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9" r:id="rId2"/>
    <p:sldId id="260" r:id="rId3"/>
    <p:sldId id="275" r:id="rId4"/>
    <p:sldId id="283" r:id="rId5"/>
    <p:sldId id="284" r:id="rId6"/>
    <p:sldId id="285" r:id="rId7"/>
    <p:sldId id="286" r:id="rId8"/>
    <p:sldId id="276" r:id="rId9"/>
    <p:sldId id="288" r:id="rId10"/>
    <p:sldId id="287" r:id="rId11"/>
    <p:sldId id="290" r:id="rId12"/>
    <p:sldId id="289" r:id="rId13"/>
    <p:sldId id="291" r:id="rId14"/>
    <p:sldId id="292" r:id="rId15"/>
    <p:sldId id="293" r:id="rId16"/>
    <p:sldId id="277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278" r:id="rId28"/>
    <p:sldId id="304" r:id="rId29"/>
    <p:sldId id="279" r:id="rId30"/>
    <p:sldId id="305" r:id="rId31"/>
    <p:sldId id="306" r:id="rId32"/>
    <p:sldId id="307" r:id="rId33"/>
    <p:sldId id="308" r:id="rId34"/>
    <p:sldId id="309" r:id="rId35"/>
    <p:sldId id="310" r:id="rId36"/>
    <p:sldId id="312" r:id="rId37"/>
    <p:sldId id="311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1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 varScale="1">
        <p:scale>
          <a:sx n="70" d="100"/>
          <a:sy n="70" d="100"/>
        </p:scale>
        <p:origin x="163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APOL ADULYASAS" userId="88bb098d-9266-4fa2-803e-6e4eb67a2399" providerId="ADAL" clId="{CF92BA7B-D215-4F68-9376-8646536E5168}"/>
    <pc:docChg chg="modSld">
      <pc:chgData name="ATTAPOL ADULYASAS" userId="88bb098d-9266-4fa2-803e-6e4eb67a2399" providerId="ADAL" clId="{CF92BA7B-D215-4F68-9376-8646536E5168}" dt="2020-12-02T03:28:18.429" v="1" actId="20577"/>
      <pc:docMkLst>
        <pc:docMk/>
      </pc:docMkLst>
      <pc:sldChg chg="modSp mod">
        <pc:chgData name="ATTAPOL ADULYASAS" userId="88bb098d-9266-4fa2-803e-6e4eb67a2399" providerId="ADAL" clId="{CF92BA7B-D215-4F68-9376-8646536E5168}" dt="2020-12-02T03:28:18.429" v="1" actId="20577"/>
        <pc:sldMkLst>
          <pc:docMk/>
          <pc:sldMk cId="2572560841" sldId="318"/>
        </pc:sldMkLst>
        <pc:spChg chg="mod">
          <ac:chgData name="ATTAPOL ADULYASAS" userId="88bb098d-9266-4fa2-803e-6e4eb67a2399" providerId="ADAL" clId="{CF92BA7B-D215-4F68-9376-8646536E5168}" dt="2020-12-02T03:28:18.429" v="1" actId="20577"/>
          <ac:spMkLst>
            <pc:docMk/>
            <pc:sldMk cId="2572560841" sldId="31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45A-CB6B-4734-AD60-B34EE20FD06F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A144-DB8C-4A9C-8F5E-A4F09E111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39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12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4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7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4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1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6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5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765CD-1DCE-4B57-BF2B-0FC6532B2EB4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E8E4-DF11-4D3C-A87C-7B9237D42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356992"/>
            <a:ext cx="8424936" cy="115212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Chapter 2: Introduction to Operating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1640" y="47971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อาจารย์ ดร.อรรถพล อดุลยศาสน์</a:t>
            </a:r>
            <a:endParaRPr lang="en-GB" sz="36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คณะวิทยาศาสตร์เทคโนโลยี และการเกษตร</a:t>
            </a:r>
          </a:p>
          <a:p>
            <a:r>
              <a:rPr lang="th-TH" sz="36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สาขาวิชาวิทยาการคอมพิวเตอร์</a:t>
            </a:r>
          </a:p>
        </p:txBody>
      </p:sp>
      <p:pic>
        <p:nvPicPr>
          <p:cNvPr id="5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86" y="0"/>
            <a:ext cx="3329707" cy="32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49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1st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124744"/>
            <a:ext cx="568863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อยู่ในช่วงกลางปี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1950s 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1960s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เรียกว่ายุค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Simple Batch Systems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IBM 701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เป็นเครื่องคอมพิวเตอร์เครื่องแรกๆที่มี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ในลักษณะ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batch system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โดยผู้ปฏิบัติการ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(operator)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รวบรวมบัตรงานจากผู้ใช้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(users)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หลายๆงานเข้าด้วยกันเป็นกลุ่ม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และงานที่รวบรวมจัดเรียง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(batch of jobs)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ถูกนำเข้างานทั้งหมดเข้าสู่เครื่องคอมพิวเตอร์เพื่อประมวลผล	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ในยุคนี้เรียกว่า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“monitor”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ซึ่งทำหน้าที่อ่านคำสั่งและข้อมูลจาก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batch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มาประมวล 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45080" y="430077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IBM 701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6064" y="5949280"/>
            <a:ext cx="8728423" cy="9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91" y="1292252"/>
            <a:ext cx="3260209" cy="24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4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Problems founded in 1</a:t>
            </a:r>
            <a:r>
              <a:rPr lang="en-GB" sz="5400" b="1" baseline="30000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5301208"/>
            <a:ext cx="8640960" cy="15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โปรแกรมมีการทำงานตามลำดับ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ใช้งานไม่มีประสิทธิภาพเนื่องจากมีช่วงว่างเยอะเนื่องจากต้องรอการทำงานส่วนอื่นๆให้เสร็จก่อน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67" y="1256908"/>
            <a:ext cx="5054042" cy="231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9" y="3726246"/>
            <a:ext cx="6552201" cy="14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18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2nd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5184576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อยู่ในช่วงต้นปี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1960s 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เรียกว่ายุค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Multiprogrammed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Batch Systems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เพื่อเพิ่มประสิทธิภาพของ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การออกแบบ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ให้มีการทำงานพร้อมกันหลายโปรแกรมสลับกันไป โดยโหลดหลายโปรแกรมเข้าสู่หน่วยความจำ และแบ่งการใช้ทรัพยากรร่วมกัน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การทำงานลักษณะนี้เป็นที่รู้จักกันในชื่อ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multitasking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ซึ่งเป็นต้นแบบของการทำงาน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ในยุคปัจจุบัน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92" y="1268760"/>
            <a:ext cx="3572295" cy="276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2011" y="4221088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IBM1401</a:t>
            </a:r>
          </a:p>
        </p:txBody>
      </p:sp>
    </p:spTree>
    <p:extLst>
      <p:ext uri="{BB962C8B-B14F-4D97-AF65-F5344CB8AC3E}">
        <p14:creationId xmlns:p14="http://schemas.microsoft.com/office/powerpoint/2010/main" val="284677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Multiprogramming Example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5595936"/>
            <a:ext cx="8640960" cy="1262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เพิ่มประสิทธิภาพการทำงานโดยสลับการประมวลผลระหว่าง 2 โปรแกรม  โดยอาศัยช่วงเวลารอให้ส่วนอื่นทำงานยังไม่เสร็จ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62062"/>
            <a:ext cx="67818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GB" sz="5400" b="1" dirty="0" err="1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rd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5184576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อยู่ในช่วงกลางปี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1960s 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ปลาย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0s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เรียกว่ายุค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Time-Sharing System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ในยุคนี้มีการออกแบบให้ตอบสนองต่อการทำงานของผู้ใช้หลายๆคน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ผู้ใช้จะสั่งการให้คอมพิวเตอร์ทำงานผ่านอุปกรณ์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terminal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จะทำการตอบสนองต่อผู้ใช้เปรียบเสมือนทำงานในเวลาเดียวกัน 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43250" y="403642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IBM360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340768"/>
            <a:ext cx="3534139" cy="2650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45" y="4797153"/>
            <a:ext cx="1610131" cy="1368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3492" y="6309320"/>
            <a:ext cx="977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terminal</a:t>
            </a:r>
          </a:p>
        </p:txBody>
      </p:sp>
    </p:spTree>
    <p:extLst>
      <p:ext uri="{BB962C8B-B14F-4D97-AF65-F5344CB8AC3E}">
        <p14:creationId xmlns:p14="http://schemas.microsoft.com/office/powerpoint/2010/main" val="133712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4th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43564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อยู่ในช่วงปลายปี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1960s –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เรียกว่ายุค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Computer Networking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สามารถรองรับการต่อเชื่อมคอมพิวเตอร์โยงใย สามารถแบ่งปันทรัพยากรระหว่างเครื่องได้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2761329"/>
            <a:ext cx="4579938" cy="39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5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400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Operating-System Services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ให้บริการสภาพแวดล้อมต่างๆที่จำเป็นแก่ผู้ใช้ในการเข้าใช้ทรัพยากร และบริการโปรแกรมให้สามารถประมวลผลได้อย่างมีประสิทธิภาพ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8208912" cy="4104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6480538"/>
            <a:ext cx="74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S. Abraham, G. Peter, G. Greg, “Operating System Concepts,” </a:t>
            </a:r>
            <a:r>
              <a:rPr lang="en-GB" dirty="0" err="1"/>
              <a:t>WileyPlus</a:t>
            </a:r>
            <a:r>
              <a:rPr lang="en-GB" dirty="0"/>
              <a:t>, 2010 </a:t>
            </a:r>
          </a:p>
        </p:txBody>
      </p:sp>
    </p:spTree>
    <p:extLst>
      <p:ext uri="{BB962C8B-B14F-4D97-AF65-F5344CB8AC3E}">
        <p14:creationId xmlns:p14="http://schemas.microsoft.com/office/powerpoint/2010/main" val="286444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 (UI)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คือส่วนเชื่อมประสานกับผู้ใช้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ทุกประเภทมีบริการนี้แก่ผู้ใช้ในรูปแบบที่แตกต่างกันเช่น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Graphical User Interface (GUI), Command-Line Interface (CLI)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Batch Interface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UI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เป็นช่องทางให้ผู้ใช้ได้เข้าถึงอุปกรณ์ฮาร์ดแวร์ หรือโปรแกรมต่างๆทั้งโปรแกรมประยุกต์ และโปรแกรมระบบ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716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Execution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เป็นส่วนที่ทำหน้าที่โหลด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(load)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เนื้อโปรแกรมเข้าสู่หน่วยความจำ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ทำการประมวลผล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และทำการหยุดการทำงานของโปรแกรม ไม่ว่าเป็นการหยุดเพราะเสร็จสิ้นกระบวนการ หรือหยุดเพราะเกิดข้อผิดพลาด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 Operations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เป็นส่วนที่ให้บริการเข้าถึงอุปกรณ์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 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เป็นตัวกลางให้แก่ผู้ใช้สั่งงานอุปกรณ์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ได้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ซึ่งอุปกรณ์ต่างๆมีสัญญาณควบคุมในแต่ละอุปกรณ์ แต่ละยี่ห้อแตกต่างกัน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3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System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เป็นส่วนที่ให้บริการเข้าถึงไฟล์ต่างๆในระบบคอมพิวเตอร์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ทำหน้าที่จัดการไฟล์ให้อยู่ในโครงสร้างที่เข้าถึงได้รวดเร็ว สามารถเขียน อ่าน หรือลบ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ทำหน้าที่จัดแบ่งไดเร็กทอรี่ให้แก่ไฟล์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ทำหน้าที่รักษาความปลอดภัยให้แก่ข้อมูลในไฟล์จากการเข้าถึงของผู้ใช้ที่ไม่มีสิทธิ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13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เป็นส่วนที่ให้บริการสื่อสาร แลกเปลี่ยนข้อมูลซี่งอาจเกิดขึ้นระหว่าง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ในคอมพิวเตอร์เดียวกัน หรือเป็นการแลกเปลี่ยนข้อมูลระหว่างระบบคอมพิวเตอร์ 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การสื่อสารอาจกระทำผ่าน การแชร์ หรือการส่งข้อมูลไปให้ยังปลายทางก็ได้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3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Error Detection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มีบริการตรวจสอบเฝ้าระวังการเกิดข้อผิดพลาดใดๆที่อาจเกิดขึ้น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ซึ่งความผิดพลาดเกิดขึ้นจากหลายสาเหตุเช่นจากอุปกรณ์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 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ทั้งนี้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มีการตอบสนองที่เหมาะสม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มีส่วนช่วยให้ผู้ใช้สามารถแก้ไขข้อผิดพลาดต่างๆได้อย่างมีประสิทธิภาพเช่นเครื่องมือการตรวจสอบหน่วยความจำว่ามีจุดเสียหรือไม่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4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Resource Allocation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เป็นส่วนการจัดสรรทรัพยากรให้แก่ผู้ใช้ซึ่งเข้าใช้งานหลายๆคน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หรือเป็นการจัดสรรทรัพยากรให้แก่การทำงานหลายๆงานพร้อมกัน 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ส่วนนี้ยังรวมถึงการจัดตารางการทำงานของ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ให้มีประสิทธิภาพสูงสุดด้วย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6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Accounting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เป็นการบริการให้แก่ผู้ดูแลระบบ สามารถบันทึกปริมาณการใช้ทรัพยากรของผู้ใช้ 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เช่นการใช้งานอินเทอร์เน็ต หรือการใช้เนื้อที่เก็บข้อมูล ทั้งนี้เพื่อเป็นการคิดค่าใช้จ่าย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นอกจากนี้ยังมีประโยชน์ในจัดทำรายงานสถิติ เพื่อวางแผนพัฒนาระบบในอนาคต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0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Protection and Security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เป็นการบริการด้านความปลอดภัย โดยเฉพาะความปลอดภัยของข้อมูล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การใช้งานในปัจจุบัน ผู้ใช้หลายคนอาจเข้ามาร่วมใช้ทรัพยากร มีการเก็บบันทึกข้อมูลซึ่งผู้อื่นไม่มีสิทธิเข้าถึงได้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ดังนั้นการป้องกัน ควบคุมสิทธิ์การใช้งานทรัพยากรจึงเป็นหน้าทีของ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72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40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Operating-System Interface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Command-Line Interface (CLI) :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ผู้ใช้สามารถสั่งการคอมพิวเตอร์ผ่านการพิมพ์คำสั่งใน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shell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ms-dos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 shell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ชุดคำสั่งอาจอยู่ในลักษณะรหัส หรือคำสั่งในรูปแบบเฉพาะเช่น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rm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file.txt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คอมพิวเตอร์จะทำการประมวลคำสั่งทีละคำสั่งตามที่ผู้ใช้งานสั่งการ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Graphical User Interface (GUI) :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เป็นส่วนประสานที่อำนวยความสะดวกให้แก่ผู้ใช้โดยไม่ต้องจดจำคำสั่งต่างๆอย่าง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การสั่งการผ่านเมนูให้เลือก และมีการจัดหมวดหมู่ไว้อย่างมีระบบ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GUI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แรกเป็นของ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Xerox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พัฒนาขึ้นเมื่อปี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1970s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พัฒนาในปี 1980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Window version 1.0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พัฒนาขึ้นมาใช้ควบคู่กับ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MS-DOS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CLI</a:t>
            </a: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6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40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00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ชุดโปรแกรมที่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จัดเตรียมไว้บริการให้ผู้ใช้ ในการเข้าถึงฮาร์ดแวร์ต่างๆ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โดยทั่วไปถูกพัฒนาด้วยภาษา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C/C++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การเรียกใช้งานจะกระทำผ่าน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 Programming Interface (API)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Win32 APIs for Windows, POSIX APIs for UNIX and Linux, Java API for Java Virtual Machine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0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System Calls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ปฏิบัติการทำสำเนาไฟล์ มีขั้นตอนดังนี้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command prompt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administrator mode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cmd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 (right click)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2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สร้างโฟรเดอร์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Test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C:\Users&gt; md Test</a:t>
            </a: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สร้างไฟล์และใส่ข้อความในไฟล์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src.txt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  <a:sym typeface="Wingdings" panose="05000000000000000000" pitchFamily="2" charset="2"/>
            </a:endParaRP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          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C:\Users\Test&gt;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echo Welcome to OS &gt; src.txt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สำเนาไฟล์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src.txt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dst.txt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C:\Users\Test&gt; copy src.txt dst.txt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412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System Calls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1412776"/>
            <a:ext cx="766885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62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 Programming Interface (API)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นักพัฒนาโปรแกรม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(programmer) 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จะใช้งาน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ฮาร์ดแวร์คอมพิวเตอร์ได้ต้องเรียกใช้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ผ่านช่องทางของ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จัดเตรียมไว้ให้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เหตุที่ไม่เรียกใช้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ตรงๆคือ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programmer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มีความสะดวกในการเรียกใช้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ลดความยุ่งยากในการทำความเข้าใจการทำงานในรายละเอียดของ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และยังสามารถใช้ได้กับทุกๆ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เหมือนกัน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จึงทำหน้าที่จุดเชื่อมต่อระหว่างโปรแกรมกับ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ซึ่งอยู่ในส่วนที่เรียกว่า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kernel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14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API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449"/>
            <a:ext cx="8494713" cy="506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47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Relationship between API &amp; System Call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" y="1556792"/>
            <a:ext cx="7920880" cy="48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18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Example of C Library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76713"/>
            <a:ext cx="5040560" cy="556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97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Types of System Calls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Control: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ที่มีเป้าหมายในการควบคุม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process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load-execute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ใช้เมื่อต้องการประมวลผล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end-abort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เมื่อพบการสิ้นสุดการทำงานหรือพบข้อผิดพลาด เป็นต้น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Management: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สำหรับจัดการกับ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create-delete 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ใช้เมื่อต้องการสร้างหรือลบไฟล์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open-close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ใช้เมื่อต้องการเปิดหรือปิดไฟล์ เป็นต้น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Device management: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สำหรับจัดการทรัพยากรของคอมพิวเตอร์ฮาร์ดแวร์เช่น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read-write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อุปกรณ์ฮาร์ดดิสก์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, request-release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ซึ่งเป็นการจองหรือปล่อยพื้นที่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Communication: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จัดการกับการสื่อสารซึ่งมี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sharing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passing models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1611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775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Operating-System Structure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ถึอเป็นระบบที่มีขนาดใหญ่และการทำงานซับซ้อน ดังนั้นการออกแบบ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ให้มีประสิทธิภาพจึงต้องมีการกำหนดหน้าที่อย่างเป็นสัดส่วน เพื่อให้แต่ละส่วนทำงานสอดประสานกันอย่างดี โครงสร้างของระบบปฏิบัติการ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(OS Structure)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จึงเป็นเรื่องสำคัญที่ต้องทำความเข้าใจ ซึ่งมีรูปแบบดังต่อไปนี้</a:t>
            </a:r>
          </a:p>
          <a:p>
            <a:pPr marL="2246313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Simple Structure</a:t>
            </a:r>
          </a:p>
          <a:p>
            <a:pPr marL="2246313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Layered Structure</a:t>
            </a:r>
          </a:p>
          <a:p>
            <a:pPr marL="2246313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Microkernels</a:t>
            </a:r>
          </a:p>
          <a:p>
            <a:pPr marL="2246313" indent="-352425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Modules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646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Duties of Operating System (OS)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จากหน้าที่ของ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เป็นเสมือนตัวกลางคอยบริการผู้ใช้เพื่อเข้าถึงอุปกรณ์ต่าง ๆ ของคอมพิวเตอร์ด้วยการจัดสรรทรัพยากรฮาร์ดแวร์อย่างเหมาะสม</a:t>
            </a:r>
          </a:p>
          <a:p>
            <a:pPr indent="449263"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การบริการผู้ใช้โดยผ่าน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 program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ในการจัดการฮาร์ดแวร์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95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Simple Structure (1)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ที่มีโครงสร้างเป็นแบบ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simple structure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MS-Dos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ซึ่งได้รับความนิยมมากในอดีตก่อนหน้าระบบปฏิบัติการ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Windows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MS-Dos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ถูกพัฒนาขึ้นโดยไม่ได้จัดแบ่ง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ลำดับการทำงานของแต่ละส่วนไว้ให้ชัดเจน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Application program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จึงสามารถเข้าถึง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ฮาร์แวร์โดยไม่ต้องผ่าน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kernel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 program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 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GB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MS-Dos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สามารถเข้าถึงอุปกรณ์แสดงผล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บนจอภาพหรือเข้าถึง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disk drives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ได้โดยตรง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ซึ่งถือว่าเป็นช่องโหว่ที่อาจถูกโจมตีได้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84710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8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Simple Structure (2)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Original UNIX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มีโครงสร้างอย่างง่ายเช่นกัน โดยแบ่งเป็น 2 ส่วนหลักคือ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programs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ทำหน้าที่จัดการทรัพยากรทุกอย่างในคอมพิวเตอร์โดยมีช่องทางติดต่อ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ผู้ใช้ผ่าน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system-call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interface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ยังทำหน้าที่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ติดต่อกับฮาร์ดแวร์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ทำให้การพัฒนา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และดูแลทำได้ยาก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เนื่องจากความซับซ้อน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7008"/>
            <a:ext cx="6552728" cy="40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2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Layered Structure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ถูกแบ่งการทำงานเป็นชั้น หลายๆชั้น โดยแต่ละชั้นมีหน้าที่ชัดเจน จากชั้นในสุด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(layer 0)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คือฮาร์ดแวร์ และสูงสุด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(layer N)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คือผู้ใช้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ตัวอย่างการแยกชั้นเช่น 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scheduling,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management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หลักการทำงานคือชั้นบนเป็น</a:t>
            </a:r>
            <a:r>
              <a:rPr lang="th-TH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ผู้เรียกใช้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ใช้งานชั้นที่ต่ำกว่าโดยไม่สนใจว่า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ชั้นอื่นจะทำงานอย่างไร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ข้อดีคือรายละเอียดการทำงานของ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แต่ละชั้นถูกปกปิด จึงมีความปลดภัยสูง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แต่ไม่มีประสิทธิภาพเนื่องจากผ่านหลายชั้น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8487"/>
            <a:ext cx="4446857" cy="437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0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Microkernels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หลักการคือพยายามลดส่วนที่ไม่จำเป็นออกจาก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แต่ให้ย้ายไปเป็นส่วนของ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user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service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แทน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จึงเป็นส่วน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memory management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CPU scheduling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ความปลอดภัยเพิ่มขั้นเนื่องจาก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service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ส่วนใหญ่อยู่ใน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mode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การขยายระบบ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ทำได้ง่ายเนื่องจาก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ขยายเพียง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service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โดยไม่ต้องแก้ไข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ส่วนสำคัญคือ</a:t>
            </a:r>
            <a:b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massage passing 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10" y="3573016"/>
            <a:ext cx="6685540" cy="32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14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Modules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โครงสร้าง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จัดแบ่ง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modules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Objected-oriented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ซึ่งนับว่าเป็นโครงสร้างที่ดีที่สุดในปัจจุบัน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ที่ออกแบบด้วยโครงสร้างนี้คือ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Solaris, Linux and Mac OS 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โครงสร้างมี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core 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เป็นแกนหลัก และมี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modular 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loadable module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ซึ่งมีหน้าที่ทำงานเฉพาะตัว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36" y="3948272"/>
            <a:ext cx="6097268" cy="28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42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72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เมื่อ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ถูกติดตั้งสู่เครื่องคอมพิวเตอร์แล้ว คำถามคือเมื่อเราเปิดการทำงานของเครื่องพิวเตอร์แล้ว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จะเริ่มทำงานอย่างไร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กระบวนการเริ่มต้นของคอมพิวเตอร์ โดยการโหลด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“booting the system”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Bootstrap program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คือชุดคำสั่งขนาดเล็กที่ถูกโหลดเข้าสู่หน่วยความจำและประมวลเป็นลำดับแรก ซึ่งผลการประมวลจะทำให้คอมพิวเตอร์สามารถโหลด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kernel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ที่มีความซับซ้อนตามมาได้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ตำแหน่งของ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bootstrap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อยู่ที่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initial bootstrap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ซึ่งเป็นตำแหน่งที่ระบุไว้ใน หน่วยความจำ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Bootstrap program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ทำหน้าที่ตรวจสอบความพร้อมของฮาร์ดแวร์ หากพบว่าฮาร์ดแวร์พร้อมก็จะเข้าสู่การ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ต่อไป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0927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4674"/>
            <a:ext cx="9036496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Self Study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107504" y="1124744"/>
            <a:ext cx="8856984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ให้นักศึกษาค้นคว้าและทำรายงานกลุ่ม โดยมีรายละเอียดดังนี้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เลือกระบบปฏิบัติการ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วิวัฒนาการของระบบปฏิบัติการ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โครงสร้างของระบบปฏิบัติการ</a:t>
            </a:r>
          </a:p>
          <a:p>
            <a:pPr marL="352425" indent="-352425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Boot up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ของระบบปฏิบัติการ โดยมีรายละเอียดลำดับการทำงาน ไฟล์ที่เกี่ยวข้อง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1" indent="-457200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2425" indent="-352425" algn="thaiDist">
              <a:buFont typeface="Arial" panose="020B0604020202020204" pitchFamily="34" charset="0"/>
              <a:buChar char="•"/>
            </a:pP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39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of OS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จึงมีวัตถุประสงค์ดังนี้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Convenience: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เพื่อให้คอมพิวเตอร์ใช้งานง่ายและสะดวก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Efficiency: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เพื่อให้การเข้าถึงและใช้งานทรัพยากรต่างๆในคอมพิวเตอร์ได้อย่างมีประสิทธิภาพ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Ability to evolve: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เพื่อให้การพัฒนา ทดสอบ และนำ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ที่ได้รับการปรับปรุงสู่การใช้งานได้สะดวก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37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Functions of OS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124744"/>
            <a:ext cx="8424936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มีหน้าที่ให้บริการดังนี้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development: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มีเครื่องมือและบริการต่างๆเพื่อช่วยเหลือในการเขียนโปรแกรมเช่น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editors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debuggers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สำหรับนักพัฒนาโปรแกรม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Program execution: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มีหน้าที่จัดการงาน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(task)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ต่างๆให้กับผู้ใช้ โดยการจัดสรรทรัพยากร เรียงลำดับคำสั่งอย่างเหมาะสม นำคำสั่งและข้อมูลต่างๆมาประมวล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Access to I/O devices: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มีหน้าที่เป็นตัวกลางสื่อสารกับอุปกรณ์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I/O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ประเภทต่างๆที่มีรูปแบบแตกต่างกันให้นักพัฒนาโปรแกรมเข้าถึงได้ง่าย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Controlled access to files: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มีหน้าที่เข้าถึงข้อมูลที่ถูกจัดเก็บอย่างมีระบบ และมีกลไกป้องกันข้อมูล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9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Functions of OS</a:t>
            </a:r>
            <a:r>
              <a:rPr lang="th-TH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124744"/>
            <a:ext cx="8424936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access: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ในกรณีของระบบที่มีการแชร์หรือระบบที่สามารถใช้งานได้จากที่อื่น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มีหน้าที่ควบคุมการเข้าถึงของผู้ใช้ รักษาความปลอดภัยของระบบ และจำกัดทรัพยากรที่เหมาะสม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Error detection and response: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โดยทั่วไป ข้อผิดพลาด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(error)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สามารถเกิดขึ้นได้จากความผิดพลาดของฮาร์ดแวร์ การคำนวนทางคณิตศาสตร์ การเข้าถึงตำแหน่งหน่วยความจำที่ไม่ได้รับอนุญาต ดังนั้น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มีหน้าที่ในการตรวจตราการเกิดข้อผิดพลาด และตอบสนองอย่างเหมาะสมเช่นพยายามหยุดการทำงานของโปรแกรมที่เป็นสาเหตุ พยายามประมวลผลโปรแกรมใหม่ หรือเพียงรายงานให้ผู้ใช้งานทราบ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Accounting: OS </a:t>
            </a: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มีหน้าที่ให้การเก็บรวบรวมสถิติการใช้งานทรัพยากร หรือจัดทำรายงาน เพื่อแสดงการใช้งาน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0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7272808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Outlines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424936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Objectives and Functions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The Evolution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Services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User Interface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Calls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OS Structure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System Boot </a:t>
            </a:r>
          </a:p>
          <a:p>
            <a:pPr algn="thaiDist"/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540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674"/>
            <a:ext cx="8568952" cy="1152128"/>
          </a:xfrm>
        </p:spPr>
        <p:txBody>
          <a:bodyPr>
            <a:noAutofit/>
          </a:bodyPr>
          <a:lstStyle/>
          <a:p>
            <a:pPr algn="l"/>
            <a:r>
              <a:rPr lang="en-GB" sz="5400" b="1" dirty="0">
                <a:solidFill>
                  <a:srgbClr val="AC83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Early Generation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124744"/>
            <a:ext cx="4617422" cy="5733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อยู่ในช่วงกลางปี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1940s – 1950s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เรียกว่ายุค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Serial Processing 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เป็นช่วงต้นที่เครื่องคอมพิวเตอร์ยังไม่มีระบบปฏิบัติการ การทำงานต้องใช้คนทุกขั้นตอน เช่นการนำบัตรเจาะรูเข้าสู่เครื่อง กดปุ่มให้อ่านบัตร ซึ่งจะเป็นชุดคำสั่งต่างๆให้คอมพิวเตอร์ทำงานที่ละขั้น การแสดงผลเป็นเพียงหลอดไฟ หรือพิมพ์ออกเครื่องพิมพ์</a:t>
            </a:r>
            <a:endParaRPr lang="en-GB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การทำงานที่ละขั้นจึงเป็นชื่อเรียก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Serial processing</a:t>
            </a:r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  <a:r>
              <a:rPr lang="en-GB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424936" cy="0"/>
          </a:xfrm>
          <a:prstGeom prst="line">
            <a:avLst/>
          </a:prstGeom>
          <a:ln w="101600" cap="rnd">
            <a:solidFill>
              <a:srgbClr val="00B050"/>
            </a:solidFill>
            <a:head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42" y="1268761"/>
            <a:ext cx="4275057" cy="288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75" y="4797152"/>
            <a:ext cx="3101536" cy="145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3044" y="4324454"/>
            <a:ext cx="186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Zuse</a:t>
            </a:r>
            <a:r>
              <a:rPr lang="en-GB" dirty="0"/>
              <a:t> Z3 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815" y="6372036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/>
              <a:t>บัตรเจาะรู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677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</TotalTime>
  <Words>2492</Words>
  <Application>Microsoft Office PowerPoint</Application>
  <PresentationFormat>On-screen Show (4:3)</PresentationFormat>
  <Paragraphs>283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TH Sarabun New</vt:lpstr>
      <vt:lpstr>Wingdings</vt:lpstr>
      <vt:lpstr>Office Theme</vt:lpstr>
      <vt:lpstr>Chapter 2: Introduction to Operating Systems</vt:lpstr>
      <vt:lpstr>Outlines</vt:lpstr>
      <vt:lpstr>Outlines</vt:lpstr>
      <vt:lpstr>Duties of Operating System (OS)</vt:lpstr>
      <vt:lpstr>Objectives of OS</vt:lpstr>
      <vt:lpstr>Functions of OS (1)</vt:lpstr>
      <vt:lpstr>Functions of OS (2)</vt:lpstr>
      <vt:lpstr>Outlines</vt:lpstr>
      <vt:lpstr>Early Generation</vt:lpstr>
      <vt:lpstr>1st Generation</vt:lpstr>
      <vt:lpstr>Problems founded in 1st Generation</vt:lpstr>
      <vt:lpstr>2nd Generation</vt:lpstr>
      <vt:lpstr>Multiprogramming Example</vt:lpstr>
      <vt:lpstr>3rd Generation</vt:lpstr>
      <vt:lpstr>4th Generation</vt:lpstr>
      <vt:lpstr>Outlines</vt:lpstr>
      <vt:lpstr>Operating-System Services</vt:lpstr>
      <vt:lpstr>User Interface</vt:lpstr>
      <vt:lpstr>Program Execution</vt:lpstr>
      <vt:lpstr>I/O Operations</vt:lpstr>
      <vt:lpstr>File System</vt:lpstr>
      <vt:lpstr>Communication</vt:lpstr>
      <vt:lpstr>Error Detection</vt:lpstr>
      <vt:lpstr>Resource Allocation </vt:lpstr>
      <vt:lpstr>Accounting</vt:lpstr>
      <vt:lpstr>Protection and Security</vt:lpstr>
      <vt:lpstr>Outlines</vt:lpstr>
      <vt:lpstr>User Operating-System Interface</vt:lpstr>
      <vt:lpstr>Outlines</vt:lpstr>
      <vt:lpstr>System Calls</vt:lpstr>
      <vt:lpstr>Example of System Calls</vt:lpstr>
      <vt:lpstr>Example of System Calls</vt:lpstr>
      <vt:lpstr>Application Programming Interface (API)</vt:lpstr>
      <vt:lpstr>Example of API </vt:lpstr>
      <vt:lpstr>Relationship between API &amp; System Call </vt:lpstr>
      <vt:lpstr>Example of C Library</vt:lpstr>
      <vt:lpstr>Types of System Calls</vt:lpstr>
      <vt:lpstr>Outlines</vt:lpstr>
      <vt:lpstr>Operating-System Structure</vt:lpstr>
      <vt:lpstr>Simple Structure (1)</vt:lpstr>
      <vt:lpstr>Simple Structure (2)</vt:lpstr>
      <vt:lpstr>Layered Structure </vt:lpstr>
      <vt:lpstr>Microkernels</vt:lpstr>
      <vt:lpstr>Modules</vt:lpstr>
      <vt:lpstr>Outlines</vt:lpstr>
      <vt:lpstr>System Boot</vt:lpstr>
      <vt:lpstr>Self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Attapol Adulyasas</dc:creator>
  <cp:lastModifiedBy>Attapol Adulyasas</cp:lastModifiedBy>
  <cp:revision>177</cp:revision>
  <dcterms:created xsi:type="dcterms:W3CDTF">2016-08-08T01:27:27Z</dcterms:created>
  <dcterms:modified xsi:type="dcterms:W3CDTF">2020-12-02T03:28:21Z</dcterms:modified>
</cp:coreProperties>
</file>