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340" r:id="rId3"/>
    <p:sldId id="341" r:id="rId4"/>
    <p:sldId id="342" r:id="rId5"/>
    <p:sldId id="343" r:id="rId6"/>
    <p:sldId id="344" r:id="rId7"/>
    <p:sldId id="345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46" r:id="rId24"/>
    <p:sldId id="362" r:id="rId25"/>
    <p:sldId id="363" r:id="rId26"/>
    <p:sldId id="364" r:id="rId27"/>
    <p:sldId id="365" r:id="rId28"/>
    <p:sldId id="366" r:id="rId29"/>
    <p:sldId id="367" r:id="rId30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714123-E0C0-4509-9D82-4D5513EFB26B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B6BB6667-9531-4A74-84A8-BFC63753530C}">
      <dgm:prSet phldrT="[Tekst]"/>
      <dgm:spPr/>
      <dgm:t>
        <a:bodyPr/>
        <a:lstStyle/>
        <a:p>
          <a:r>
            <a:rPr lang="th-TH" dirty="0"/>
            <a:t>ธุรกิจ</a:t>
          </a:r>
          <a:endParaRPr lang="pl-PL" dirty="0"/>
        </a:p>
        <a:p>
          <a:r>
            <a:rPr lang="pl-PL" dirty="0"/>
            <a:t>(</a:t>
          </a:r>
          <a:r>
            <a:rPr lang="th-TH" dirty="0"/>
            <a:t>ความอยู่รอด</a:t>
          </a:r>
          <a:r>
            <a:rPr lang="pl-PL" dirty="0"/>
            <a:t>)</a:t>
          </a:r>
        </a:p>
      </dgm:t>
    </dgm:pt>
    <dgm:pt modelId="{53E0DB7A-95D8-47F3-BF5E-69896F17B314}" type="parTrans" cxnId="{6FDB6D85-D77E-4B3D-87DA-6622CEC3972E}">
      <dgm:prSet/>
      <dgm:spPr/>
      <dgm:t>
        <a:bodyPr/>
        <a:lstStyle/>
        <a:p>
          <a:endParaRPr lang="pl-PL"/>
        </a:p>
      </dgm:t>
    </dgm:pt>
    <dgm:pt modelId="{AF608885-46C7-4EC3-9434-212AC2C24271}" type="sibTrans" cxnId="{6FDB6D85-D77E-4B3D-87DA-6622CEC3972E}">
      <dgm:prSet/>
      <dgm:spPr/>
      <dgm:t>
        <a:bodyPr/>
        <a:lstStyle/>
        <a:p>
          <a:endParaRPr lang="pl-PL"/>
        </a:p>
      </dgm:t>
    </dgm:pt>
    <dgm:pt modelId="{574A0392-B796-4CC3-A2FC-2993A489E51A}">
      <dgm:prSet phldrT="[Tekst]"/>
      <dgm:spPr/>
      <dgm:t>
        <a:bodyPr/>
        <a:lstStyle/>
        <a:p>
          <a:r>
            <a:rPr lang="th-TH" dirty="0"/>
            <a:t>เทคโนโลยี</a:t>
          </a:r>
          <a:endParaRPr lang="pl-PL" dirty="0"/>
        </a:p>
        <a:p>
          <a:r>
            <a:rPr lang="pl-PL" dirty="0"/>
            <a:t>(</a:t>
          </a:r>
          <a:r>
            <a:rPr lang="th-TH" dirty="0"/>
            <a:t>ความเป็นไปได้</a:t>
          </a:r>
          <a:r>
            <a:rPr lang="pl-PL" dirty="0"/>
            <a:t>)</a:t>
          </a:r>
        </a:p>
      </dgm:t>
    </dgm:pt>
    <dgm:pt modelId="{15E40CA5-E022-4055-87F2-EC5631A00EA3}" type="parTrans" cxnId="{BC57DEEB-9F1C-4894-9496-37246B1DCFAC}">
      <dgm:prSet/>
      <dgm:spPr/>
      <dgm:t>
        <a:bodyPr/>
        <a:lstStyle/>
        <a:p>
          <a:endParaRPr lang="pl-PL"/>
        </a:p>
      </dgm:t>
    </dgm:pt>
    <dgm:pt modelId="{945B5851-6FF9-44BA-A6B7-D594BC08A52B}" type="sibTrans" cxnId="{BC57DEEB-9F1C-4894-9496-37246B1DCFAC}">
      <dgm:prSet/>
      <dgm:spPr/>
      <dgm:t>
        <a:bodyPr/>
        <a:lstStyle/>
        <a:p>
          <a:endParaRPr lang="pl-PL"/>
        </a:p>
      </dgm:t>
    </dgm:pt>
    <dgm:pt modelId="{00203928-5D63-4052-8C12-D5D9CBF251A3}">
      <dgm:prSet phldrT="[Tekst]"/>
      <dgm:spPr/>
      <dgm:t>
        <a:bodyPr/>
        <a:lstStyle/>
        <a:p>
          <a:r>
            <a:rPr lang="th-TH" dirty="0"/>
            <a:t>ผู้คน</a:t>
          </a:r>
          <a:endParaRPr lang="pl-PL" dirty="0"/>
        </a:p>
        <a:p>
          <a:r>
            <a:rPr lang="pl-PL" dirty="0"/>
            <a:t>(</a:t>
          </a:r>
          <a:r>
            <a:rPr lang="th-TH" dirty="0"/>
            <a:t>ความน่าพึงปรารถนา</a:t>
          </a:r>
          <a:r>
            <a:rPr lang="pl-PL" dirty="0"/>
            <a:t>)</a:t>
          </a:r>
        </a:p>
      </dgm:t>
    </dgm:pt>
    <dgm:pt modelId="{CA6ABA78-7BC1-43E2-80F0-2F448EE8AD7B}" type="parTrans" cxnId="{FA38738B-D9B0-4E04-B1D9-BD4296887FBE}">
      <dgm:prSet/>
      <dgm:spPr/>
      <dgm:t>
        <a:bodyPr/>
        <a:lstStyle/>
        <a:p>
          <a:endParaRPr lang="pl-PL"/>
        </a:p>
      </dgm:t>
    </dgm:pt>
    <dgm:pt modelId="{11FF1A4D-A426-479B-BF63-B1D9F6A2B62D}" type="sibTrans" cxnId="{FA38738B-D9B0-4E04-B1D9-BD4296887FBE}">
      <dgm:prSet/>
      <dgm:spPr/>
      <dgm:t>
        <a:bodyPr/>
        <a:lstStyle/>
        <a:p>
          <a:endParaRPr lang="pl-PL"/>
        </a:p>
      </dgm:t>
    </dgm:pt>
    <dgm:pt modelId="{AC037C30-4796-4770-A2AA-08C36B9E6C02}" type="pres">
      <dgm:prSet presAssocID="{F7714123-E0C0-4509-9D82-4D5513EFB26B}" presName="compositeShape" presStyleCnt="0">
        <dgm:presLayoutVars>
          <dgm:chMax val="7"/>
          <dgm:dir/>
          <dgm:resizeHandles val="exact"/>
        </dgm:presLayoutVars>
      </dgm:prSet>
      <dgm:spPr/>
    </dgm:pt>
    <dgm:pt modelId="{DF119855-0CB9-48B7-9E05-90320EF49BBD}" type="pres">
      <dgm:prSet presAssocID="{B6BB6667-9531-4A74-84A8-BFC63753530C}" presName="circ1" presStyleLbl="vennNode1" presStyleIdx="0" presStyleCnt="3" custScaleX="77870" custScaleY="77751" custLinFactNeighborX="1235" custLinFactNeighborY="-2861"/>
      <dgm:spPr/>
    </dgm:pt>
    <dgm:pt modelId="{FA5F41F2-D70A-449C-8E7F-683A81FC7F64}" type="pres">
      <dgm:prSet presAssocID="{B6BB6667-9531-4A74-84A8-BFC63753530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F4A53FC-9D77-4F10-AF9E-85A5028D5BD8}" type="pres">
      <dgm:prSet presAssocID="{574A0392-B796-4CC3-A2FC-2993A489E51A}" presName="circ2" presStyleLbl="vennNode1" presStyleIdx="1" presStyleCnt="3" custScaleX="77870" custScaleY="77751" custLinFactNeighborX="-2375" custLinFactNeighborY="-24915"/>
      <dgm:spPr/>
    </dgm:pt>
    <dgm:pt modelId="{B7366D1B-0B52-457E-B3A9-ACD24C37C913}" type="pres">
      <dgm:prSet presAssocID="{574A0392-B796-4CC3-A2FC-2993A489E51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6C0BD63-7ABC-438F-AC61-501DBDA30894}" type="pres">
      <dgm:prSet presAssocID="{00203928-5D63-4052-8C12-D5D9CBF251A3}" presName="circ3" presStyleLbl="vennNode1" presStyleIdx="2" presStyleCnt="3" custScaleX="77870" custScaleY="77751" custLinFactNeighborX="10706" custLinFactNeighborY="-22214"/>
      <dgm:spPr/>
    </dgm:pt>
    <dgm:pt modelId="{49ACAC63-4D3C-4A63-A1FE-CA1563CA2BE2}" type="pres">
      <dgm:prSet presAssocID="{00203928-5D63-4052-8C12-D5D9CBF251A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64B861A-919C-4831-B624-F25CDE4A98FE}" type="presOf" srcId="{574A0392-B796-4CC3-A2FC-2993A489E51A}" destId="{8F4A53FC-9D77-4F10-AF9E-85A5028D5BD8}" srcOrd="0" destOrd="0" presId="urn:microsoft.com/office/officeart/2005/8/layout/venn1"/>
    <dgm:cxn modelId="{F8B92D31-31E8-4D70-A571-DA1EB985B3C1}" type="presOf" srcId="{00203928-5D63-4052-8C12-D5D9CBF251A3}" destId="{46C0BD63-7ABC-438F-AC61-501DBDA30894}" srcOrd="0" destOrd="0" presId="urn:microsoft.com/office/officeart/2005/8/layout/venn1"/>
    <dgm:cxn modelId="{CB35DE4F-F4AE-4C4E-AEAF-42EA382C081B}" type="presOf" srcId="{F7714123-E0C0-4509-9D82-4D5513EFB26B}" destId="{AC037C30-4796-4770-A2AA-08C36B9E6C02}" srcOrd="0" destOrd="0" presId="urn:microsoft.com/office/officeart/2005/8/layout/venn1"/>
    <dgm:cxn modelId="{DDE9E16F-F307-4804-9859-31B38DC8E010}" type="presOf" srcId="{B6BB6667-9531-4A74-84A8-BFC63753530C}" destId="{DF119855-0CB9-48B7-9E05-90320EF49BBD}" srcOrd="0" destOrd="0" presId="urn:microsoft.com/office/officeart/2005/8/layout/venn1"/>
    <dgm:cxn modelId="{4A5FC27E-5341-4944-9769-0554C8806855}" type="presOf" srcId="{574A0392-B796-4CC3-A2FC-2993A489E51A}" destId="{B7366D1B-0B52-457E-B3A9-ACD24C37C913}" srcOrd="1" destOrd="0" presId="urn:microsoft.com/office/officeart/2005/8/layout/venn1"/>
    <dgm:cxn modelId="{6FDB6D85-D77E-4B3D-87DA-6622CEC3972E}" srcId="{F7714123-E0C0-4509-9D82-4D5513EFB26B}" destId="{B6BB6667-9531-4A74-84A8-BFC63753530C}" srcOrd="0" destOrd="0" parTransId="{53E0DB7A-95D8-47F3-BF5E-69896F17B314}" sibTransId="{AF608885-46C7-4EC3-9434-212AC2C24271}"/>
    <dgm:cxn modelId="{FA38738B-D9B0-4E04-B1D9-BD4296887FBE}" srcId="{F7714123-E0C0-4509-9D82-4D5513EFB26B}" destId="{00203928-5D63-4052-8C12-D5D9CBF251A3}" srcOrd="2" destOrd="0" parTransId="{CA6ABA78-7BC1-43E2-80F0-2F448EE8AD7B}" sibTransId="{11FF1A4D-A426-479B-BF63-B1D9F6A2B62D}"/>
    <dgm:cxn modelId="{18DBF4D7-D561-4D33-A105-6E29BA0780D5}" type="presOf" srcId="{00203928-5D63-4052-8C12-D5D9CBF251A3}" destId="{49ACAC63-4D3C-4A63-A1FE-CA1563CA2BE2}" srcOrd="1" destOrd="0" presId="urn:microsoft.com/office/officeart/2005/8/layout/venn1"/>
    <dgm:cxn modelId="{F4EF20E1-F1D8-476F-AEE8-F9CCF87FEB03}" type="presOf" srcId="{B6BB6667-9531-4A74-84A8-BFC63753530C}" destId="{FA5F41F2-D70A-449C-8E7F-683A81FC7F64}" srcOrd="1" destOrd="0" presId="urn:microsoft.com/office/officeart/2005/8/layout/venn1"/>
    <dgm:cxn modelId="{BC57DEEB-9F1C-4894-9496-37246B1DCFAC}" srcId="{F7714123-E0C0-4509-9D82-4D5513EFB26B}" destId="{574A0392-B796-4CC3-A2FC-2993A489E51A}" srcOrd="1" destOrd="0" parTransId="{15E40CA5-E022-4055-87F2-EC5631A00EA3}" sibTransId="{945B5851-6FF9-44BA-A6B7-D594BC08A52B}"/>
    <dgm:cxn modelId="{918D4B60-EF33-4F85-BAC7-5919A589F1C8}" type="presParOf" srcId="{AC037C30-4796-4770-A2AA-08C36B9E6C02}" destId="{DF119855-0CB9-48B7-9E05-90320EF49BBD}" srcOrd="0" destOrd="0" presId="urn:microsoft.com/office/officeart/2005/8/layout/venn1"/>
    <dgm:cxn modelId="{C29BBDD7-8DC2-4069-B259-6A98E5D64F29}" type="presParOf" srcId="{AC037C30-4796-4770-A2AA-08C36B9E6C02}" destId="{FA5F41F2-D70A-449C-8E7F-683A81FC7F64}" srcOrd="1" destOrd="0" presId="urn:microsoft.com/office/officeart/2005/8/layout/venn1"/>
    <dgm:cxn modelId="{AB34385E-6451-40F5-977B-135C0BFA38CD}" type="presParOf" srcId="{AC037C30-4796-4770-A2AA-08C36B9E6C02}" destId="{8F4A53FC-9D77-4F10-AF9E-85A5028D5BD8}" srcOrd="2" destOrd="0" presId="urn:microsoft.com/office/officeart/2005/8/layout/venn1"/>
    <dgm:cxn modelId="{B14768E5-C9F4-4115-AD6D-AFC4109D9799}" type="presParOf" srcId="{AC037C30-4796-4770-A2AA-08C36B9E6C02}" destId="{B7366D1B-0B52-457E-B3A9-ACD24C37C913}" srcOrd="3" destOrd="0" presId="urn:microsoft.com/office/officeart/2005/8/layout/venn1"/>
    <dgm:cxn modelId="{EBC5C55F-4C88-48B4-93B4-0F6A62709F29}" type="presParOf" srcId="{AC037C30-4796-4770-A2AA-08C36B9E6C02}" destId="{46C0BD63-7ABC-438F-AC61-501DBDA30894}" srcOrd="4" destOrd="0" presId="urn:microsoft.com/office/officeart/2005/8/layout/venn1"/>
    <dgm:cxn modelId="{A14C225E-4AA2-4CE0-B268-46B147DBACB7}" type="presParOf" srcId="{AC037C30-4796-4770-A2AA-08C36B9E6C02}" destId="{49ACAC63-4D3C-4A63-A1FE-CA1563CA2BE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80AC9E-C62D-4D0F-B3D2-D0D9166A6583}" type="doc">
      <dgm:prSet loTypeId="urn:microsoft.com/office/officeart/2005/8/layout/venn1" loCatId="relationship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E1D625E1-DFFD-4C74-829F-240EDDC45672}">
      <dgm:prSet phldrT="[Tekst]" custT="1"/>
      <dgm:spPr/>
      <dgm:t>
        <a:bodyPr/>
        <a:lstStyle/>
        <a:p>
          <a:r>
            <a:rPr lang="th-TH" sz="2000" dirty="0">
              <a:latin typeface="Kanit" pitchFamily="2" charset="-34"/>
              <a:cs typeface="Kanit" pitchFamily="2" charset="-34"/>
            </a:rPr>
            <a:t>มนุษย์</a:t>
          </a:r>
          <a:endParaRPr lang="pl-PL" sz="2000" dirty="0">
            <a:latin typeface="Kanit" pitchFamily="2" charset="-34"/>
            <a:cs typeface="Kanit" pitchFamily="2" charset="-34"/>
          </a:endParaRPr>
        </a:p>
      </dgm:t>
    </dgm:pt>
    <dgm:pt modelId="{F6224EDB-5979-4BF0-9BCE-80B01D7705D8}" type="parTrans" cxnId="{FC2B750D-B9CA-4DCF-A448-09EFE64AC7B8}">
      <dgm:prSet/>
      <dgm:spPr/>
      <dgm:t>
        <a:bodyPr/>
        <a:lstStyle/>
        <a:p>
          <a:endParaRPr lang="pl-PL"/>
        </a:p>
      </dgm:t>
    </dgm:pt>
    <dgm:pt modelId="{301766A7-45E2-41DF-A9E6-D20B72D362E6}" type="sibTrans" cxnId="{FC2B750D-B9CA-4DCF-A448-09EFE64AC7B8}">
      <dgm:prSet/>
      <dgm:spPr/>
      <dgm:t>
        <a:bodyPr/>
        <a:lstStyle/>
        <a:p>
          <a:endParaRPr lang="pl-PL"/>
        </a:p>
      </dgm:t>
    </dgm:pt>
    <dgm:pt modelId="{CCF562F0-3A7B-49A3-A4EB-AD0D91CA6309}">
      <dgm:prSet phldrT="[Tekst]" custT="1"/>
      <dgm:spPr/>
      <dgm:t>
        <a:bodyPr/>
        <a:lstStyle/>
        <a:p>
          <a:r>
            <a:rPr lang="th-TH" sz="2000" dirty="0">
              <a:latin typeface="Kanit" pitchFamily="2" charset="-34"/>
              <a:cs typeface="Kanit" pitchFamily="2" charset="-34"/>
            </a:rPr>
            <a:t>เทคโนโลยี</a:t>
          </a:r>
          <a:endParaRPr lang="pl-PL" sz="2000" dirty="0">
            <a:latin typeface="Kanit" pitchFamily="2" charset="-34"/>
            <a:cs typeface="Kanit" pitchFamily="2" charset="-34"/>
          </a:endParaRPr>
        </a:p>
      </dgm:t>
    </dgm:pt>
    <dgm:pt modelId="{307ECF71-C90A-485F-BD01-4337BFB5BC99}" type="parTrans" cxnId="{BE714BF8-4634-4C86-A786-2224FF194E65}">
      <dgm:prSet/>
      <dgm:spPr/>
      <dgm:t>
        <a:bodyPr/>
        <a:lstStyle/>
        <a:p>
          <a:endParaRPr lang="pl-PL"/>
        </a:p>
      </dgm:t>
    </dgm:pt>
    <dgm:pt modelId="{C9BD1E7D-FC1B-4073-A0B7-5F20606D1C19}" type="sibTrans" cxnId="{BE714BF8-4634-4C86-A786-2224FF194E65}">
      <dgm:prSet/>
      <dgm:spPr/>
      <dgm:t>
        <a:bodyPr/>
        <a:lstStyle/>
        <a:p>
          <a:endParaRPr lang="pl-PL"/>
        </a:p>
      </dgm:t>
    </dgm:pt>
    <dgm:pt modelId="{5161E04D-96C5-43DC-AACB-EFD834CCC382}">
      <dgm:prSet phldrT="[Tekst]" custT="1"/>
      <dgm:spPr/>
      <dgm:t>
        <a:bodyPr/>
        <a:lstStyle/>
        <a:p>
          <a:r>
            <a:rPr lang="th-TH" sz="2000" dirty="0">
              <a:latin typeface="Kanit" pitchFamily="2" charset="-34"/>
              <a:cs typeface="Kanit" pitchFamily="2" charset="-34"/>
            </a:rPr>
            <a:t>ธุรกิจ</a:t>
          </a:r>
          <a:endParaRPr lang="pl-PL" sz="2000" dirty="0">
            <a:latin typeface="Kanit" pitchFamily="2" charset="-34"/>
            <a:cs typeface="Kanit" pitchFamily="2" charset="-34"/>
          </a:endParaRPr>
        </a:p>
      </dgm:t>
    </dgm:pt>
    <dgm:pt modelId="{A2A9BBF7-BD8F-410C-AF9C-34DB8B4010BF}" type="parTrans" cxnId="{C403A761-6607-430E-AB22-823561FA57A2}">
      <dgm:prSet/>
      <dgm:spPr/>
      <dgm:t>
        <a:bodyPr/>
        <a:lstStyle/>
        <a:p>
          <a:endParaRPr lang="pl-PL"/>
        </a:p>
      </dgm:t>
    </dgm:pt>
    <dgm:pt modelId="{49CC4840-E583-4E98-B0E1-DE6FD032276A}" type="sibTrans" cxnId="{C403A761-6607-430E-AB22-823561FA57A2}">
      <dgm:prSet/>
      <dgm:spPr/>
      <dgm:t>
        <a:bodyPr/>
        <a:lstStyle/>
        <a:p>
          <a:endParaRPr lang="pl-PL"/>
        </a:p>
      </dgm:t>
    </dgm:pt>
    <dgm:pt modelId="{7A2CCAC9-78F4-441B-B46D-F85B109A9073}" type="pres">
      <dgm:prSet presAssocID="{2D80AC9E-C62D-4D0F-B3D2-D0D9166A6583}" presName="compositeShape" presStyleCnt="0">
        <dgm:presLayoutVars>
          <dgm:chMax val="7"/>
          <dgm:dir/>
          <dgm:resizeHandles val="exact"/>
        </dgm:presLayoutVars>
      </dgm:prSet>
      <dgm:spPr/>
    </dgm:pt>
    <dgm:pt modelId="{289B2398-6AF0-4559-A9C7-057CB340260C}" type="pres">
      <dgm:prSet presAssocID="{E1D625E1-DFFD-4C74-829F-240EDDC45672}" presName="circ1" presStyleLbl="vennNode1" presStyleIdx="0" presStyleCnt="3" custScaleX="60486" custScaleY="60486" custLinFactX="4021" custLinFactNeighborX="100000" custLinFactNeighborY="-987"/>
      <dgm:spPr/>
    </dgm:pt>
    <dgm:pt modelId="{0FAC8451-D5E6-407C-BA56-750B11517C81}" type="pres">
      <dgm:prSet presAssocID="{E1D625E1-DFFD-4C74-829F-240EDDC4567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DA0E4E5-616F-4F7F-ADDA-036BB04C04CC}" type="pres">
      <dgm:prSet presAssocID="{CCF562F0-3A7B-49A3-A4EB-AD0D91CA6309}" presName="circ2" presStyleLbl="vennNode1" presStyleIdx="1" presStyleCnt="3" custScaleX="60486" custScaleY="60486" custLinFactNeighborX="93996" custLinFactNeighborY="-32401"/>
      <dgm:spPr/>
    </dgm:pt>
    <dgm:pt modelId="{55F4BEF2-F2D0-49CA-A218-F0455AF41D4D}" type="pres">
      <dgm:prSet presAssocID="{CCF562F0-3A7B-49A3-A4EB-AD0D91CA630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902EB19-2DA2-4C4F-A73F-31AB77C050F9}" type="pres">
      <dgm:prSet presAssocID="{5161E04D-96C5-43DC-AACB-EFD834CCC382}" presName="circ3" presStyleLbl="vennNode1" presStyleIdx="2" presStyleCnt="3" custScaleX="60486" custScaleY="60486" custLinFactX="19380" custLinFactNeighborX="100000" custLinFactNeighborY="-32401"/>
      <dgm:spPr/>
    </dgm:pt>
    <dgm:pt modelId="{42F92BEA-BAD8-4FA0-9A4D-4D419CCF2CB1}" type="pres">
      <dgm:prSet presAssocID="{5161E04D-96C5-43DC-AACB-EFD834CCC38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C2B750D-B9CA-4DCF-A448-09EFE64AC7B8}" srcId="{2D80AC9E-C62D-4D0F-B3D2-D0D9166A6583}" destId="{E1D625E1-DFFD-4C74-829F-240EDDC45672}" srcOrd="0" destOrd="0" parTransId="{F6224EDB-5979-4BF0-9BCE-80B01D7705D8}" sibTransId="{301766A7-45E2-41DF-A9E6-D20B72D362E6}"/>
    <dgm:cxn modelId="{71AA165C-FB88-4C7B-A231-5E40DFA72FCE}" type="presOf" srcId="{E1D625E1-DFFD-4C74-829F-240EDDC45672}" destId="{0FAC8451-D5E6-407C-BA56-750B11517C81}" srcOrd="1" destOrd="0" presId="urn:microsoft.com/office/officeart/2005/8/layout/venn1"/>
    <dgm:cxn modelId="{C403A761-6607-430E-AB22-823561FA57A2}" srcId="{2D80AC9E-C62D-4D0F-B3D2-D0D9166A6583}" destId="{5161E04D-96C5-43DC-AACB-EFD834CCC382}" srcOrd="2" destOrd="0" parTransId="{A2A9BBF7-BD8F-410C-AF9C-34DB8B4010BF}" sibTransId="{49CC4840-E583-4E98-B0E1-DE6FD032276A}"/>
    <dgm:cxn modelId="{1BB23A68-7C2F-4083-923E-B82930BDF3A7}" type="presOf" srcId="{2D80AC9E-C62D-4D0F-B3D2-D0D9166A6583}" destId="{7A2CCAC9-78F4-441B-B46D-F85B109A9073}" srcOrd="0" destOrd="0" presId="urn:microsoft.com/office/officeart/2005/8/layout/venn1"/>
    <dgm:cxn modelId="{136E0C85-EDEE-48BD-840A-4771E3D537B9}" type="presOf" srcId="{CCF562F0-3A7B-49A3-A4EB-AD0D91CA6309}" destId="{55F4BEF2-F2D0-49CA-A218-F0455AF41D4D}" srcOrd="1" destOrd="0" presId="urn:microsoft.com/office/officeart/2005/8/layout/venn1"/>
    <dgm:cxn modelId="{ADEAB588-B0F8-4544-96D4-705220560797}" type="presOf" srcId="{E1D625E1-DFFD-4C74-829F-240EDDC45672}" destId="{289B2398-6AF0-4559-A9C7-057CB340260C}" srcOrd="0" destOrd="0" presId="urn:microsoft.com/office/officeart/2005/8/layout/venn1"/>
    <dgm:cxn modelId="{9CA7A1B0-EE60-40A1-BEDB-0CC756619461}" type="presOf" srcId="{5161E04D-96C5-43DC-AACB-EFD834CCC382}" destId="{42F92BEA-BAD8-4FA0-9A4D-4D419CCF2CB1}" srcOrd="1" destOrd="0" presId="urn:microsoft.com/office/officeart/2005/8/layout/venn1"/>
    <dgm:cxn modelId="{17CAF8DF-900F-4219-84CA-9211F2231210}" type="presOf" srcId="{5161E04D-96C5-43DC-AACB-EFD834CCC382}" destId="{1902EB19-2DA2-4C4F-A73F-31AB77C050F9}" srcOrd="0" destOrd="0" presId="urn:microsoft.com/office/officeart/2005/8/layout/venn1"/>
    <dgm:cxn modelId="{BE714BF8-4634-4C86-A786-2224FF194E65}" srcId="{2D80AC9E-C62D-4D0F-B3D2-D0D9166A6583}" destId="{CCF562F0-3A7B-49A3-A4EB-AD0D91CA6309}" srcOrd="1" destOrd="0" parTransId="{307ECF71-C90A-485F-BD01-4337BFB5BC99}" sibTransId="{C9BD1E7D-FC1B-4073-A0B7-5F20606D1C19}"/>
    <dgm:cxn modelId="{086F7CFD-4F14-4530-A0BD-B94EC1D4B2AA}" type="presOf" srcId="{CCF562F0-3A7B-49A3-A4EB-AD0D91CA6309}" destId="{EDA0E4E5-616F-4F7F-ADDA-036BB04C04CC}" srcOrd="0" destOrd="0" presId="urn:microsoft.com/office/officeart/2005/8/layout/venn1"/>
    <dgm:cxn modelId="{6727B54B-8303-4151-A1F8-4D2416CDFFC1}" type="presParOf" srcId="{7A2CCAC9-78F4-441B-B46D-F85B109A9073}" destId="{289B2398-6AF0-4559-A9C7-057CB340260C}" srcOrd="0" destOrd="0" presId="urn:microsoft.com/office/officeart/2005/8/layout/venn1"/>
    <dgm:cxn modelId="{4866BFF7-A688-4A9E-91C3-241FC66D98E3}" type="presParOf" srcId="{7A2CCAC9-78F4-441B-B46D-F85B109A9073}" destId="{0FAC8451-D5E6-407C-BA56-750B11517C81}" srcOrd="1" destOrd="0" presId="urn:microsoft.com/office/officeart/2005/8/layout/venn1"/>
    <dgm:cxn modelId="{54E46CA7-211E-48A9-B8AA-A1B692BF553B}" type="presParOf" srcId="{7A2CCAC9-78F4-441B-B46D-F85B109A9073}" destId="{EDA0E4E5-616F-4F7F-ADDA-036BB04C04CC}" srcOrd="2" destOrd="0" presId="urn:microsoft.com/office/officeart/2005/8/layout/venn1"/>
    <dgm:cxn modelId="{162F4773-C4BC-490A-B94C-C919581A6471}" type="presParOf" srcId="{7A2CCAC9-78F4-441B-B46D-F85B109A9073}" destId="{55F4BEF2-F2D0-49CA-A218-F0455AF41D4D}" srcOrd="3" destOrd="0" presId="urn:microsoft.com/office/officeart/2005/8/layout/venn1"/>
    <dgm:cxn modelId="{CA1785AD-622E-4A09-87DA-B0C69A25350C}" type="presParOf" srcId="{7A2CCAC9-78F4-441B-B46D-F85B109A9073}" destId="{1902EB19-2DA2-4C4F-A73F-31AB77C050F9}" srcOrd="4" destOrd="0" presId="urn:microsoft.com/office/officeart/2005/8/layout/venn1"/>
    <dgm:cxn modelId="{193867F9-D5A5-4C1E-BC52-878FE59AAAFE}" type="presParOf" srcId="{7A2CCAC9-78F4-441B-B46D-F85B109A9073}" destId="{42F92BEA-BAD8-4FA0-9A4D-4D419CCF2CB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741CB2-8B1D-41E2-9A84-1FE394C0083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B0336E9-CA51-483A-8079-1461F245DFA3}">
      <dgm:prSet phldrT="[Teks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th-TH" sz="1800" b="1" dirty="0">
              <a:latin typeface="Kanit" pitchFamily="2" charset="-34"/>
              <a:cs typeface="Kanit" pitchFamily="2" charset="-34"/>
            </a:rPr>
            <a:t>ปัจเจกบุคคล</a:t>
          </a:r>
          <a:endParaRPr lang="pl-PL" sz="1800" b="1" dirty="0">
            <a:latin typeface="Kanit" pitchFamily="2" charset="-34"/>
            <a:cs typeface="Kanit" pitchFamily="2" charset="-34"/>
          </a:endParaRPr>
        </a:p>
      </dgm:t>
    </dgm:pt>
    <dgm:pt modelId="{8A7EEA80-26BE-4559-83A1-7C0B96081B25}" type="parTrans" cxnId="{D4C8F857-79CB-40DC-B9EE-6DB14112476C}">
      <dgm:prSet/>
      <dgm:spPr/>
      <dgm:t>
        <a:bodyPr/>
        <a:lstStyle/>
        <a:p>
          <a:endParaRPr lang="pl-PL"/>
        </a:p>
      </dgm:t>
    </dgm:pt>
    <dgm:pt modelId="{D06927D2-95A6-48FE-906B-C0921AF2A1F7}" type="sibTrans" cxnId="{D4C8F857-79CB-40DC-B9EE-6DB14112476C}">
      <dgm:prSet/>
      <dgm:spPr/>
      <dgm:t>
        <a:bodyPr/>
        <a:lstStyle/>
        <a:p>
          <a:endParaRPr lang="pl-PL"/>
        </a:p>
      </dgm:t>
    </dgm:pt>
    <dgm:pt modelId="{E51EF21F-01CB-4342-A3A9-92AB78300628}">
      <dgm:prSet phldrT="[Teks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th-TH" sz="1800" b="1" dirty="0">
              <a:latin typeface="Kanit" pitchFamily="2" charset="-34"/>
              <a:cs typeface="Kanit" pitchFamily="2" charset="-34"/>
            </a:rPr>
            <a:t>ผลิตภัณฑ์</a:t>
          </a:r>
          <a:endParaRPr lang="pl-PL" sz="1800" b="1" dirty="0">
            <a:latin typeface="Kanit" pitchFamily="2" charset="-34"/>
            <a:cs typeface="Kanit" pitchFamily="2" charset="-34"/>
          </a:endParaRPr>
        </a:p>
      </dgm:t>
    </dgm:pt>
    <dgm:pt modelId="{8A43BCBB-1D81-44F3-9C8B-F9329F76DA52}" type="parTrans" cxnId="{39CFCC89-0703-423B-9124-54D1D934AE45}">
      <dgm:prSet/>
      <dgm:spPr/>
      <dgm:t>
        <a:bodyPr/>
        <a:lstStyle/>
        <a:p>
          <a:endParaRPr lang="pl-PL"/>
        </a:p>
      </dgm:t>
    </dgm:pt>
    <dgm:pt modelId="{8EB52522-D0D6-4381-B2C0-276AB9C6C27E}" type="sibTrans" cxnId="{39CFCC89-0703-423B-9124-54D1D934AE45}">
      <dgm:prSet/>
      <dgm:spPr/>
      <dgm:t>
        <a:bodyPr/>
        <a:lstStyle/>
        <a:p>
          <a:endParaRPr lang="pl-PL"/>
        </a:p>
      </dgm:t>
    </dgm:pt>
    <dgm:pt modelId="{AC26F2B9-135C-4578-859E-7FD8CD25A80C}" type="pres">
      <dgm:prSet presAssocID="{CC741CB2-8B1D-41E2-9A84-1FE394C00834}" presName="outerComposite" presStyleCnt="0">
        <dgm:presLayoutVars>
          <dgm:chMax val="5"/>
          <dgm:dir/>
          <dgm:resizeHandles val="exact"/>
        </dgm:presLayoutVars>
      </dgm:prSet>
      <dgm:spPr/>
    </dgm:pt>
    <dgm:pt modelId="{9DC72062-51AD-4C8E-BDA8-00592BFDE77D}" type="pres">
      <dgm:prSet presAssocID="{CC741CB2-8B1D-41E2-9A84-1FE394C00834}" presName="dummyMaxCanvas" presStyleCnt="0">
        <dgm:presLayoutVars/>
      </dgm:prSet>
      <dgm:spPr/>
    </dgm:pt>
    <dgm:pt modelId="{82F14C08-5293-437B-B1B6-B76583DDA7B0}" type="pres">
      <dgm:prSet presAssocID="{CC741CB2-8B1D-41E2-9A84-1FE394C00834}" presName="TwoNodes_1" presStyleLbl="node1" presStyleIdx="0" presStyleCnt="2" custLinFactNeighborX="-460" custLinFactNeighborY="-24605">
        <dgm:presLayoutVars>
          <dgm:bulletEnabled val="1"/>
        </dgm:presLayoutVars>
      </dgm:prSet>
      <dgm:spPr/>
    </dgm:pt>
    <dgm:pt modelId="{31E4E6AF-370A-4A09-932E-47F6C40AD4A1}" type="pres">
      <dgm:prSet presAssocID="{CC741CB2-8B1D-41E2-9A84-1FE394C00834}" presName="TwoNodes_2" presStyleLbl="node1" presStyleIdx="1" presStyleCnt="2" custLinFactNeighborY="-18488">
        <dgm:presLayoutVars>
          <dgm:bulletEnabled val="1"/>
        </dgm:presLayoutVars>
      </dgm:prSet>
      <dgm:spPr/>
    </dgm:pt>
    <dgm:pt modelId="{AC633663-F1AA-4E37-80EF-66900235311F}" type="pres">
      <dgm:prSet presAssocID="{CC741CB2-8B1D-41E2-9A84-1FE394C00834}" presName="TwoConn_1-2" presStyleLbl="fgAccFollowNode1" presStyleIdx="0" presStyleCnt="1">
        <dgm:presLayoutVars>
          <dgm:bulletEnabled val="1"/>
        </dgm:presLayoutVars>
      </dgm:prSet>
      <dgm:spPr/>
    </dgm:pt>
    <dgm:pt modelId="{0003E9A0-B743-465E-8FFE-BE6A8A87D453}" type="pres">
      <dgm:prSet presAssocID="{CC741CB2-8B1D-41E2-9A84-1FE394C00834}" presName="TwoNodes_1_text" presStyleLbl="node1" presStyleIdx="1" presStyleCnt="2">
        <dgm:presLayoutVars>
          <dgm:bulletEnabled val="1"/>
        </dgm:presLayoutVars>
      </dgm:prSet>
      <dgm:spPr/>
    </dgm:pt>
    <dgm:pt modelId="{77A11174-80E2-4607-B95C-F0A22C21E718}" type="pres">
      <dgm:prSet presAssocID="{CC741CB2-8B1D-41E2-9A84-1FE394C00834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DC206B15-37F4-4A96-9B02-E349829D486E}" type="presOf" srcId="{E51EF21F-01CB-4342-A3A9-92AB78300628}" destId="{77A11174-80E2-4607-B95C-F0A22C21E718}" srcOrd="1" destOrd="0" presId="urn:microsoft.com/office/officeart/2005/8/layout/vProcess5"/>
    <dgm:cxn modelId="{A2DA6B40-151F-4E3B-9231-E49EF3FC3E00}" type="presOf" srcId="{D06927D2-95A6-48FE-906B-C0921AF2A1F7}" destId="{AC633663-F1AA-4E37-80EF-66900235311F}" srcOrd="0" destOrd="0" presId="urn:microsoft.com/office/officeart/2005/8/layout/vProcess5"/>
    <dgm:cxn modelId="{D4C8F857-79CB-40DC-B9EE-6DB14112476C}" srcId="{CC741CB2-8B1D-41E2-9A84-1FE394C00834}" destId="{6B0336E9-CA51-483A-8079-1461F245DFA3}" srcOrd="0" destOrd="0" parTransId="{8A7EEA80-26BE-4559-83A1-7C0B96081B25}" sibTransId="{D06927D2-95A6-48FE-906B-C0921AF2A1F7}"/>
    <dgm:cxn modelId="{39CFCC89-0703-423B-9124-54D1D934AE45}" srcId="{CC741CB2-8B1D-41E2-9A84-1FE394C00834}" destId="{E51EF21F-01CB-4342-A3A9-92AB78300628}" srcOrd="1" destOrd="0" parTransId="{8A43BCBB-1D81-44F3-9C8B-F9329F76DA52}" sibTransId="{8EB52522-D0D6-4381-B2C0-276AB9C6C27E}"/>
    <dgm:cxn modelId="{D5744AB8-6882-4541-9C38-6C204C08469A}" type="presOf" srcId="{E51EF21F-01CB-4342-A3A9-92AB78300628}" destId="{31E4E6AF-370A-4A09-932E-47F6C40AD4A1}" srcOrd="0" destOrd="0" presId="urn:microsoft.com/office/officeart/2005/8/layout/vProcess5"/>
    <dgm:cxn modelId="{C0D008C9-2F84-4A31-B398-AEACC45B86D7}" type="presOf" srcId="{6B0336E9-CA51-483A-8079-1461F245DFA3}" destId="{82F14C08-5293-437B-B1B6-B76583DDA7B0}" srcOrd="0" destOrd="0" presId="urn:microsoft.com/office/officeart/2005/8/layout/vProcess5"/>
    <dgm:cxn modelId="{895701DF-1435-46B3-901C-D41E345A5D0D}" type="presOf" srcId="{6B0336E9-CA51-483A-8079-1461F245DFA3}" destId="{0003E9A0-B743-465E-8FFE-BE6A8A87D453}" srcOrd="1" destOrd="0" presId="urn:microsoft.com/office/officeart/2005/8/layout/vProcess5"/>
    <dgm:cxn modelId="{8FDD0FF8-E328-4910-B79B-DDCB79F33F81}" type="presOf" srcId="{CC741CB2-8B1D-41E2-9A84-1FE394C00834}" destId="{AC26F2B9-135C-4578-859E-7FD8CD25A80C}" srcOrd="0" destOrd="0" presId="urn:microsoft.com/office/officeart/2005/8/layout/vProcess5"/>
    <dgm:cxn modelId="{4E340A1F-6498-4D6D-A229-0F5FC88B0995}" type="presParOf" srcId="{AC26F2B9-135C-4578-859E-7FD8CD25A80C}" destId="{9DC72062-51AD-4C8E-BDA8-00592BFDE77D}" srcOrd="0" destOrd="0" presId="urn:microsoft.com/office/officeart/2005/8/layout/vProcess5"/>
    <dgm:cxn modelId="{42471339-40FA-40C6-8E3E-3A4FE67239E2}" type="presParOf" srcId="{AC26F2B9-135C-4578-859E-7FD8CD25A80C}" destId="{82F14C08-5293-437B-B1B6-B76583DDA7B0}" srcOrd="1" destOrd="0" presId="urn:microsoft.com/office/officeart/2005/8/layout/vProcess5"/>
    <dgm:cxn modelId="{EF8A98F0-4570-4030-AA83-695840EADAF9}" type="presParOf" srcId="{AC26F2B9-135C-4578-859E-7FD8CD25A80C}" destId="{31E4E6AF-370A-4A09-932E-47F6C40AD4A1}" srcOrd="2" destOrd="0" presId="urn:microsoft.com/office/officeart/2005/8/layout/vProcess5"/>
    <dgm:cxn modelId="{A793FB72-9893-42BC-8DF7-545BD9295D33}" type="presParOf" srcId="{AC26F2B9-135C-4578-859E-7FD8CD25A80C}" destId="{AC633663-F1AA-4E37-80EF-66900235311F}" srcOrd="3" destOrd="0" presId="urn:microsoft.com/office/officeart/2005/8/layout/vProcess5"/>
    <dgm:cxn modelId="{241FCD4B-59C4-49B1-ACE2-275902ED3F08}" type="presParOf" srcId="{AC26F2B9-135C-4578-859E-7FD8CD25A80C}" destId="{0003E9A0-B743-465E-8FFE-BE6A8A87D453}" srcOrd="4" destOrd="0" presId="urn:microsoft.com/office/officeart/2005/8/layout/vProcess5"/>
    <dgm:cxn modelId="{5072D0C9-E6C8-4E6B-87D1-7FBE04498749}" type="presParOf" srcId="{AC26F2B9-135C-4578-859E-7FD8CD25A80C}" destId="{77A11174-80E2-4607-B95C-F0A22C21E718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741CB2-8B1D-41E2-9A84-1FE394C0083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B0336E9-CA51-483A-8079-1461F245DFA3}">
      <dgm:prSet phldrT="[Teks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th-TH" sz="1800" b="1" dirty="0">
              <a:latin typeface="Kanit" pitchFamily="2" charset="-34"/>
              <a:cs typeface="Kanit" pitchFamily="2" charset="-34"/>
            </a:rPr>
            <a:t>ทีม</a:t>
          </a:r>
          <a:endParaRPr lang="pl-PL" sz="1800" b="1" dirty="0">
            <a:latin typeface="Kanit" pitchFamily="2" charset="-34"/>
            <a:cs typeface="Kanit" pitchFamily="2" charset="-34"/>
          </a:endParaRPr>
        </a:p>
      </dgm:t>
    </dgm:pt>
    <dgm:pt modelId="{8A7EEA80-26BE-4559-83A1-7C0B96081B25}" type="parTrans" cxnId="{D4C8F857-79CB-40DC-B9EE-6DB14112476C}">
      <dgm:prSet/>
      <dgm:spPr/>
      <dgm:t>
        <a:bodyPr/>
        <a:lstStyle/>
        <a:p>
          <a:endParaRPr lang="pl-PL"/>
        </a:p>
      </dgm:t>
    </dgm:pt>
    <dgm:pt modelId="{D06927D2-95A6-48FE-906B-C0921AF2A1F7}" type="sibTrans" cxnId="{D4C8F857-79CB-40DC-B9EE-6DB14112476C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endParaRPr lang="pl-PL"/>
        </a:p>
      </dgm:t>
    </dgm:pt>
    <dgm:pt modelId="{E51EF21F-01CB-4342-A3A9-92AB78300628}">
      <dgm:prSet phldrT="[Teks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th-TH" sz="1800" b="1" dirty="0">
              <a:latin typeface="Kanit" pitchFamily="2" charset="-34"/>
              <a:cs typeface="Kanit" pitchFamily="2" charset="-34"/>
            </a:rPr>
            <a:t>ผลิตภัณฑ์ที่พัฒนาขึ้นจากประสบการณ์ของผู้ใช้</a:t>
          </a:r>
          <a:endParaRPr lang="pl-PL" sz="1800" b="1" dirty="0">
            <a:latin typeface="Kanit" pitchFamily="2" charset="-34"/>
            <a:cs typeface="Kanit" pitchFamily="2" charset="-34"/>
          </a:endParaRPr>
        </a:p>
      </dgm:t>
    </dgm:pt>
    <dgm:pt modelId="{8A43BCBB-1D81-44F3-9C8B-F9329F76DA52}" type="parTrans" cxnId="{39CFCC89-0703-423B-9124-54D1D934AE45}">
      <dgm:prSet/>
      <dgm:spPr/>
      <dgm:t>
        <a:bodyPr/>
        <a:lstStyle/>
        <a:p>
          <a:endParaRPr lang="pl-PL"/>
        </a:p>
      </dgm:t>
    </dgm:pt>
    <dgm:pt modelId="{8EB52522-D0D6-4381-B2C0-276AB9C6C27E}" type="sibTrans" cxnId="{39CFCC89-0703-423B-9124-54D1D934AE45}">
      <dgm:prSet/>
      <dgm:spPr/>
      <dgm:t>
        <a:bodyPr/>
        <a:lstStyle/>
        <a:p>
          <a:endParaRPr lang="pl-PL"/>
        </a:p>
      </dgm:t>
    </dgm:pt>
    <dgm:pt modelId="{AC26F2B9-135C-4578-859E-7FD8CD25A80C}" type="pres">
      <dgm:prSet presAssocID="{CC741CB2-8B1D-41E2-9A84-1FE394C00834}" presName="outerComposite" presStyleCnt="0">
        <dgm:presLayoutVars>
          <dgm:chMax val="5"/>
          <dgm:dir/>
          <dgm:resizeHandles val="exact"/>
        </dgm:presLayoutVars>
      </dgm:prSet>
      <dgm:spPr/>
    </dgm:pt>
    <dgm:pt modelId="{9DC72062-51AD-4C8E-BDA8-00592BFDE77D}" type="pres">
      <dgm:prSet presAssocID="{CC741CB2-8B1D-41E2-9A84-1FE394C00834}" presName="dummyMaxCanvas" presStyleCnt="0">
        <dgm:presLayoutVars/>
      </dgm:prSet>
      <dgm:spPr/>
    </dgm:pt>
    <dgm:pt modelId="{82F14C08-5293-437B-B1B6-B76583DDA7B0}" type="pres">
      <dgm:prSet presAssocID="{CC741CB2-8B1D-41E2-9A84-1FE394C00834}" presName="TwoNodes_1" presStyleLbl="node1" presStyleIdx="0" presStyleCnt="2" custLinFactNeighborX="-460" custLinFactNeighborY="-24605">
        <dgm:presLayoutVars>
          <dgm:bulletEnabled val="1"/>
        </dgm:presLayoutVars>
      </dgm:prSet>
      <dgm:spPr/>
    </dgm:pt>
    <dgm:pt modelId="{31E4E6AF-370A-4A09-932E-47F6C40AD4A1}" type="pres">
      <dgm:prSet presAssocID="{CC741CB2-8B1D-41E2-9A84-1FE394C00834}" presName="TwoNodes_2" presStyleLbl="node1" presStyleIdx="1" presStyleCnt="2" custScaleX="117647" custScaleY="157376" custLinFactNeighborX="-872" custLinFactNeighborY="35639">
        <dgm:presLayoutVars>
          <dgm:bulletEnabled val="1"/>
        </dgm:presLayoutVars>
      </dgm:prSet>
      <dgm:spPr/>
    </dgm:pt>
    <dgm:pt modelId="{AC633663-F1AA-4E37-80EF-66900235311F}" type="pres">
      <dgm:prSet presAssocID="{CC741CB2-8B1D-41E2-9A84-1FE394C00834}" presName="TwoConn_1-2" presStyleLbl="fgAccFollowNode1" presStyleIdx="0" presStyleCnt="1">
        <dgm:presLayoutVars>
          <dgm:bulletEnabled val="1"/>
        </dgm:presLayoutVars>
      </dgm:prSet>
      <dgm:spPr/>
    </dgm:pt>
    <dgm:pt modelId="{0003E9A0-B743-465E-8FFE-BE6A8A87D453}" type="pres">
      <dgm:prSet presAssocID="{CC741CB2-8B1D-41E2-9A84-1FE394C00834}" presName="TwoNodes_1_text" presStyleLbl="node1" presStyleIdx="1" presStyleCnt="2">
        <dgm:presLayoutVars>
          <dgm:bulletEnabled val="1"/>
        </dgm:presLayoutVars>
      </dgm:prSet>
      <dgm:spPr/>
    </dgm:pt>
    <dgm:pt modelId="{77A11174-80E2-4607-B95C-F0A22C21E718}" type="pres">
      <dgm:prSet presAssocID="{CC741CB2-8B1D-41E2-9A84-1FE394C00834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DEC8DB0A-72FC-4D91-8F1B-7435A75BEA8D}" type="presOf" srcId="{6B0336E9-CA51-483A-8079-1461F245DFA3}" destId="{0003E9A0-B743-465E-8FFE-BE6A8A87D453}" srcOrd="1" destOrd="0" presId="urn:microsoft.com/office/officeart/2005/8/layout/vProcess5"/>
    <dgm:cxn modelId="{549DA46C-F35C-46BD-846A-FFE1127B3992}" type="presOf" srcId="{E51EF21F-01CB-4342-A3A9-92AB78300628}" destId="{77A11174-80E2-4607-B95C-F0A22C21E718}" srcOrd="1" destOrd="0" presId="urn:microsoft.com/office/officeart/2005/8/layout/vProcess5"/>
    <dgm:cxn modelId="{D19C0772-4CB7-4224-BD14-532DBC758D5C}" type="presOf" srcId="{D06927D2-95A6-48FE-906B-C0921AF2A1F7}" destId="{AC633663-F1AA-4E37-80EF-66900235311F}" srcOrd="0" destOrd="0" presId="urn:microsoft.com/office/officeart/2005/8/layout/vProcess5"/>
    <dgm:cxn modelId="{D4C8F857-79CB-40DC-B9EE-6DB14112476C}" srcId="{CC741CB2-8B1D-41E2-9A84-1FE394C00834}" destId="{6B0336E9-CA51-483A-8079-1461F245DFA3}" srcOrd="0" destOrd="0" parTransId="{8A7EEA80-26BE-4559-83A1-7C0B96081B25}" sibTransId="{D06927D2-95A6-48FE-906B-C0921AF2A1F7}"/>
    <dgm:cxn modelId="{39CFCC89-0703-423B-9124-54D1D934AE45}" srcId="{CC741CB2-8B1D-41E2-9A84-1FE394C00834}" destId="{E51EF21F-01CB-4342-A3A9-92AB78300628}" srcOrd="1" destOrd="0" parTransId="{8A43BCBB-1D81-44F3-9C8B-F9329F76DA52}" sibTransId="{8EB52522-D0D6-4381-B2C0-276AB9C6C27E}"/>
    <dgm:cxn modelId="{DB8FEEA3-26E8-4109-BE46-439EFFE7DDDE}" type="presOf" srcId="{E51EF21F-01CB-4342-A3A9-92AB78300628}" destId="{31E4E6AF-370A-4A09-932E-47F6C40AD4A1}" srcOrd="0" destOrd="0" presId="urn:microsoft.com/office/officeart/2005/8/layout/vProcess5"/>
    <dgm:cxn modelId="{B98D88D4-05DC-4197-830E-A2578693B115}" type="presOf" srcId="{CC741CB2-8B1D-41E2-9A84-1FE394C00834}" destId="{AC26F2B9-135C-4578-859E-7FD8CD25A80C}" srcOrd="0" destOrd="0" presId="urn:microsoft.com/office/officeart/2005/8/layout/vProcess5"/>
    <dgm:cxn modelId="{85E9F3F6-BB8F-4055-838F-597B1346860E}" type="presOf" srcId="{6B0336E9-CA51-483A-8079-1461F245DFA3}" destId="{82F14C08-5293-437B-B1B6-B76583DDA7B0}" srcOrd="0" destOrd="0" presId="urn:microsoft.com/office/officeart/2005/8/layout/vProcess5"/>
    <dgm:cxn modelId="{F8FA57F3-4DDE-4CA0-9087-3454912AB19A}" type="presParOf" srcId="{AC26F2B9-135C-4578-859E-7FD8CD25A80C}" destId="{9DC72062-51AD-4C8E-BDA8-00592BFDE77D}" srcOrd="0" destOrd="0" presId="urn:microsoft.com/office/officeart/2005/8/layout/vProcess5"/>
    <dgm:cxn modelId="{43E39E8E-5372-4CD9-9576-358A8941DED2}" type="presParOf" srcId="{AC26F2B9-135C-4578-859E-7FD8CD25A80C}" destId="{82F14C08-5293-437B-B1B6-B76583DDA7B0}" srcOrd="1" destOrd="0" presId="urn:microsoft.com/office/officeart/2005/8/layout/vProcess5"/>
    <dgm:cxn modelId="{22528A5A-198B-4F18-B986-4651BE9B46FD}" type="presParOf" srcId="{AC26F2B9-135C-4578-859E-7FD8CD25A80C}" destId="{31E4E6AF-370A-4A09-932E-47F6C40AD4A1}" srcOrd="2" destOrd="0" presId="urn:microsoft.com/office/officeart/2005/8/layout/vProcess5"/>
    <dgm:cxn modelId="{71DAEE06-03CD-4DAB-A087-8A25E1884354}" type="presParOf" srcId="{AC26F2B9-135C-4578-859E-7FD8CD25A80C}" destId="{AC633663-F1AA-4E37-80EF-66900235311F}" srcOrd="3" destOrd="0" presId="urn:microsoft.com/office/officeart/2005/8/layout/vProcess5"/>
    <dgm:cxn modelId="{83674248-7E42-461E-AB61-0213A70C9E62}" type="presParOf" srcId="{AC26F2B9-135C-4578-859E-7FD8CD25A80C}" destId="{0003E9A0-B743-465E-8FFE-BE6A8A87D453}" srcOrd="4" destOrd="0" presId="urn:microsoft.com/office/officeart/2005/8/layout/vProcess5"/>
    <dgm:cxn modelId="{1F3E9822-EC4D-47F0-B534-3209A2058B68}" type="presParOf" srcId="{AC26F2B9-135C-4578-859E-7FD8CD25A80C}" destId="{77A11174-80E2-4607-B95C-F0A22C21E718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19855-0CB9-48B7-9E05-90320EF49BBD}">
      <dsp:nvSpPr>
        <dsp:cNvPr id="0" name=""/>
        <dsp:cNvSpPr/>
      </dsp:nvSpPr>
      <dsp:spPr>
        <a:xfrm>
          <a:off x="2793073" y="247073"/>
          <a:ext cx="1859471" cy="185662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kern="1200" dirty="0"/>
            <a:t>ธุรกิจ</a:t>
          </a:r>
          <a:endParaRPr lang="pl-PL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(</a:t>
          </a:r>
          <a:r>
            <a:rPr lang="th-TH" sz="1800" kern="1200" dirty="0"/>
            <a:t>ความอยู่รอด</a:t>
          </a:r>
          <a:r>
            <a:rPr lang="pl-PL" sz="1800" kern="1200" dirty="0"/>
            <a:t>)</a:t>
          </a:r>
        </a:p>
      </dsp:txBody>
      <dsp:txXfrm>
        <a:off x="3041003" y="571983"/>
        <a:ext cx="1363612" cy="835483"/>
      </dsp:txXfrm>
    </dsp:sp>
    <dsp:sp modelId="{8F4A53FC-9D77-4F10-AF9E-85A5028D5BD8}">
      <dsp:nvSpPr>
        <dsp:cNvPr id="0" name=""/>
        <dsp:cNvSpPr/>
      </dsp:nvSpPr>
      <dsp:spPr>
        <a:xfrm>
          <a:off x="3568510" y="1212890"/>
          <a:ext cx="1859471" cy="1856629"/>
        </a:xfrm>
        <a:prstGeom prst="ellipse">
          <a:avLst/>
        </a:prstGeom>
        <a:solidFill>
          <a:schemeClr val="accent4">
            <a:alpha val="50000"/>
            <a:hueOff val="740716"/>
            <a:satOff val="-80"/>
            <a:lumOff val="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kern="1200" dirty="0"/>
            <a:t>เทคโนโลยี</a:t>
          </a:r>
          <a:endParaRPr lang="pl-PL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(</a:t>
          </a:r>
          <a:r>
            <a:rPr lang="th-TH" sz="1800" kern="1200" dirty="0"/>
            <a:t>ความเป็นไปได้</a:t>
          </a:r>
          <a:r>
            <a:rPr lang="pl-PL" sz="1800" kern="1200" dirty="0"/>
            <a:t>)</a:t>
          </a:r>
        </a:p>
      </dsp:txBody>
      <dsp:txXfrm>
        <a:off x="4137198" y="1692520"/>
        <a:ext cx="1115682" cy="1021146"/>
      </dsp:txXfrm>
    </dsp:sp>
    <dsp:sp modelId="{46C0BD63-7ABC-438F-AC61-501DBDA30894}">
      <dsp:nvSpPr>
        <dsp:cNvPr id="0" name=""/>
        <dsp:cNvSpPr/>
      </dsp:nvSpPr>
      <dsp:spPr>
        <a:xfrm>
          <a:off x="2157593" y="1277388"/>
          <a:ext cx="1859471" cy="1856629"/>
        </a:xfrm>
        <a:prstGeom prst="ellipse">
          <a:avLst/>
        </a:prstGeom>
        <a:solidFill>
          <a:schemeClr val="accent4">
            <a:alpha val="50000"/>
            <a:hueOff val="1481431"/>
            <a:satOff val="-160"/>
            <a:lumOff val="141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kern="1200" dirty="0"/>
            <a:t>ผู้คน</a:t>
          </a:r>
          <a:endParaRPr lang="pl-PL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(</a:t>
          </a:r>
          <a:r>
            <a:rPr lang="th-TH" sz="1800" kern="1200" dirty="0"/>
            <a:t>ความน่าพึงปรารถนา</a:t>
          </a:r>
          <a:r>
            <a:rPr lang="pl-PL" sz="1800" kern="1200" dirty="0"/>
            <a:t>)</a:t>
          </a:r>
        </a:p>
      </dsp:txBody>
      <dsp:txXfrm>
        <a:off x="2332693" y="1757017"/>
        <a:ext cx="1115682" cy="10211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9B2398-6AF0-4559-A9C7-057CB340260C}">
      <dsp:nvSpPr>
        <dsp:cNvPr id="0" name=""/>
        <dsp:cNvSpPr/>
      </dsp:nvSpPr>
      <dsp:spPr>
        <a:xfrm>
          <a:off x="6857236" y="590021"/>
          <a:ext cx="1511990" cy="1511990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kern="1200" dirty="0">
              <a:latin typeface="Kanit" pitchFamily="2" charset="-34"/>
              <a:cs typeface="Kanit" pitchFamily="2" charset="-34"/>
            </a:rPr>
            <a:t>มนุษย์</a:t>
          </a:r>
          <a:endParaRPr lang="pl-PL" sz="2000" kern="1200" dirty="0">
            <a:latin typeface="Kanit" pitchFamily="2" charset="-34"/>
            <a:cs typeface="Kanit" pitchFamily="2" charset="-34"/>
          </a:endParaRPr>
        </a:p>
      </dsp:txBody>
      <dsp:txXfrm>
        <a:off x="7058835" y="854619"/>
        <a:ext cx="1108792" cy="680395"/>
      </dsp:txXfrm>
    </dsp:sp>
    <dsp:sp modelId="{EDA0E4E5-616F-4F7F-ADDA-036BB04C04CC}">
      <dsp:nvSpPr>
        <dsp:cNvPr id="0" name=""/>
        <dsp:cNvSpPr/>
      </dsp:nvSpPr>
      <dsp:spPr>
        <a:xfrm>
          <a:off x="7508626" y="1367088"/>
          <a:ext cx="1511990" cy="1511990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kern="1200" dirty="0">
              <a:latin typeface="Kanit" pitchFamily="2" charset="-34"/>
              <a:cs typeface="Kanit" pitchFamily="2" charset="-34"/>
            </a:rPr>
            <a:t>เทคโนโลยี</a:t>
          </a:r>
          <a:endParaRPr lang="pl-PL" sz="2000" kern="1200" dirty="0">
            <a:latin typeface="Kanit" pitchFamily="2" charset="-34"/>
            <a:cs typeface="Kanit" pitchFamily="2" charset="-34"/>
          </a:endParaRPr>
        </a:p>
      </dsp:txBody>
      <dsp:txXfrm>
        <a:off x="7971043" y="1757686"/>
        <a:ext cx="907194" cy="831594"/>
      </dsp:txXfrm>
    </dsp:sp>
    <dsp:sp modelId="{1902EB19-2DA2-4C4F-A73F-31AB77C050F9}">
      <dsp:nvSpPr>
        <dsp:cNvPr id="0" name=""/>
        <dsp:cNvSpPr/>
      </dsp:nvSpPr>
      <dsp:spPr>
        <a:xfrm>
          <a:off x="6339183" y="1367088"/>
          <a:ext cx="1511990" cy="1511990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kern="1200" dirty="0">
              <a:latin typeface="Kanit" pitchFamily="2" charset="-34"/>
              <a:cs typeface="Kanit" pitchFamily="2" charset="-34"/>
            </a:rPr>
            <a:t>ธุรกิจ</a:t>
          </a:r>
          <a:endParaRPr lang="pl-PL" sz="2000" kern="1200" dirty="0">
            <a:latin typeface="Kanit" pitchFamily="2" charset="-34"/>
            <a:cs typeface="Kanit" pitchFamily="2" charset="-34"/>
          </a:endParaRPr>
        </a:p>
      </dsp:txBody>
      <dsp:txXfrm>
        <a:off x="6481562" y="1757686"/>
        <a:ext cx="907194" cy="8315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14C08-5293-437B-B1B6-B76583DDA7B0}">
      <dsp:nvSpPr>
        <dsp:cNvPr id="0" name=""/>
        <dsp:cNvSpPr/>
      </dsp:nvSpPr>
      <dsp:spPr>
        <a:xfrm>
          <a:off x="0" y="0"/>
          <a:ext cx="3502292" cy="541972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>
              <a:latin typeface="Kanit" pitchFamily="2" charset="-34"/>
              <a:cs typeface="Kanit" pitchFamily="2" charset="-34"/>
            </a:rPr>
            <a:t>ปัจเจกบุคคล</a:t>
          </a:r>
          <a:endParaRPr lang="pl-PL" sz="1800" b="1" kern="1200" dirty="0">
            <a:latin typeface="Kanit" pitchFamily="2" charset="-34"/>
            <a:cs typeface="Kanit" pitchFamily="2" charset="-34"/>
          </a:endParaRPr>
        </a:p>
      </dsp:txBody>
      <dsp:txXfrm>
        <a:off x="15874" y="15874"/>
        <a:ext cx="2942121" cy="510224"/>
      </dsp:txXfrm>
    </dsp:sp>
    <dsp:sp modelId="{31E4E6AF-370A-4A09-932E-47F6C40AD4A1}">
      <dsp:nvSpPr>
        <dsp:cNvPr id="0" name=""/>
        <dsp:cNvSpPr/>
      </dsp:nvSpPr>
      <dsp:spPr>
        <a:xfrm>
          <a:off x="618051" y="562210"/>
          <a:ext cx="3502292" cy="541972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>
              <a:latin typeface="Kanit" pitchFamily="2" charset="-34"/>
              <a:cs typeface="Kanit" pitchFamily="2" charset="-34"/>
            </a:rPr>
            <a:t>ผลิตภัณฑ์</a:t>
          </a:r>
          <a:endParaRPr lang="pl-PL" sz="1800" b="1" kern="1200" dirty="0">
            <a:latin typeface="Kanit" pitchFamily="2" charset="-34"/>
            <a:cs typeface="Kanit" pitchFamily="2" charset="-34"/>
          </a:endParaRPr>
        </a:p>
      </dsp:txBody>
      <dsp:txXfrm>
        <a:off x="633925" y="578084"/>
        <a:ext cx="2500210" cy="510224"/>
      </dsp:txXfrm>
    </dsp:sp>
    <dsp:sp modelId="{AC633663-F1AA-4E37-80EF-66900235311F}">
      <dsp:nvSpPr>
        <dsp:cNvPr id="0" name=""/>
        <dsp:cNvSpPr/>
      </dsp:nvSpPr>
      <dsp:spPr>
        <a:xfrm>
          <a:off x="3150010" y="426050"/>
          <a:ext cx="352282" cy="35228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500" kern="1200"/>
        </a:p>
      </dsp:txBody>
      <dsp:txXfrm>
        <a:off x="3229273" y="426050"/>
        <a:ext cx="193756" cy="2650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14C08-5293-437B-B1B6-B76583DDA7B0}">
      <dsp:nvSpPr>
        <dsp:cNvPr id="0" name=""/>
        <dsp:cNvSpPr/>
      </dsp:nvSpPr>
      <dsp:spPr>
        <a:xfrm>
          <a:off x="-168890" y="-77740"/>
          <a:ext cx="3828196" cy="541972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>
              <a:latin typeface="Kanit" pitchFamily="2" charset="-34"/>
              <a:cs typeface="Kanit" pitchFamily="2" charset="-34"/>
            </a:rPr>
            <a:t>ทีม</a:t>
          </a:r>
          <a:endParaRPr lang="pl-PL" sz="1800" b="1" kern="1200" dirty="0">
            <a:latin typeface="Kanit" pitchFamily="2" charset="-34"/>
            <a:cs typeface="Kanit" pitchFamily="2" charset="-34"/>
          </a:endParaRPr>
        </a:p>
      </dsp:txBody>
      <dsp:txXfrm>
        <a:off x="-153016" y="-61866"/>
        <a:ext cx="3268024" cy="510224"/>
      </dsp:txXfrm>
    </dsp:sp>
    <dsp:sp modelId="{31E4E6AF-370A-4A09-932E-47F6C40AD4A1}">
      <dsp:nvSpPr>
        <dsp:cNvPr id="0" name=""/>
        <dsp:cNvSpPr/>
      </dsp:nvSpPr>
      <dsp:spPr>
        <a:xfrm>
          <a:off x="135510" y="429189"/>
          <a:ext cx="4503757" cy="85293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>
              <a:latin typeface="Kanit" pitchFamily="2" charset="-34"/>
              <a:cs typeface="Kanit" pitchFamily="2" charset="-34"/>
            </a:rPr>
            <a:t>ผลิตภัณฑ์ที่พัฒนาขึ้นจากประสบการณ์ของผู้ใช้</a:t>
          </a:r>
          <a:endParaRPr lang="pl-PL" sz="1800" b="1" kern="1200" dirty="0">
            <a:latin typeface="Kanit" pitchFamily="2" charset="-34"/>
            <a:cs typeface="Kanit" pitchFamily="2" charset="-34"/>
          </a:endParaRPr>
        </a:p>
      </dsp:txBody>
      <dsp:txXfrm>
        <a:off x="160492" y="454171"/>
        <a:ext cx="3244563" cy="802970"/>
      </dsp:txXfrm>
    </dsp:sp>
    <dsp:sp modelId="{AC633663-F1AA-4E37-80EF-66900235311F}">
      <dsp:nvSpPr>
        <dsp:cNvPr id="0" name=""/>
        <dsp:cNvSpPr/>
      </dsp:nvSpPr>
      <dsp:spPr>
        <a:xfrm>
          <a:off x="3307023" y="348309"/>
          <a:ext cx="352282" cy="352282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500" kern="1200"/>
        </a:p>
      </dsp:txBody>
      <dsp:txXfrm>
        <a:off x="3386286" y="348309"/>
        <a:ext cx="193756" cy="265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Monday, February 13,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Kanit" pitchFamily="2" charset="-34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Kanit" pitchFamily="2" charset="-34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Kanit" pitchFamily="2" charset="-34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Kanit" pitchFamily="2" charset="-34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Kanit" pitchFamily="2" charset="-34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Kanit" pitchFamily="2" charset="-34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Kanit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492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Monday, February 13,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3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Monday, February 13,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5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Kanit" pitchFamily="2" charset="-34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Kanit" pitchFamily="2" charset="-34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Kanit" pitchFamily="2" charset="-34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Kanit" pitchFamily="2" charset="-34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Monday, February 13,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0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Kanit" pitchFamily="2" charset="-34"/>
              </a:endParaRPr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Kanit" pitchFamily="2" charset="-34"/>
              </a:endParaRPr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Kanit" pitchFamily="2" charset="-34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Monday, February 13,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Kanit" pitchFamily="2" charset="-34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Kanit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9875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Kanit" pitchFamily="2" charset="-34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Kanit" pitchFamily="2" charset="-34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Kanit" pitchFamily="2" charset="-34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Monday, February 13,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1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Kanit" pitchFamily="2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Kanit" pitchFamily="2" charset="-3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Kanit" pitchFamily="2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Monday, February 13,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7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Monday, February 13,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Kanit" pitchFamily="2" charset="-34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Kanit" pitchFamily="2" charset="-34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Kanit" pitchFamily="2" charset="-34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Kanit" pitchFamily="2" charset="-34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Kanit" pitchFamily="2" charset="-34"/>
              </a:endParaRPr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Kanit" pitchFamily="2" charset="-34"/>
              </a:endParaRPr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Kanit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632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Monday, February 13,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1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Kanit" pitchFamily="2" charset="-34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Kanit" pitchFamily="2" charset="-34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Monday, February 13,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0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Kanit" pitchFamily="2" charset="-34"/>
              </a:endParaRPr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Kanit" pitchFamily="2" charset="-34"/>
              </a:endParaRPr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Kanit" pitchFamily="2" charset="-34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Monday, February 13,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2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14906"/>
            <a:ext cx="2628900" cy="1384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  <a:latin typeface="Kanit" pitchFamily="2" charset="-34"/>
              </a:defRPr>
            </a:lvl1pPr>
          </a:lstStyle>
          <a:p>
            <a:fld id="{246CB39B-5F4C-4A7E-9BE3-AAFD45576D16}" type="datetime2">
              <a:rPr lang="en-US" smtClean="0"/>
              <a:pPr/>
              <a:t>Monday, February 13,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14906"/>
            <a:ext cx="6379210" cy="1384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  <a:latin typeface="Kanit" pitchFamily="2" charset="-34"/>
              </a:defRPr>
            </a:lvl1pPr>
          </a:lstStyle>
          <a:p>
            <a:r>
              <a:rPr lang="en-US" dirty="0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14906"/>
            <a:ext cx="1692274" cy="1384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  <a:latin typeface="Kanit" pitchFamily="2" charset="-34"/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81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Kanit" pitchFamily="2" charset="-3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Kanit" pitchFamily="2" charset="-34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Kanit" pitchFamily="2" charset="-34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Kanit" pitchFamily="2" charset="-34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Kanit" pitchFamily="2" charset="-34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Kanit" pitchFamily="2" charset="-34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image" Target="../media/image1.jpeg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Kanit" pitchFamily="2" charset="-34"/>
            </a:endParaRPr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0C5EADF-D711-4C1F-866E-9941C5BA6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1051551"/>
            <a:ext cx="3565524" cy="2384898"/>
          </a:xfrm>
        </p:spPr>
        <p:txBody>
          <a:bodyPr anchor="b">
            <a:normAutofit fontScale="90000"/>
          </a:bodyPr>
          <a:lstStyle/>
          <a:p>
            <a:r>
              <a:rPr lang="th-TH" sz="4800" dirty="0">
                <a:cs typeface="Kanit" pitchFamily="2" charset="-34"/>
              </a:rPr>
              <a:t>การออกแบบและพัฒนาผลิตภัณฑ์เชิงนวัตกรรม</a:t>
            </a:r>
            <a:endParaRPr lang="th-TH" sz="4800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D900E8E1-CCDE-4EFC-B95E-5C1C3562F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569008"/>
            <a:ext cx="3565525" cy="173165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Design Thinking</a:t>
            </a:r>
          </a:p>
          <a:p>
            <a:endParaRPr lang="th-TH" sz="2000" dirty="0">
              <a:solidFill>
                <a:schemeClr val="tx1">
                  <a:alpha val="60000"/>
                </a:schemeClr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92A8CB-0B0A-43A5-86F4-712B0C469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850" y="444676"/>
            <a:ext cx="667802" cy="631474"/>
            <a:chOff x="10478914" y="1506691"/>
            <a:chExt cx="667802" cy="631474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C63B2AC-3D19-416D-A37F-2DDA8A365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Kanit" pitchFamily="2" charset="-34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A474391-1271-45F9-A39C-8641371AB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Kanit" pitchFamily="2" charset="-34"/>
              </a:endParaRPr>
            </a:p>
          </p:txBody>
        </p:sp>
      </p:grpSp>
      <p:pic>
        <p:nvPicPr>
          <p:cNvPr id="4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E79A7DC0-2EA5-DBA4-2993-4303C3578A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70" r="17131" b="-1"/>
          <a:stretch/>
        </p:blipFill>
        <p:spPr>
          <a:xfrm>
            <a:off x="4743450" y="10"/>
            <a:ext cx="7448551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1AC6C06-99FE-4BA1-BC82-8406A424CD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Kanit" pitchFamily="2" charset="-34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AEC842D-C905-4DEA-B1C3-CA51995C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1219" y="5433223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Kanit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5696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63B8A48-40CF-460D-A4F2-DA835647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7386638" cy="1332000"/>
          </a:xfrm>
        </p:spPr>
        <p:txBody>
          <a:bodyPr/>
          <a:lstStyle/>
          <a:p>
            <a:endParaRPr lang="th-TH" dirty="0"/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8E24213A-EC02-48E5-918F-16B80BC09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30" t="-1" r="17131" b="-1"/>
          <a:stretch/>
        </p:blipFill>
        <p:spPr>
          <a:xfrm>
            <a:off x="8319220" y="10"/>
            <a:ext cx="387278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12" name="กลุ่ม 11">
            <a:extLst>
              <a:ext uri="{FF2B5EF4-FFF2-40B4-BE49-F238E27FC236}">
                <a16:creationId xmlns:a16="http://schemas.microsoft.com/office/drawing/2014/main" id="{55B917D0-6685-49B4-AC43-6114D7606F37}"/>
              </a:ext>
            </a:extLst>
          </p:cNvPr>
          <p:cNvGrpSpPr/>
          <p:nvPr/>
        </p:nvGrpSpPr>
        <p:grpSpPr>
          <a:xfrm>
            <a:off x="4174092" y="739037"/>
            <a:ext cx="8017908" cy="5423768"/>
            <a:chOff x="3714743" y="-620190"/>
            <a:chExt cx="7536102" cy="4747238"/>
          </a:xfrm>
        </p:grpSpPr>
        <p:sp>
          <p:nvSpPr>
            <p:cNvPr id="16" name="ลูกศร: ขวา 15">
              <a:extLst>
                <a:ext uri="{FF2B5EF4-FFF2-40B4-BE49-F238E27FC236}">
                  <a16:creationId xmlns:a16="http://schemas.microsoft.com/office/drawing/2014/main" id="{C534D5BE-605D-49EE-ACFE-60E3E7E6F1F9}"/>
                </a:ext>
              </a:extLst>
            </p:cNvPr>
            <p:cNvSpPr/>
            <p:nvPr/>
          </p:nvSpPr>
          <p:spPr>
            <a:xfrm>
              <a:off x="3714743" y="-620190"/>
              <a:ext cx="7536102" cy="4703382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ลูกศร: ขวา 4">
              <a:extLst>
                <a:ext uri="{FF2B5EF4-FFF2-40B4-BE49-F238E27FC236}">
                  <a16:creationId xmlns:a16="http://schemas.microsoft.com/office/drawing/2014/main" id="{801F60D1-BE26-4480-AFC0-1E420A87A75F}"/>
                </a:ext>
              </a:extLst>
            </p:cNvPr>
            <p:cNvSpPr txBox="1"/>
            <p:nvPr/>
          </p:nvSpPr>
          <p:spPr>
            <a:xfrm>
              <a:off x="4491355" y="515881"/>
              <a:ext cx="6117277" cy="36111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t" anchorCtr="0">
              <a:noAutofit/>
            </a:bodyPr>
            <a:lstStyle/>
            <a:p>
              <a:pPr marL="285750" lvl="1" indent="-285750" algn="thaiDist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th-TH" sz="2000" b="1" kern="1200" dirty="0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การคิดแบบแตกหลายทิศทางฃ(</a:t>
              </a:r>
              <a:r>
                <a:rPr lang="en-US" sz="2000" b="1" kern="1200" dirty="0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divergent thinking</a:t>
              </a:r>
              <a:r>
                <a:rPr lang="th-TH" sz="2000" b="1" kern="1200" dirty="0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)</a:t>
              </a:r>
              <a:r>
                <a:rPr lang="en-US" sz="2000" b="1" kern="1200" dirty="0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 </a:t>
              </a:r>
              <a:endParaRPr lang="th-TH" sz="2000" b="1" kern="1200" dirty="0">
                <a:solidFill>
                  <a:schemeClr val="bg1"/>
                </a:solidFill>
                <a:latin typeface="Kanit" pitchFamily="2" charset="-34"/>
                <a:cs typeface="Kanit" pitchFamily="2" charset="-34"/>
              </a:endParaRPr>
            </a:p>
            <a:p>
              <a:pPr marL="742950" lvl="2" indent="-285750" algn="thaiDist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th-TH" sz="2000" b="1" kern="1200" dirty="0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เป็นไปเพื่อค้นหาคำตอบหลายด้านของปัญหาเดียวกัน เพื่อสร้างแนวคิดที่หลากหลาย</a:t>
              </a:r>
              <a:endParaRPr lang="pl-PL" sz="2000" kern="1200" dirty="0">
                <a:solidFill>
                  <a:schemeClr val="bg1"/>
                </a:solidFill>
                <a:latin typeface="Kanit" pitchFamily="2" charset="-34"/>
                <a:cs typeface="Kanit" pitchFamily="2" charset="-34"/>
              </a:endParaRPr>
            </a:p>
            <a:p>
              <a:pPr marL="57150" lvl="1" indent="-57150" algn="thaiDist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l-PL" sz="2000" kern="1200" dirty="0">
                <a:solidFill>
                  <a:schemeClr val="bg1"/>
                </a:solidFill>
                <a:latin typeface="Kanit" pitchFamily="2" charset="-34"/>
                <a:cs typeface="Kanit" pitchFamily="2" charset="-34"/>
              </a:endParaRPr>
            </a:p>
            <a:p>
              <a:pPr marL="285750" lvl="1" indent="-285750" algn="thaiDist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th-TH" sz="2000" b="1" kern="1200" dirty="0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การคิดแบบรวมศูนย์ (</a:t>
              </a:r>
              <a:r>
                <a:rPr lang="en-US" sz="2000" b="1" kern="1200" dirty="0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convergent thinking</a:t>
              </a:r>
              <a:r>
                <a:rPr lang="th-TH" sz="2000" b="1" kern="1200" dirty="0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)</a:t>
              </a:r>
            </a:p>
            <a:p>
              <a:pPr marL="742950" lvl="2" indent="-285750" algn="thaiDist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th-TH" sz="2000" kern="1200" dirty="0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 เป็นไปเพื่อค้นหาคำตอบที่ดีที่สุด</a:t>
              </a:r>
              <a:endParaRPr lang="pl-PL" sz="2000" kern="1200" dirty="0">
                <a:solidFill>
                  <a:schemeClr val="bg1"/>
                </a:solidFill>
                <a:latin typeface="Kanit" pitchFamily="2" charset="-34"/>
                <a:cs typeface="Kanit" pitchFamily="2" charset="-34"/>
              </a:endParaRPr>
            </a:p>
          </p:txBody>
        </p:sp>
      </p:grpSp>
      <p:grpSp>
        <p:nvGrpSpPr>
          <p:cNvPr id="13" name="กลุ่ม 12">
            <a:extLst>
              <a:ext uri="{FF2B5EF4-FFF2-40B4-BE49-F238E27FC236}">
                <a16:creationId xmlns:a16="http://schemas.microsoft.com/office/drawing/2014/main" id="{B80DC291-4CBE-4231-9DB3-61B2E4561E76}"/>
              </a:ext>
            </a:extLst>
          </p:cNvPr>
          <p:cNvGrpSpPr/>
          <p:nvPr/>
        </p:nvGrpSpPr>
        <p:grpSpPr>
          <a:xfrm>
            <a:off x="481806" y="1365476"/>
            <a:ext cx="4491355" cy="4127047"/>
            <a:chOff x="0" y="0"/>
            <a:chExt cx="4491355" cy="4127047"/>
          </a:xfrm>
        </p:grpSpPr>
        <p:sp>
          <p:nvSpPr>
            <p:cNvPr id="14" name="สี่เหลี่ยมผืนผ้า: มุมมน 13">
              <a:extLst>
                <a:ext uri="{FF2B5EF4-FFF2-40B4-BE49-F238E27FC236}">
                  <a16:creationId xmlns:a16="http://schemas.microsoft.com/office/drawing/2014/main" id="{6193A484-B3DE-4634-8204-4ED2E61D13A3}"/>
                </a:ext>
              </a:extLst>
            </p:cNvPr>
            <p:cNvSpPr/>
            <p:nvPr/>
          </p:nvSpPr>
          <p:spPr>
            <a:xfrm>
              <a:off x="0" y="0"/>
              <a:ext cx="4491355" cy="412704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สี่เหลี่ยมผืนผ้า: มุมมน 6">
              <a:extLst>
                <a:ext uri="{FF2B5EF4-FFF2-40B4-BE49-F238E27FC236}">
                  <a16:creationId xmlns:a16="http://schemas.microsoft.com/office/drawing/2014/main" id="{2136EE8F-3407-41B9-8F1C-1DD5BF0ACAF9}"/>
                </a:ext>
              </a:extLst>
            </p:cNvPr>
            <p:cNvSpPr txBox="1"/>
            <p:nvPr/>
          </p:nvSpPr>
          <p:spPr>
            <a:xfrm>
              <a:off x="201466" y="201466"/>
              <a:ext cx="4088423" cy="37241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76200" rIns="152400" bIns="762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2800" kern="1200" dirty="0">
                  <a:latin typeface="Kanit" pitchFamily="2" charset="-34"/>
                  <a:cs typeface="Kanit" pitchFamily="2" charset="-34"/>
                </a:rPr>
                <a:t>D</a:t>
              </a:r>
              <a:r>
                <a:rPr lang="en-US" sz="2800" kern="1200" dirty="0" err="1">
                  <a:latin typeface="Kanit" pitchFamily="2" charset="-34"/>
                  <a:cs typeface="Kanit" pitchFamily="2" charset="-34"/>
                </a:rPr>
                <a:t>esign</a:t>
              </a:r>
              <a:r>
                <a:rPr lang="en-US" sz="2800" kern="1200" dirty="0">
                  <a:latin typeface="Kanit" pitchFamily="2" charset="-34"/>
                  <a:cs typeface="Kanit" pitchFamily="2" charset="-34"/>
                </a:rPr>
                <a:t> </a:t>
              </a:r>
              <a:r>
                <a:rPr lang="pl-PL" sz="2800" kern="1200" dirty="0">
                  <a:latin typeface="Kanit" pitchFamily="2" charset="-34"/>
                  <a:cs typeface="Kanit" pitchFamily="2" charset="-34"/>
                </a:rPr>
                <a:t>T</a:t>
              </a:r>
              <a:r>
                <a:rPr lang="en-US" sz="2800" kern="1200" dirty="0" err="1">
                  <a:latin typeface="Kanit" pitchFamily="2" charset="-34"/>
                  <a:cs typeface="Kanit" pitchFamily="2" charset="-34"/>
                </a:rPr>
                <a:t>hinking</a:t>
              </a:r>
              <a:endParaRPr lang="pl-PL" sz="3600" kern="1200" dirty="0">
                <a:latin typeface="Kanit" pitchFamily="2" charset="-34"/>
                <a:cs typeface="Kanit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1983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8D449B-2D9F-4744-8080-DFCF0852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0" y="549275"/>
            <a:ext cx="6879961" cy="1332000"/>
          </a:xfrm>
        </p:spPr>
        <p:txBody>
          <a:bodyPr>
            <a:normAutofit/>
          </a:bodyPr>
          <a:lstStyle/>
          <a:p>
            <a:r>
              <a:rPr lang="en-US" sz="3000" dirty="0">
                <a:cs typeface="Kanit" pitchFamily="2" charset="-34"/>
              </a:rPr>
              <a:t>Design Thinking </a:t>
            </a:r>
            <a:br>
              <a:rPr lang="th-TH" sz="3000" dirty="0">
                <a:cs typeface="Kanit" pitchFamily="2" charset="-34"/>
              </a:rPr>
            </a:br>
            <a:r>
              <a:rPr lang="th-TH" sz="3000" dirty="0">
                <a:cs typeface="Kanit" pitchFamily="2" charset="-34"/>
              </a:rPr>
              <a:t>เป็นกระบวนการที่แบ่งได้เป็น 5 ขั้นตอน</a:t>
            </a:r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13664EC9-77F2-48F3-B03D-3CD60A7D06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69" t="-1" r="53420" b="-1"/>
          <a:stretch/>
        </p:blipFill>
        <p:spPr>
          <a:xfrm>
            <a:off x="1" y="0"/>
            <a:ext cx="372023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ลูกศร: ขวา 10">
            <a:extLst>
              <a:ext uri="{FF2B5EF4-FFF2-40B4-BE49-F238E27FC236}">
                <a16:creationId xmlns:a16="http://schemas.microsoft.com/office/drawing/2014/main" id="{7C206FFE-44C8-48D1-AAB2-3BE06D7C6319}"/>
              </a:ext>
            </a:extLst>
          </p:cNvPr>
          <p:cNvSpPr/>
          <p:nvPr/>
        </p:nvSpPr>
        <p:spPr>
          <a:xfrm>
            <a:off x="1598815" y="1490201"/>
            <a:ext cx="8994368" cy="3877597"/>
          </a:xfrm>
          <a:prstGeom prst="rightArrow">
            <a:avLst/>
          </a:prstGeom>
          <a:solidFill>
            <a:srgbClr val="C0504D">
              <a:tint val="4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กลุ่ม 11">
            <a:extLst>
              <a:ext uri="{FF2B5EF4-FFF2-40B4-BE49-F238E27FC236}">
                <a16:creationId xmlns:a16="http://schemas.microsoft.com/office/drawing/2014/main" id="{E8513F2F-7883-42BA-B556-04055C0E30AB}"/>
              </a:ext>
            </a:extLst>
          </p:cNvPr>
          <p:cNvGrpSpPr/>
          <p:nvPr/>
        </p:nvGrpSpPr>
        <p:grpSpPr>
          <a:xfrm>
            <a:off x="808295" y="2653480"/>
            <a:ext cx="1866248" cy="1551038"/>
            <a:chOff x="3100" y="1163279"/>
            <a:chExt cx="1866248" cy="1551038"/>
          </a:xfrm>
        </p:grpSpPr>
        <p:sp>
          <p:nvSpPr>
            <p:cNvPr id="25" name="สี่เหลี่ยมผืนผ้า: มุมมน 24">
              <a:extLst>
                <a:ext uri="{FF2B5EF4-FFF2-40B4-BE49-F238E27FC236}">
                  <a16:creationId xmlns:a16="http://schemas.microsoft.com/office/drawing/2014/main" id="{8E854F49-C9F0-4FC0-9493-164BB91AD02E}"/>
                </a:ext>
              </a:extLst>
            </p:cNvPr>
            <p:cNvSpPr/>
            <p:nvPr/>
          </p:nvSpPr>
          <p:spPr>
            <a:xfrm>
              <a:off x="3100" y="1163279"/>
              <a:ext cx="1866248" cy="1551038"/>
            </a:xfrm>
            <a:prstGeom prst="roundRect">
              <a:avLst/>
            </a:prstGeom>
            <a:solidFill>
              <a:srgbClr val="C0504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6" name="สี่เหลี่ยมผืนผ้า: มุมมน 5">
              <a:extLst>
                <a:ext uri="{FF2B5EF4-FFF2-40B4-BE49-F238E27FC236}">
                  <a16:creationId xmlns:a16="http://schemas.microsoft.com/office/drawing/2014/main" id="{11FC88F4-BFFE-4D4A-9539-28CAA60F4852}"/>
                </a:ext>
              </a:extLst>
            </p:cNvPr>
            <p:cNvSpPr txBox="1"/>
            <p:nvPr/>
          </p:nvSpPr>
          <p:spPr>
            <a:xfrm>
              <a:off x="78815" y="1238994"/>
              <a:ext cx="1714818" cy="13996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sz="2000" kern="1200" dirty="0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การเอาใจใส่ลงในความรู้สึกของผู้ใช้ </a:t>
              </a:r>
              <a:r>
                <a:rPr lang="en-US" sz="2000" kern="1200" dirty="0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(</a:t>
              </a:r>
              <a:r>
                <a:rPr lang="pl-PL" sz="2000" kern="1200" dirty="0" err="1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Empathize</a:t>
              </a:r>
              <a:r>
                <a:rPr lang="en-US" sz="2000" kern="1200" dirty="0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)</a:t>
              </a:r>
              <a:endParaRPr lang="pl-PL" sz="2000" kern="1200" dirty="0">
                <a:solidFill>
                  <a:schemeClr val="bg1"/>
                </a:solidFill>
                <a:latin typeface="Kanit" pitchFamily="2" charset="-34"/>
                <a:cs typeface="Kanit" pitchFamily="2" charset="-34"/>
              </a:endParaRPr>
            </a:p>
          </p:txBody>
        </p:sp>
      </p:grpSp>
      <p:grpSp>
        <p:nvGrpSpPr>
          <p:cNvPr id="13" name="กลุ่ม 12">
            <a:extLst>
              <a:ext uri="{FF2B5EF4-FFF2-40B4-BE49-F238E27FC236}">
                <a16:creationId xmlns:a16="http://schemas.microsoft.com/office/drawing/2014/main" id="{2F3592F3-912E-449C-B6E1-BFC931AD81AD}"/>
              </a:ext>
            </a:extLst>
          </p:cNvPr>
          <p:cNvGrpSpPr/>
          <p:nvPr/>
        </p:nvGrpSpPr>
        <p:grpSpPr>
          <a:xfrm>
            <a:off x="2985585" y="2653480"/>
            <a:ext cx="1866248" cy="1551038"/>
            <a:chOff x="2180390" y="1163279"/>
            <a:chExt cx="1866248" cy="1551038"/>
          </a:xfrm>
        </p:grpSpPr>
        <p:sp>
          <p:nvSpPr>
            <p:cNvPr id="23" name="สี่เหลี่ยมผืนผ้า: มุมมน 22">
              <a:extLst>
                <a:ext uri="{FF2B5EF4-FFF2-40B4-BE49-F238E27FC236}">
                  <a16:creationId xmlns:a16="http://schemas.microsoft.com/office/drawing/2014/main" id="{97F5D8DF-B06E-444B-B997-3987F2DF5F97}"/>
                </a:ext>
              </a:extLst>
            </p:cNvPr>
            <p:cNvSpPr/>
            <p:nvPr/>
          </p:nvSpPr>
          <p:spPr>
            <a:xfrm>
              <a:off x="2180390" y="1163279"/>
              <a:ext cx="1866248" cy="1551038"/>
            </a:xfrm>
            <a:prstGeom prst="roundRect">
              <a:avLst/>
            </a:prstGeom>
            <a:solidFill>
              <a:srgbClr val="9BBB59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สี่เหลี่ยมผืนผ้า: มุมมน 7">
              <a:extLst>
                <a:ext uri="{FF2B5EF4-FFF2-40B4-BE49-F238E27FC236}">
                  <a16:creationId xmlns:a16="http://schemas.microsoft.com/office/drawing/2014/main" id="{C6105030-16AA-4D46-8876-0D8FE4AF906A}"/>
                </a:ext>
              </a:extLst>
            </p:cNvPr>
            <p:cNvSpPr txBox="1"/>
            <p:nvPr/>
          </p:nvSpPr>
          <p:spPr>
            <a:xfrm>
              <a:off x="2256105" y="1238994"/>
              <a:ext cx="1714818" cy="13996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sz="2000" kern="1200" dirty="0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การนิยาม (</a:t>
              </a:r>
              <a:r>
                <a:rPr lang="en-US" sz="2000" kern="1200" dirty="0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Define)</a:t>
              </a:r>
              <a:endParaRPr lang="pl-PL" sz="2000" kern="1200" dirty="0">
                <a:solidFill>
                  <a:sysClr val="windowText" lastClr="000000"/>
                </a:solidFill>
                <a:latin typeface="Kanit" pitchFamily="2" charset="-34"/>
                <a:cs typeface="Kanit" pitchFamily="2" charset="-34"/>
              </a:endParaRPr>
            </a:p>
          </p:txBody>
        </p:sp>
      </p:grpSp>
      <p:grpSp>
        <p:nvGrpSpPr>
          <p:cNvPr id="14" name="กลุ่ม 13">
            <a:extLst>
              <a:ext uri="{FF2B5EF4-FFF2-40B4-BE49-F238E27FC236}">
                <a16:creationId xmlns:a16="http://schemas.microsoft.com/office/drawing/2014/main" id="{EC86D81D-CEBD-4F0C-A138-2B171920E07A}"/>
              </a:ext>
            </a:extLst>
          </p:cNvPr>
          <p:cNvGrpSpPr/>
          <p:nvPr/>
        </p:nvGrpSpPr>
        <p:grpSpPr>
          <a:xfrm>
            <a:off x="5162875" y="2653480"/>
            <a:ext cx="1866248" cy="1551038"/>
            <a:chOff x="4357680" y="1163279"/>
            <a:chExt cx="1866248" cy="1551038"/>
          </a:xfrm>
        </p:grpSpPr>
        <p:sp>
          <p:nvSpPr>
            <p:cNvPr id="21" name="สี่เหลี่ยมผืนผ้า: มุมมน 20">
              <a:extLst>
                <a:ext uri="{FF2B5EF4-FFF2-40B4-BE49-F238E27FC236}">
                  <a16:creationId xmlns:a16="http://schemas.microsoft.com/office/drawing/2014/main" id="{C73F79F2-551D-415E-8F95-89BC5E2B997A}"/>
                </a:ext>
              </a:extLst>
            </p:cNvPr>
            <p:cNvSpPr/>
            <p:nvPr/>
          </p:nvSpPr>
          <p:spPr>
            <a:xfrm>
              <a:off x="4357680" y="1163279"/>
              <a:ext cx="1866248" cy="1551038"/>
            </a:xfrm>
            <a:prstGeom prst="roundRect">
              <a:avLst/>
            </a:prstGeom>
            <a:solidFill>
              <a:srgbClr val="8064A2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สี่เหลี่ยมผืนผ้า: มุมมน 9">
              <a:extLst>
                <a:ext uri="{FF2B5EF4-FFF2-40B4-BE49-F238E27FC236}">
                  <a16:creationId xmlns:a16="http://schemas.microsoft.com/office/drawing/2014/main" id="{68BB2975-D60D-46A5-8EC7-2210EC7915BE}"/>
                </a:ext>
              </a:extLst>
            </p:cNvPr>
            <p:cNvSpPr txBox="1"/>
            <p:nvPr/>
          </p:nvSpPr>
          <p:spPr>
            <a:xfrm>
              <a:off x="4433395" y="1238994"/>
              <a:ext cx="1714818" cy="13996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sz="2000" kern="1200" dirty="0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การสร้างไอเดีย (</a:t>
              </a:r>
              <a:r>
                <a:rPr lang="en-US" sz="2000" kern="1200" dirty="0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Ideate)</a:t>
              </a:r>
              <a:endParaRPr lang="pl-PL" sz="2000" kern="1200" dirty="0">
                <a:solidFill>
                  <a:sysClr val="windowText" lastClr="000000"/>
                </a:solidFill>
                <a:latin typeface="Kanit" pitchFamily="2" charset="-34"/>
                <a:cs typeface="Kanit" pitchFamily="2" charset="-34"/>
              </a:endParaRPr>
            </a:p>
          </p:txBody>
        </p:sp>
      </p:grpSp>
      <p:grpSp>
        <p:nvGrpSpPr>
          <p:cNvPr id="15" name="กลุ่ม 14">
            <a:extLst>
              <a:ext uri="{FF2B5EF4-FFF2-40B4-BE49-F238E27FC236}">
                <a16:creationId xmlns:a16="http://schemas.microsoft.com/office/drawing/2014/main" id="{DF89FE7E-7258-4D7F-8D21-BBAB75FD4AEE}"/>
              </a:ext>
            </a:extLst>
          </p:cNvPr>
          <p:cNvGrpSpPr/>
          <p:nvPr/>
        </p:nvGrpSpPr>
        <p:grpSpPr>
          <a:xfrm>
            <a:off x="7340165" y="2653480"/>
            <a:ext cx="1866248" cy="1551038"/>
            <a:chOff x="6534970" y="1163279"/>
            <a:chExt cx="1866248" cy="1551038"/>
          </a:xfrm>
        </p:grpSpPr>
        <p:sp>
          <p:nvSpPr>
            <p:cNvPr id="19" name="สี่เหลี่ยมผืนผ้า: มุมมน 18">
              <a:extLst>
                <a:ext uri="{FF2B5EF4-FFF2-40B4-BE49-F238E27FC236}">
                  <a16:creationId xmlns:a16="http://schemas.microsoft.com/office/drawing/2014/main" id="{5E0E28C6-AB7B-475F-B0B2-17C7FBA07BAA}"/>
                </a:ext>
              </a:extLst>
            </p:cNvPr>
            <p:cNvSpPr/>
            <p:nvPr/>
          </p:nvSpPr>
          <p:spPr>
            <a:xfrm>
              <a:off x="6534970" y="1163279"/>
              <a:ext cx="1866248" cy="1551038"/>
            </a:xfrm>
            <a:prstGeom prst="roundRect">
              <a:avLst/>
            </a:prstGeom>
            <a:solidFill>
              <a:srgbClr val="4BACC6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0" name="สี่เหลี่ยมผืนผ้า: มุมมน 11">
              <a:extLst>
                <a:ext uri="{FF2B5EF4-FFF2-40B4-BE49-F238E27FC236}">
                  <a16:creationId xmlns:a16="http://schemas.microsoft.com/office/drawing/2014/main" id="{CD097F4D-441F-486B-9170-3C224052CDE2}"/>
                </a:ext>
              </a:extLst>
            </p:cNvPr>
            <p:cNvSpPr txBox="1"/>
            <p:nvPr/>
          </p:nvSpPr>
          <p:spPr>
            <a:xfrm>
              <a:off x="6610685" y="1238994"/>
              <a:ext cx="1714818" cy="13996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sz="2000" kern="1200" dirty="0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การสร้างต้นแบบ (</a:t>
              </a:r>
              <a:r>
                <a:rPr lang="en-US" sz="2000" kern="1200" dirty="0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Prototype)</a:t>
              </a:r>
              <a:endParaRPr lang="pl-PL" sz="2000" kern="1200" dirty="0">
                <a:solidFill>
                  <a:sysClr val="windowText" lastClr="000000"/>
                </a:solidFill>
                <a:latin typeface="Kanit" pitchFamily="2" charset="-34"/>
                <a:cs typeface="Kanit" pitchFamily="2" charset="-34"/>
              </a:endParaRPr>
            </a:p>
          </p:txBody>
        </p:sp>
      </p:grpSp>
      <p:grpSp>
        <p:nvGrpSpPr>
          <p:cNvPr id="16" name="กลุ่ม 15">
            <a:extLst>
              <a:ext uri="{FF2B5EF4-FFF2-40B4-BE49-F238E27FC236}">
                <a16:creationId xmlns:a16="http://schemas.microsoft.com/office/drawing/2014/main" id="{44464A0C-7CE8-45AE-ABEC-91F23F372EA6}"/>
              </a:ext>
            </a:extLst>
          </p:cNvPr>
          <p:cNvGrpSpPr/>
          <p:nvPr/>
        </p:nvGrpSpPr>
        <p:grpSpPr>
          <a:xfrm>
            <a:off x="9517456" y="2653480"/>
            <a:ext cx="1866248" cy="1551038"/>
            <a:chOff x="8712261" y="1163279"/>
            <a:chExt cx="1866248" cy="1551038"/>
          </a:xfrm>
        </p:grpSpPr>
        <p:sp>
          <p:nvSpPr>
            <p:cNvPr id="17" name="สี่เหลี่ยมผืนผ้า: มุมมน 16">
              <a:extLst>
                <a:ext uri="{FF2B5EF4-FFF2-40B4-BE49-F238E27FC236}">
                  <a16:creationId xmlns:a16="http://schemas.microsoft.com/office/drawing/2014/main" id="{1FD9742D-400B-4B6F-99C6-509B14205996}"/>
                </a:ext>
              </a:extLst>
            </p:cNvPr>
            <p:cNvSpPr/>
            <p:nvPr/>
          </p:nvSpPr>
          <p:spPr>
            <a:xfrm>
              <a:off x="8712261" y="1163279"/>
              <a:ext cx="1866248" cy="1551038"/>
            </a:xfrm>
            <a:prstGeom prst="roundRect">
              <a:avLst/>
            </a:prstGeom>
            <a:solidFill>
              <a:srgbClr val="F79646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สี่เหลี่ยมผืนผ้า: มุมมน 13">
              <a:extLst>
                <a:ext uri="{FF2B5EF4-FFF2-40B4-BE49-F238E27FC236}">
                  <a16:creationId xmlns:a16="http://schemas.microsoft.com/office/drawing/2014/main" id="{098E38A7-9DF7-4B91-A137-4B28F303CEB2}"/>
                </a:ext>
              </a:extLst>
            </p:cNvPr>
            <p:cNvSpPr txBox="1"/>
            <p:nvPr/>
          </p:nvSpPr>
          <p:spPr>
            <a:xfrm>
              <a:off x="8787976" y="1238994"/>
              <a:ext cx="1714818" cy="13996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sz="2000" kern="1200" dirty="0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การทดสอบ (</a:t>
              </a:r>
              <a:r>
                <a:rPr lang="en-US" sz="2000" kern="1200" dirty="0">
                  <a:solidFill>
                    <a:schemeClr val="bg1"/>
                  </a:solidFill>
                  <a:latin typeface="Kanit" pitchFamily="2" charset="-34"/>
                  <a:cs typeface="Kanit" pitchFamily="2" charset="-34"/>
                </a:rPr>
                <a:t>Test)</a:t>
              </a:r>
              <a:endParaRPr lang="pl-PL" sz="2000" kern="1200" dirty="0">
                <a:solidFill>
                  <a:sysClr val="windowText" lastClr="000000"/>
                </a:solidFill>
                <a:latin typeface="Kanit" pitchFamily="2" charset="-34"/>
                <a:cs typeface="Kanit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9391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63B8A48-40CF-460D-A4F2-DA835647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7386638" cy="708025"/>
          </a:xfrm>
        </p:spPr>
        <p:txBody>
          <a:bodyPr>
            <a:normAutofit/>
          </a:bodyPr>
          <a:lstStyle/>
          <a:p>
            <a:r>
              <a:rPr lang="th-TH" sz="3000" dirty="0">
                <a:cs typeface="Kanit" pitchFamily="2" charset="-34"/>
              </a:rPr>
              <a:t>การเอาใจใส่ลงในความรู้สึกของผู้ใช้ (</a:t>
            </a:r>
            <a:r>
              <a:rPr lang="pl-PL" sz="3000" dirty="0">
                <a:cs typeface="Kanit" pitchFamily="2" charset="-34"/>
              </a:rPr>
              <a:t>Empathy</a:t>
            </a:r>
            <a:r>
              <a:rPr lang="th-TH" sz="3000" dirty="0">
                <a:cs typeface="Kanit" pitchFamily="2" charset="-34"/>
              </a:rPr>
              <a:t>)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D348181-039C-4A9E-9ABF-584C39F4C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644" y="1439187"/>
            <a:ext cx="7386637" cy="3979625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งานออกแบบที่ใช้ได้จริงมักจะมีผู้ใช้ </a:t>
            </a:r>
            <a:r>
              <a:rPr lang="en-US" sz="2000" dirty="0">
                <a:cs typeface="Kanit" pitchFamily="2" charset="-34"/>
              </a:rPr>
              <a:t>(user) </a:t>
            </a:r>
            <a:r>
              <a:rPr lang="th-TH" sz="2000" dirty="0">
                <a:cs typeface="Kanit" pitchFamily="2" charset="-34"/>
              </a:rPr>
              <a:t>เสมอ ตัวอย่างเช่น คนเขียนบล็อกไม่ได้เขียนบล็อกเพื่อให้ตัวเองอ่าน  แต่เพื่อให้คนอื่นอ่าน   โลโก้ถูกสร้างขึ้นมาเพื่อให้ลูกค้าจดจำบริษัทได้</a:t>
            </a:r>
            <a:endParaRPr lang="en-US" sz="2000" dirty="0">
              <a:cs typeface="Kanit" pitchFamily="2" charset="-34"/>
            </a:endParaRP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ในการสร้างสรรค์ผลิตภัณฑ์หรือบริการ เราต้องเข้าใจในผู้ใช้สิ่ง</a:t>
            </a:r>
            <a:r>
              <a:rPr lang="th-TH" sz="2000" dirty="0" err="1">
                <a:cs typeface="Kanit" pitchFamily="2" charset="-34"/>
              </a:rPr>
              <a:t>นั้นๆ</a:t>
            </a:r>
            <a:r>
              <a:rPr lang="th-TH" sz="2000" dirty="0">
                <a:cs typeface="Kanit" pitchFamily="2" charset="-34"/>
              </a:rPr>
              <a:t> ด้วยเหตุนี้ </a:t>
            </a:r>
            <a:r>
              <a:rPr lang="en-US" sz="2000" dirty="0">
                <a:cs typeface="Kanit" pitchFamily="2" charset="-34"/>
              </a:rPr>
              <a:t>Empathy </a:t>
            </a:r>
            <a:r>
              <a:rPr lang="th-TH" sz="2000" dirty="0">
                <a:cs typeface="Kanit" pitchFamily="2" charset="-34"/>
              </a:rPr>
              <a:t>จึงเป็นขั้นตอนแรกใน </a:t>
            </a:r>
            <a:r>
              <a:rPr lang="en-US" sz="2000" dirty="0">
                <a:cs typeface="Kanit" pitchFamily="2" charset="-34"/>
              </a:rPr>
              <a:t>design thinking </a:t>
            </a:r>
            <a:r>
              <a:rPr lang="th-TH" sz="2000" dirty="0">
                <a:cs typeface="Kanit" pitchFamily="2" charset="-34"/>
              </a:rPr>
              <a:t>โดยเป็นการมองปัญหาจากมุมมองของผู้ใช้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เราต้องคิดถึงความต้องการของผู้ใช้  และปัญหาหรือความยากลำบากที่เกิดขึ้นกับผู้ใช้</a:t>
            </a:r>
            <a:endParaRPr lang="pl-PL" sz="2000" dirty="0">
              <a:cs typeface="Kanit" pitchFamily="2" charset="-34"/>
            </a:endParaRPr>
          </a:p>
          <a:p>
            <a:endParaRPr lang="th-TH" dirty="0">
              <a:cs typeface="Kanit" pitchFamily="2" charset="-34"/>
            </a:endParaRPr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8E24213A-EC02-48E5-918F-16B80BC09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30" t="-1" r="17131" b="-1"/>
          <a:stretch/>
        </p:blipFill>
        <p:spPr>
          <a:xfrm>
            <a:off x="8319220" y="10"/>
            <a:ext cx="387278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71849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8D449B-2D9F-4744-8080-DFCF0852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0" y="549275"/>
            <a:ext cx="6879961" cy="1332000"/>
          </a:xfrm>
        </p:spPr>
        <p:txBody>
          <a:bodyPr>
            <a:normAutofit/>
          </a:bodyPr>
          <a:lstStyle/>
          <a:p>
            <a:r>
              <a:rPr lang="th-TH" sz="3000" dirty="0">
                <a:cs typeface="Kanit" pitchFamily="2" charset="-34"/>
              </a:rPr>
              <a:t>การเอาใจใส่ลงในความรู้สึกของผู้ใช้ (</a:t>
            </a:r>
            <a:r>
              <a:rPr lang="pl-PL" sz="3000" dirty="0">
                <a:cs typeface="Kanit" pitchFamily="2" charset="-34"/>
              </a:rPr>
              <a:t>Empathy</a:t>
            </a:r>
            <a:r>
              <a:rPr lang="th-TH" sz="3000" dirty="0">
                <a:cs typeface="Kanit" pitchFamily="2" charset="-34"/>
              </a:rPr>
              <a:t>)</a:t>
            </a:r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13664EC9-77F2-48F3-B03D-3CD60A7D06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69" t="-1" r="53420" b="-1"/>
          <a:stretch/>
        </p:blipFill>
        <p:spPr>
          <a:xfrm>
            <a:off x="1" y="0"/>
            <a:ext cx="372023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D8928245-70C6-4800-8F4A-A59309A1A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175" y="2113199"/>
            <a:ext cx="6879961" cy="3979625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คนส่วนใหญ่มักแก้ปัญหาในวิธีที่</a:t>
            </a:r>
            <a:r>
              <a:rPr lang="th-TH" sz="2000" u="sng" dirty="0">
                <a:solidFill>
                  <a:srgbClr val="FF0000"/>
                </a:solidFill>
                <a:cs typeface="Kanit" pitchFamily="2" charset="-34"/>
              </a:rPr>
              <a:t>ตัวเองชอบ</a:t>
            </a:r>
            <a:r>
              <a:rPr lang="th-TH" sz="2000" dirty="0">
                <a:cs typeface="Kanit" pitchFamily="2" charset="-34"/>
              </a:rPr>
              <a:t>และเห็นว่าดีที่สุด แทนที่จะเป็นวิธีที่ผู้รับเห็นว่าเหมาะสม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สมมุติว่าเรามีไอเดียบรรเจิดในการเขียนบล็อก และเป็นไอเดียที่เราคิดว่าดีมาก แต่เมื่อเราเขียนบล็อกขึ้นมา</a:t>
            </a:r>
            <a:r>
              <a:rPr lang="th-TH" sz="2000" dirty="0" err="1">
                <a:cs typeface="Kanit" pitchFamily="2" charset="-34"/>
              </a:rPr>
              <a:t>จริงๆ</a:t>
            </a:r>
            <a:r>
              <a:rPr lang="th-TH" sz="2000" dirty="0">
                <a:cs typeface="Kanit" pitchFamily="2" charset="-34"/>
              </a:rPr>
              <a:t> กลับไม่มีใครอ่านและเข้าเยี่ยมชมบล็อกของเราเลย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ปัญหาอาจเป็นเพราะผู้แต่งไม่ได้พิจารณาถึงความคิดเห็นของผู้อ่านในระหว่างกระบวนการสร้างสรรค์บล็อค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ขั้นตอนแรกใน </a:t>
            </a:r>
            <a:r>
              <a:rPr lang="en-US" sz="2000" dirty="0">
                <a:cs typeface="Kanit" pitchFamily="2" charset="-34"/>
              </a:rPr>
              <a:t>Design Thinking </a:t>
            </a:r>
            <a:r>
              <a:rPr lang="th-TH" sz="2000" dirty="0">
                <a:cs typeface="Kanit" pitchFamily="2" charset="-34"/>
              </a:rPr>
              <a:t>คือการสำรวจและสัมภาษณ์ผู้อื่น โดยถามถึงปัญหาและความยุ่งยากที่ผู้ใช้พบในสภาพแวดล้อมของการใช้งาน</a:t>
            </a:r>
            <a:endParaRPr lang="pl-PL" sz="2000" dirty="0">
              <a:cs typeface="Kanit" pitchFamily="2" charset="-34"/>
            </a:endParaRPr>
          </a:p>
          <a:p>
            <a:endParaRPr lang="th-TH" dirty="0">
              <a:cs typeface="Kanit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04540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63B8A48-40CF-460D-A4F2-DA835647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7386638" cy="1332000"/>
          </a:xfrm>
        </p:spPr>
        <p:txBody>
          <a:bodyPr>
            <a:normAutofit/>
          </a:bodyPr>
          <a:lstStyle/>
          <a:p>
            <a:r>
              <a:rPr lang="th-TH" sz="3000" dirty="0">
                <a:cs typeface="Kanit" pitchFamily="2" charset="-34"/>
              </a:rPr>
              <a:t>การเอาใจใส่ลงในความรู้สึกของผู้ใช้ (</a:t>
            </a:r>
            <a:r>
              <a:rPr lang="pl-PL" sz="3000" dirty="0">
                <a:cs typeface="Kanit" pitchFamily="2" charset="-34"/>
              </a:rPr>
              <a:t>Empathy</a:t>
            </a:r>
            <a:r>
              <a:rPr lang="th-TH" sz="3000" dirty="0">
                <a:cs typeface="Kanit" pitchFamily="2" charset="-34"/>
              </a:rPr>
              <a:t>)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D348181-039C-4A9E-9ABF-584C39F4C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7386637" cy="3979625"/>
          </a:xfrm>
        </p:spPr>
        <p:txBody>
          <a:bodyPr/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dirty="0">
                <a:cs typeface="Kanit" pitchFamily="2" charset="-34"/>
              </a:rPr>
              <a:t>ในกรณีของการวิเคราะห์การออกแบบโลโก้ของบริษัท ขั้นแรกเราควรถามลูกค้าว่ารู้สึกอย่างไรกับโลโก้ปัจจุบัน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dirty="0">
                <a:cs typeface="Kanit" pitchFamily="2" charset="-34"/>
              </a:rPr>
              <a:t>การเรียนรู้ความคิดเห็นของลูกค้าว่ามองภาพบริษัทเป็นอย่างไร บริษัทมีสไตล์และลักษณะอย่างไร  จะช่วยให้เราค้นหาแนวคิดและทิศทางใหม่ๆได้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dirty="0">
                <a:cs typeface="Kanit" pitchFamily="2" charset="-34"/>
              </a:rPr>
              <a:t>ข้อมูลเหล่านี้จะช่วยในการสร้างโลโก้ที่โดดเด่น สะท้อนอารมณ์และบุคลิกของบริษัทได้ดี</a:t>
            </a:r>
          </a:p>
          <a:p>
            <a:endParaRPr lang="th-TH" dirty="0">
              <a:cs typeface="Kanit" pitchFamily="2" charset="-34"/>
            </a:endParaRPr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8E24213A-EC02-48E5-918F-16B80BC09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30" t="-1" r="17131" b="-1"/>
          <a:stretch/>
        </p:blipFill>
        <p:spPr>
          <a:xfrm>
            <a:off x="8319220" y="10"/>
            <a:ext cx="387278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33684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8D449B-2D9F-4744-8080-DFCF0852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0" y="549275"/>
            <a:ext cx="6879961" cy="1332000"/>
          </a:xfrm>
        </p:spPr>
        <p:txBody>
          <a:bodyPr>
            <a:normAutofit fontScale="90000"/>
          </a:bodyPr>
          <a:lstStyle/>
          <a:p>
            <a:r>
              <a:rPr lang="th-TH" sz="4800" dirty="0"/>
              <a:t>การเอาใจใส่ลงในความรู้สึกของผู้ใช้ (</a:t>
            </a:r>
            <a:r>
              <a:rPr lang="pl-PL" sz="4800" dirty="0"/>
              <a:t>Empathy</a:t>
            </a:r>
            <a:r>
              <a:rPr lang="th-TH" sz="4800" dirty="0"/>
              <a:t>)</a:t>
            </a:r>
            <a:endParaRPr lang="th-TH" dirty="0"/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13664EC9-77F2-48F3-B03D-3CD60A7D06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69" t="-1" r="53420" b="-1"/>
          <a:stretch/>
        </p:blipFill>
        <p:spPr>
          <a:xfrm>
            <a:off x="1" y="0"/>
            <a:ext cx="372023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D8928245-70C6-4800-8F4A-A59309A1A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175" y="2113199"/>
            <a:ext cx="6879961" cy="3979625"/>
          </a:xfrm>
        </p:spPr>
        <p:txBody>
          <a:bodyPr>
            <a:norm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000" dirty="0"/>
              <a:t>นอกจากการสัมภาษณ์หรือสนทนากับผู้ใช้แล้ว สิ่งสำคัญอีกอย่างหนึ่งคือการสังเกตพฤติกรรมผู้ใช้งาน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000" dirty="0"/>
              <a:t>ในทางหนึ่งเราควรติดต่อผู้ใช้โดยตรงเพื่อขอข้อมูล ในอีกทางหนึ่งเราควรใช้เครื่องมือ</a:t>
            </a:r>
            <a:r>
              <a:rPr lang="th-TH" sz="2000" dirty="0" err="1"/>
              <a:t>ต่างๆ</a:t>
            </a:r>
            <a:r>
              <a:rPr lang="th-TH" sz="2000" dirty="0"/>
              <a:t>ที่ช่วยให้เราไม่ต้องติดต่อผู้ใช้โดรงตรง (สถิติ งานวิจัย และการวิเคราะห์) และสามารถพูดถึงพฤติกรรมและความชอบของผู้ใช้ได้ในทางอ้อม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000" dirty="0"/>
              <a:t>ตัวอย่างเช่น ในการพิจารณาเปลี่ยนหน้าตาของเว็บไซต์ ตัวชี้วัดที่ดีควรมาจากการวิเคราะห์สถิติว่าผู้ใช้นิยมเข้า </a:t>
            </a:r>
            <a:r>
              <a:rPr lang="en-US" sz="2000" dirty="0"/>
              <a:t>tab </a:t>
            </a:r>
            <a:r>
              <a:rPr lang="th-TH" sz="2000" dirty="0"/>
              <a:t>ใดมากที่สุด น้อยที่สุด และอะไรเป็นสิ่งสำคัญที่สุดสำหรับผู้ใช้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000" dirty="0"/>
              <a:t>การพูดคุย การสังเกต และการตรวจสอบปัญหาของผู้ใช้งาน เป็นสิ่งสำคัญมากในขั้นตอนนี้</a:t>
            </a:r>
            <a:endParaRPr lang="pl-PL" sz="20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4368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63B8A48-40CF-460D-A4F2-DA835647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7386638" cy="1332000"/>
          </a:xfrm>
        </p:spPr>
        <p:txBody>
          <a:bodyPr>
            <a:normAutofit/>
          </a:bodyPr>
          <a:lstStyle/>
          <a:p>
            <a:r>
              <a:rPr lang="th-TH" sz="3000" dirty="0">
                <a:cs typeface="Kanit" pitchFamily="2" charset="-34"/>
              </a:rPr>
              <a:t>การระบุปัญหา (</a:t>
            </a:r>
            <a:r>
              <a:rPr lang="pl-PL" sz="3000" dirty="0">
                <a:cs typeface="Kanit" pitchFamily="2" charset="-34"/>
              </a:rPr>
              <a:t>Defining the problem</a:t>
            </a:r>
            <a:r>
              <a:rPr lang="th-TH" sz="3000" dirty="0">
                <a:cs typeface="Kanit" pitchFamily="2" charset="-34"/>
              </a:rPr>
              <a:t>)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D348181-039C-4A9E-9ABF-584C39F4C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7386637" cy="3979625"/>
          </a:xfrm>
        </p:spPr>
        <p:txBody>
          <a:bodyPr/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dirty="0">
                <a:cs typeface="Kanit" pitchFamily="2" charset="-34"/>
              </a:rPr>
              <a:t>เมื่อผ่านขั้นตอนแรกแล้ว ขั้นต่อไปคือการระบุปัญหา  ซึ่งเป็นขั้นตอนที่สองใน </a:t>
            </a:r>
            <a:r>
              <a:rPr lang="en-US" dirty="0">
                <a:cs typeface="Kanit" pitchFamily="2" charset="-34"/>
              </a:rPr>
              <a:t>Design Thinking.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dirty="0">
                <a:cs typeface="Kanit" pitchFamily="2" charset="-34"/>
              </a:rPr>
              <a:t>ในขั้นนี้ เป็นการสรุปข้อมูลที่ได้จากขั้นตอนแรก โดยเป็นการวิเคราะห์คำตอบจากคำถาม รายงาน สถิติ ผลการสำรวจ เพื่อค้นหารูปแบบและแผนภาพที่ช่วยในการตอบคำถามว่าบริษัทควรเดินไปในทิศทางไหน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dirty="0">
                <a:cs typeface="Kanit" pitchFamily="2" charset="-34"/>
              </a:rPr>
              <a:t>ขั้นตอนที่สองนี้เป็นผลสรุปข้อมูลที่ช่วยให้ระบุปัญหาได้ดีขึ้น</a:t>
            </a:r>
            <a:endParaRPr lang="pl-PL" dirty="0">
              <a:cs typeface="Kanit" pitchFamily="2" charset="-34"/>
            </a:endParaRPr>
          </a:p>
          <a:p>
            <a:endParaRPr lang="th-TH" dirty="0">
              <a:cs typeface="Kanit" pitchFamily="2" charset="-34"/>
            </a:endParaRPr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8E24213A-EC02-48E5-918F-16B80BC09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30" t="-1" r="17131" b="-1"/>
          <a:stretch/>
        </p:blipFill>
        <p:spPr>
          <a:xfrm>
            <a:off x="8319220" y="10"/>
            <a:ext cx="387278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25459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8D449B-2D9F-4744-8080-DFCF0852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0" y="549275"/>
            <a:ext cx="6879961" cy="1332000"/>
          </a:xfrm>
        </p:spPr>
        <p:txBody>
          <a:bodyPr>
            <a:normAutofit/>
          </a:bodyPr>
          <a:lstStyle/>
          <a:p>
            <a:r>
              <a:rPr lang="th-TH" sz="3000" dirty="0">
                <a:cs typeface="Kanit" pitchFamily="2" charset="-34"/>
              </a:rPr>
              <a:t>การสร้างสรรค์ไอเดีย (</a:t>
            </a:r>
            <a:r>
              <a:rPr lang="pl-PL" sz="3000" dirty="0">
                <a:cs typeface="Kanit" pitchFamily="2" charset="-34"/>
              </a:rPr>
              <a:t>Gener</a:t>
            </a:r>
            <a:r>
              <a:rPr lang="en-US" sz="3000" dirty="0">
                <a:cs typeface="Kanit" pitchFamily="2" charset="-34"/>
              </a:rPr>
              <a:t>a</a:t>
            </a:r>
            <a:r>
              <a:rPr lang="pl-PL" sz="3000" dirty="0">
                <a:cs typeface="Kanit" pitchFamily="2" charset="-34"/>
              </a:rPr>
              <a:t>ting id</a:t>
            </a:r>
            <a:r>
              <a:rPr lang="en-US" sz="3000" dirty="0">
                <a:cs typeface="Kanit" pitchFamily="2" charset="-34"/>
              </a:rPr>
              <a:t>e</a:t>
            </a:r>
            <a:r>
              <a:rPr lang="pl-PL" sz="3000" dirty="0">
                <a:cs typeface="Kanit" pitchFamily="2" charset="-34"/>
              </a:rPr>
              <a:t>as</a:t>
            </a:r>
            <a:r>
              <a:rPr lang="th-TH" sz="3000" dirty="0">
                <a:cs typeface="Kanit" pitchFamily="2" charset="-34"/>
              </a:rPr>
              <a:t>)</a:t>
            </a:r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13664EC9-77F2-48F3-B03D-3CD60A7D06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69" t="-1" r="53420" b="-1"/>
          <a:stretch/>
        </p:blipFill>
        <p:spPr>
          <a:xfrm>
            <a:off x="1" y="0"/>
            <a:ext cx="372023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D8928245-70C6-4800-8F4A-A59309A1A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175" y="2113199"/>
            <a:ext cx="6879961" cy="3979625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th-TH" dirty="0">
                <a:cs typeface="Kanit" pitchFamily="2" charset="-34"/>
              </a:rPr>
              <a:t>ขั้นตอนที่สามเป็นการสร้างสรรค์และค้นหาแนวทางการแก้ปัญหา</a:t>
            </a:r>
          </a:p>
          <a:p>
            <a:pPr algn="just"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th-TH" dirty="0">
                <a:cs typeface="Kanit" pitchFamily="2" charset="-34"/>
              </a:rPr>
              <a:t>แม้ว่าการคิดสร้างสรรค์มักเป็นงานที่น่าตื่นเต้นและน่าพอใจมากที่สุด แต่ถ้าปราศจากการวิเคราะห์เชิงลึกในขั้นก่อนหน้า งานในขั้นตอนนี้อาจจะไม่มีประสิทธิผลก็ได้</a:t>
            </a:r>
          </a:p>
          <a:p>
            <a:pPr algn="just"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th-TH" dirty="0">
                <a:cs typeface="Kanit" pitchFamily="2" charset="-34"/>
              </a:rPr>
              <a:t>ตัวอย่างเช่น ถ้าเราได้รับอีเมลสอบถามว่าชื่อใดเหมาะที่สุดสำหรับรถขายอาหาร การให้คำตอบที่เหมาะสมถือเป็นสิ่งที่ยาก ถ้าไม่มีการระบุว่าผู้ถามต้องการบรรลุอะไร เกี่ยวข้องกับประเภทไหน ไอเดียทางธุรกิจและแผนการพัฒนาเป็นอย่างไร ในกรณีนี้แต่ละชื่อจะดีเท่ากันหมดเพราะเราไม่ทราบข้อมูลเบื้องต้นที่ชัดเจน</a:t>
            </a:r>
          </a:p>
          <a:p>
            <a:pPr algn="just"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th-TH" dirty="0">
                <a:cs typeface="Kanit" pitchFamily="2" charset="-34"/>
              </a:rPr>
              <a:t>ใน </a:t>
            </a:r>
            <a:r>
              <a:rPr lang="en-US" dirty="0">
                <a:cs typeface="Kanit" pitchFamily="2" charset="-34"/>
              </a:rPr>
              <a:t>Design Thinking</a:t>
            </a:r>
            <a:r>
              <a:rPr lang="th-TH" dirty="0">
                <a:cs typeface="Kanit" pitchFamily="2" charset="-34"/>
              </a:rPr>
              <a:t> ขั้นสูง จะมีวิธีการและเวิร์คช็อปที่ช่วยในการคิดสร้างสรรค์ไอเดีย แต่ความรู้เหล่านี้อาจไม่จำเป็นเสมอไป สิ่งสำคัญคือการมองหาแนวทางแก้ปัญหาและไอเดียในขั้นตอนนี้</a:t>
            </a:r>
            <a:endParaRPr lang="pl-PL" dirty="0">
              <a:cs typeface="Kanit" pitchFamily="2" charset="-34"/>
            </a:endParaRPr>
          </a:p>
          <a:p>
            <a:endParaRPr lang="th-TH" dirty="0">
              <a:cs typeface="Kanit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97295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63B8A48-40CF-460D-A4F2-DA835647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7386638" cy="1332000"/>
          </a:xfrm>
        </p:spPr>
        <p:txBody>
          <a:bodyPr>
            <a:normAutofit/>
          </a:bodyPr>
          <a:lstStyle/>
          <a:p>
            <a:r>
              <a:rPr lang="th-TH" sz="3000" dirty="0">
                <a:cs typeface="Kanit" pitchFamily="2" charset="-34"/>
              </a:rPr>
              <a:t>การสร้างต้นแบบ (</a:t>
            </a:r>
            <a:r>
              <a:rPr lang="pl-PL" sz="3000" dirty="0">
                <a:cs typeface="Kanit" pitchFamily="2" charset="-34"/>
              </a:rPr>
              <a:t>Prot</a:t>
            </a:r>
            <a:r>
              <a:rPr lang="en-US" sz="3000" dirty="0">
                <a:cs typeface="Kanit" pitchFamily="2" charset="-34"/>
              </a:rPr>
              <a:t>o</a:t>
            </a:r>
            <a:r>
              <a:rPr lang="pl-PL" sz="3000" dirty="0">
                <a:cs typeface="Kanit" pitchFamily="2" charset="-34"/>
              </a:rPr>
              <a:t>typing</a:t>
            </a:r>
            <a:r>
              <a:rPr lang="th-TH" sz="3000" dirty="0">
                <a:cs typeface="Kanit" pitchFamily="2" charset="-34"/>
              </a:rPr>
              <a:t>)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D348181-039C-4A9E-9ABF-584C39F4C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7386637" cy="3979625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ในขั้นตอนที่สี่ เป็นช่วงที่เราได้สร้างไอเดียจำนวนมากขึ้นเรียบร้อยแล้ว ในขั้นตอนนี้ให้ทำการคัดเลือกไอเดียที่ดีที่สุดมา 2 หรือ 3 แบบ จากนั้นสร้างต้นแบบขึ้น ต้นแบบคือผลของการออกแบบในเบื้องต้น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ตัวอย่างเช่น ถ้าเราสร้างสรรค์โลโก้ในขั้นตอนที่ 3   ขั้นต่อมาคือขั้นตอนที่ 4 จะเป็นการวาดภาพร่าง ซึ่งช่วยในการประเมินว่าเราได้เดินไปถูกทางหรือไม่ ถ้าเป็นการออกแบบเว็บไซต์ ต้นแบบจะเป็นการจำลองภาพว่าเว็บไซต์หน้าตาเป็นอย่างไร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การสร้างต้นแบบเป็นขั้นตอนที่อยู่กลางระหว่างไอเดียและการประยุกต์ใช้จริง เป็นการนำจินตนาการมาสู่ความเป็นจริง</a:t>
            </a:r>
            <a:endParaRPr lang="pl-PL" sz="2000" dirty="0">
              <a:cs typeface="Kanit" pitchFamily="2" charset="-34"/>
            </a:endParaRPr>
          </a:p>
          <a:p>
            <a:endParaRPr lang="th-TH" dirty="0">
              <a:cs typeface="Kanit" pitchFamily="2" charset="-34"/>
            </a:endParaRPr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8E24213A-EC02-48E5-918F-16B80BC09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30" t="-1" r="17131" b="-1"/>
          <a:stretch/>
        </p:blipFill>
        <p:spPr>
          <a:xfrm>
            <a:off x="8319220" y="10"/>
            <a:ext cx="387278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11657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8D449B-2D9F-4744-8080-DFCF0852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0" y="549275"/>
            <a:ext cx="6879961" cy="1332000"/>
          </a:xfrm>
        </p:spPr>
        <p:txBody>
          <a:bodyPr>
            <a:normAutofit/>
          </a:bodyPr>
          <a:lstStyle/>
          <a:p>
            <a:r>
              <a:rPr lang="th-TH" sz="3000" dirty="0">
                <a:cs typeface="Kanit" pitchFamily="2" charset="-34"/>
              </a:rPr>
              <a:t>การทดสอบ (</a:t>
            </a:r>
            <a:r>
              <a:rPr lang="pl-PL" sz="3000" dirty="0">
                <a:cs typeface="Kanit" pitchFamily="2" charset="-34"/>
              </a:rPr>
              <a:t>Testing</a:t>
            </a:r>
            <a:r>
              <a:rPr lang="th-TH" sz="3000" dirty="0">
                <a:cs typeface="Kanit" pitchFamily="2" charset="-34"/>
              </a:rPr>
              <a:t>)</a:t>
            </a:r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13664EC9-77F2-48F3-B03D-3CD60A7D06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69" t="-1" r="53420" b="-1"/>
          <a:stretch/>
        </p:blipFill>
        <p:spPr>
          <a:xfrm>
            <a:off x="1" y="0"/>
            <a:ext cx="372023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D8928245-70C6-4800-8F4A-A59309A1A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175" y="2113199"/>
            <a:ext cx="6879961" cy="3979625"/>
          </a:xfrm>
        </p:spPr>
        <p:txBody>
          <a:bodyPr>
            <a:norm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ขั้นตอนสุดท้ายเป็นการทดสอบ เพื่อดูว่าสิ่งที่ได้สร้างขึ้นมาใช้ได้หรือไม่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จากต้นแบบที่สร้างขึ้น ทำการตรวจสอบและประเมินผลของงานที่สร้างขึ้น</a:t>
            </a:r>
            <a:endParaRPr lang="en-US" sz="2000" dirty="0">
              <a:cs typeface="Kanit" pitchFamily="2" charset="-34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แนวทางที่ดีที่สุดคือการกระตุ้นให้ผู้ใช้เป้าหมายมีส่วนร่วมในกระบวนการนี้ เพื่อหลีกเลี่ยงมุมมองของนักออกแบบในกระบวนการออกแบบผลิตภัณฑ์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sz="2000" dirty="0">
                <a:cs typeface="Kanit" pitchFamily="2" charset="-34"/>
              </a:rPr>
              <a:t>Design Thinking </a:t>
            </a:r>
            <a:r>
              <a:rPr lang="th-TH" sz="2000" dirty="0">
                <a:cs typeface="Kanit" pitchFamily="2" charset="-34"/>
              </a:rPr>
              <a:t>ไม่ควรทำเป็นกระบวนการเส้นตรงแบบจบลงทีละขั้นโดยไม่ย้อนกลับไปขั้นตอนก่อนหน้า</a:t>
            </a:r>
            <a:endParaRPr lang="pl-PL" sz="2000" dirty="0">
              <a:cs typeface="Kanit" pitchFamily="2" charset="-34"/>
            </a:endParaRPr>
          </a:p>
          <a:p>
            <a:endParaRPr lang="th-TH" dirty="0">
              <a:cs typeface="Kanit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6396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8D449B-2D9F-4744-8080-DFCF0852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0" y="549275"/>
            <a:ext cx="6879961" cy="1332000"/>
          </a:xfrm>
        </p:spPr>
        <p:txBody>
          <a:bodyPr>
            <a:normAutofit fontScale="90000"/>
          </a:bodyPr>
          <a:lstStyle/>
          <a:p>
            <a:pPr algn="ctr"/>
            <a:r>
              <a:rPr lang="th-TH" dirty="0"/>
              <a:t>บทนำวิธีการคิดแบบ</a:t>
            </a:r>
            <a:br>
              <a:rPr lang="en-US" dirty="0"/>
            </a:br>
            <a:r>
              <a:rPr lang="en-US" dirty="0"/>
              <a:t>Design Thinking</a:t>
            </a:r>
            <a:endParaRPr lang="th-TH" dirty="0"/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13664EC9-77F2-48F3-B03D-3CD60A7D06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69" t="-1" r="53420" b="-1"/>
          <a:stretch/>
        </p:blipFill>
        <p:spPr>
          <a:xfrm>
            <a:off x="1" y="0"/>
            <a:ext cx="372023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D8928245-70C6-4800-8F4A-A59309A1A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175" y="2113199"/>
            <a:ext cx="6879961" cy="3979625"/>
          </a:xfrm>
        </p:spPr>
        <p:txBody>
          <a:bodyPr>
            <a:normAutofit fontScale="92500"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400" dirty="0">
                <a:cs typeface="Kanit" pitchFamily="2" charset="-34"/>
              </a:rPr>
              <a:t>Design Thinking </a:t>
            </a:r>
            <a:r>
              <a:rPr lang="th-TH" sz="2400" dirty="0">
                <a:cs typeface="Kanit" pitchFamily="2" charset="-34"/>
              </a:rPr>
              <a:t>เป็นวิธีการที่เป็นระบบในการพัฒนานวัตกรรม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400" dirty="0">
                <a:cs typeface="Kanit" pitchFamily="2" charset="-34"/>
              </a:rPr>
              <a:t>Design Thinking </a:t>
            </a:r>
            <a:r>
              <a:rPr lang="th-TH" sz="2400" dirty="0">
                <a:cs typeface="Kanit" pitchFamily="2" charset="-34"/>
              </a:rPr>
              <a:t>เน้นเกี่ยวกับการทำความเข้าใจกับความต้องการของลูกค้าอย่างสมบูรณ์และถ่องแท้ โดยเริ่มในช่วงปี 1980-1990 ที่มหาวิทยาลัยแสตนฟอร์ด มลรัฐแคลิฟอร์เนีย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400" dirty="0">
                <a:cs typeface="Kanit" pitchFamily="2" charset="-34"/>
              </a:rPr>
              <a:t>Design Thinking </a:t>
            </a:r>
            <a:r>
              <a:rPr lang="th-TH" sz="2400" dirty="0">
                <a:cs typeface="Kanit" pitchFamily="2" charset="-34"/>
              </a:rPr>
              <a:t>ถูกใช้ในการสร้างนวัตกรรมโดยผู้ประกอบการใน </a:t>
            </a:r>
            <a:r>
              <a:rPr lang="en-US" sz="2400" dirty="0">
                <a:cs typeface="Kanit" pitchFamily="2" charset="-34"/>
              </a:rPr>
              <a:t>Silicon Valley</a:t>
            </a:r>
            <a:r>
              <a:rPr lang="th-TH" sz="2400" dirty="0">
                <a:cs typeface="Kanit" pitchFamily="2" charset="-34"/>
              </a:rPr>
              <a:t> เพื่อช่วยถ่ายโอนไอเดียสร้างสรรค์และไอเดียเชิงนวัตกรรมให้เป็นผลิตภัณฑ์ทางธุรกิจ</a:t>
            </a:r>
            <a:endParaRPr lang="en-US" sz="2400" dirty="0">
              <a:cs typeface="Kanit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443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63B8A48-40CF-460D-A4F2-DA835647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7386638" cy="1332000"/>
          </a:xfrm>
        </p:spPr>
        <p:txBody>
          <a:bodyPr>
            <a:normAutofit/>
          </a:bodyPr>
          <a:lstStyle/>
          <a:p>
            <a:r>
              <a:rPr lang="th-TH" sz="3000" dirty="0">
                <a:cs typeface="Kanit" pitchFamily="2" charset="-34"/>
              </a:rPr>
              <a:t>บทสรุปของขั้นตอนใน</a:t>
            </a:r>
            <a:r>
              <a:rPr lang="en-US" sz="3000" dirty="0">
                <a:cs typeface="Kanit" pitchFamily="2" charset="-34"/>
              </a:rPr>
              <a:t> Design Thinking </a:t>
            </a:r>
            <a:endParaRPr lang="th-TH" sz="3000" dirty="0">
              <a:cs typeface="Kanit" pitchFamily="2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D348181-039C-4A9E-9ABF-584C39F4C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7386637" cy="3979625"/>
          </a:xfrm>
        </p:spPr>
        <p:txBody>
          <a:bodyPr/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dirty="0">
                <a:cs typeface="Kanit" pitchFamily="2" charset="-34"/>
              </a:rPr>
              <a:t>ในกระบวนการ </a:t>
            </a:r>
            <a:r>
              <a:rPr lang="en-US" dirty="0">
                <a:cs typeface="Kanit" pitchFamily="2" charset="-34"/>
              </a:rPr>
              <a:t>Design Thinking </a:t>
            </a:r>
            <a:r>
              <a:rPr lang="th-TH" dirty="0">
                <a:cs typeface="Kanit" pitchFamily="2" charset="-34"/>
              </a:rPr>
              <a:t>เราควรทำไปทีละขั้นเริ่มจากการนิยามปัญหา และจบลงที่การทดสอบ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dirty="0">
                <a:cs typeface="Kanit" pitchFamily="2" charset="-34"/>
              </a:rPr>
              <a:t>ควรหมายเหตุไว้ว่าเราสามารถย้อนกลับไปขั้นตอนก่อนหน้าได้เสมอ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dirty="0">
                <a:cs typeface="Kanit" pitchFamily="2" charset="-34"/>
              </a:rPr>
              <a:t>Design Thinking </a:t>
            </a:r>
            <a:r>
              <a:rPr lang="th-TH" dirty="0">
                <a:cs typeface="Kanit" pitchFamily="2" charset="-34"/>
              </a:rPr>
              <a:t>ไม่ควรทำเป็นกระบวนการเส้นตรงแบบจบลงทีละขั้นโดยไม่ย้อนกลับไปขั้นตอนก่อนหน้า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en-US" dirty="0">
              <a:cs typeface="Kanit" pitchFamily="2" charset="-34"/>
            </a:endParaRPr>
          </a:p>
          <a:p>
            <a:endParaRPr lang="th-TH" dirty="0">
              <a:cs typeface="Kanit" pitchFamily="2" charset="-34"/>
            </a:endParaRPr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8E24213A-EC02-48E5-918F-16B80BC09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30" t="-1" r="17131" b="-1"/>
          <a:stretch/>
        </p:blipFill>
        <p:spPr>
          <a:xfrm>
            <a:off x="8319220" y="10"/>
            <a:ext cx="387278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99438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8D449B-2D9F-4744-8080-DFCF0852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0" y="549275"/>
            <a:ext cx="6879961" cy="1332000"/>
          </a:xfrm>
        </p:spPr>
        <p:txBody>
          <a:bodyPr>
            <a:normAutofit/>
          </a:bodyPr>
          <a:lstStyle/>
          <a:p>
            <a:r>
              <a:rPr lang="th-TH" sz="3000" dirty="0">
                <a:cs typeface="Kanit" pitchFamily="2" charset="-34"/>
              </a:rPr>
              <a:t>บทสรุปของขั้นตอนใน</a:t>
            </a:r>
            <a:r>
              <a:rPr lang="en-US" sz="3000" dirty="0">
                <a:cs typeface="Kanit" pitchFamily="2" charset="-34"/>
              </a:rPr>
              <a:t> Design Thinking </a:t>
            </a:r>
            <a:endParaRPr lang="th-TH" sz="3000" dirty="0">
              <a:cs typeface="Kanit" pitchFamily="2" charset="-34"/>
            </a:endParaRPr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13664EC9-77F2-48F3-B03D-3CD60A7D06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69" t="-1" r="53420" b="-1"/>
          <a:stretch/>
        </p:blipFill>
        <p:spPr>
          <a:xfrm>
            <a:off x="1" y="0"/>
            <a:ext cx="372023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D8928245-70C6-4800-8F4A-A59309A1A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175" y="2113199"/>
            <a:ext cx="6879961" cy="3979625"/>
          </a:xfrm>
        </p:spPr>
        <p:txBody>
          <a:bodyPr/>
          <a:lstStyle/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ตัวอย่างเช่น  เมื่อได้บทสรุปจากขั้นตอนการทดสอบว่าควรปรับเปลี่ยนต้นแบบ เราควรย้อนกลับไปที่ขั้นตอนการสร้างต้นแบบและแก้ไขเสีย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ถ้าในขั้นตอนการสร้างต้นแบบ เราพบว่าไอเดียนี้ไม่สมจริงหรือนำไปใช้จริงได้ยาก เราควรกลับไปที่ขั้นตอนการสร้างสรรค์ แล้วคิดหาไอเดียใหม่ที่ง่ายขึ้น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ถ้าคิดไอเดียไม่ออก อาจแสดงว่าเราระบุปัญหาไม่ถูกต้อง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ถ้าพบความยากในการระบุปัญหา เราต้องกลับไปที่ขั้นตอน </a:t>
            </a:r>
            <a:r>
              <a:rPr lang="en-US" sz="2000" dirty="0">
                <a:cs typeface="Kanit" pitchFamily="2" charset="-34"/>
              </a:rPr>
              <a:t>empathizing stage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endParaRPr lang="en-US" sz="2000" dirty="0">
              <a:cs typeface="Kanit" pitchFamily="2" charset="-34"/>
            </a:endParaRPr>
          </a:p>
          <a:p>
            <a:endParaRPr lang="th-TH" dirty="0">
              <a:cs typeface="Kanit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77784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63B8A48-40CF-460D-A4F2-DA835647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7386638" cy="1332000"/>
          </a:xfrm>
        </p:spPr>
        <p:txBody>
          <a:bodyPr>
            <a:normAutofit/>
          </a:bodyPr>
          <a:lstStyle/>
          <a:p>
            <a:r>
              <a:rPr lang="th-TH" sz="3000" dirty="0">
                <a:cs typeface="Kanit" pitchFamily="2" charset="-34"/>
              </a:rPr>
              <a:t>ตัวอย่างการประยุกต์ใช้</a:t>
            </a:r>
            <a:r>
              <a:rPr lang="en-US" sz="3000" dirty="0">
                <a:cs typeface="Kanit" pitchFamily="2" charset="-34"/>
              </a:rPr>
              <a:t> Design Thinking method</a:t>
            </a:r>
            <a:r>
              <a:rPr lang="th-TH" sz="3000" dirty="0">
                <a:cs typeface="Kanit" pitchFamily="2" charset="-34"/>
              </a:rPr>
              <a:t> ในบริษัทกรณีศึกษา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D348181-039C-4A9E-9ABF-584C39F4C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7386637" cy="3979625"/>
          </a:xfrm>
        </p:spPr>
        <p:txBody>
          <a:bodyPr/>
          <a:lstStyle/>
          <a:p>
            <a:pPr marL="0" indent="0">
              <a:buNone/>
            </a:pPr>
            <a:endParaRPr lang="pl-PL" dirty="0">
              <a:cs typeface="Kanit" pitchFamily="2" charset="-34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cs typeface="Kanit" pitchFamily="2" charset="-34"/>
              </a:rPr>
              <a:t>Tim Brown</a:t>
            </a:r>
            <a:r>
              <a:rPr lang="en-US" dirty="0">
                <a:cs typeface="Kanit" pitchFamily="2" charset="-34"/>
              </a:rPr>
              <a:t>, </a:t>
            </a:r>
            <a:r>
              <a:rPr lang="th-TH" dirty="0">
                <a:cs typeface="Kanit" pitchFamily="2" charset="-34"/>
              </a:rPr>
              <a:t>หนึ่งในผู้นำด้านการออกแบบสมัยใหม่</a:t>
            </a:r>
            <a:r>
              <a:rPr lang="en-US" dirty="0">
                <a:cs typeface="Kanit" pitchFamily="2" charset="-34"/>
              </a:rPr>
              <a:t> </a:t>
            </a:r>
            <a:r>
              <a:rPr lang="th-TH" dirty="0">
                <a:cs typeface="Kanit" pitchFamily="2" charset="-34"/>
              </a:rPr>
              <a:t>ให้คำอธิบาย</a:t>
            </a:r>
            <a:r>
              <a:rPr lang="en-US" dirty="0">
                <a:cs typeface="Kanit" pitchFamily="2" charset="-34"/>
              </a:rPr>
              <a:t> Design Thinking method </a:t>
            </a:r>
            <a:r>
              <a:rPr lang="th-TH" dirty="0">
                <a:cs typeface="Kanit" pitchFamily="2" charset="-34"/>
              </a:rPr>
              <a:t>ดังนี้</a:t>
            </a:r>
          </a:p>
          <a:p>
            <a:pPr marL="0" indent="0">
              <a:buNone/>
            </a:pPr>
            <a:r>
              <a:rPr lang="en-US" dirty="0">
                <a:cs typeface="Kanit" pitchFamily="2" charset="-34"/>
              </a:rPr>
              <a:t>“</a:t>
            </a:r>
            <a:r>
              <a:rPr lang="th-TH" dirty="0">
                <a:cs typeface="Kanit" pitchFamily="2" charset="-34"/>
              </a:rPr>
              <a:t>เป็นวิธีการที่ใช้สามัญสำนึก </a:t>
            </a:r>
            <a:r>
              <a:rPr lang="en-US" dirty="0">
                <a:cs typeface="Kanit" pitchFamily="2" charset="-34"/>
              </a:rPr>
              <a:t>(common sense) </a:t>
            </a:r>
            <a:r>
              <a:rPr lang="th-TH" dirty="0">
                <a:cs typeface="Kanit" pitchFamily="2" charset="-34"/>
              </a:rPr>
              <a:t>และวิธีการของนักออกแบบเพื่อตอบสนองความต้องการของผู้ใช้ โดยการใช้สิ่งที่เป็นไปได้ในทางเทคโนโลยี เพื่อเปลี่ยนกลยุทธ์ให้เป็นโอกาสทางธุรกิจและคุณค่าของลูกค้า</a:t>
            </a:r>
            <a:r>
              <a:rPr lang="en-US" dirty="0">
                <a:cs typeface="Kanit" pitchFamily="2" charset="-34"/>
              </a:rPr>
              <a:t>”</a:t>
            </a:r>
          </a:p>
          <a:p>
            <a:pPr algn="ctr"/>
            <a:endParaRPr lang="pl-PL" b="1" dirty="0">
              <a:solidFill>
                <a:schemeClr val="accent1">
                  <a:lumMod val="75000"/>
                </a:schemeClr>
              </a:solidFill>
              <a:cs typeface="Kanit" pitchFamily="2" charset="-34"/>
            </a:endParaRPr>
          </a:p>
          <a:p>
            <a:endParaRPr lang="th-TH" dirty="0">
              <a:cs typeface="Kanit" pitchFamily="2" charset="-34"/>
            </a:endParaRPr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8E24213A-EC02-48E5-918F-16B80BC09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30" t="-1" r="17131" b="-1"/>
          <a:stretch/>
        </p:blipFill>
        <p:spPr>
          <a:xfrm>
            <a:off x="8319220" y="10"/>
            <a:ext cx="387278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78247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8D449B-2D9F-4744-8080-DFCF0852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0" y="549275"/>
            <a:ext cx="6879961" cy="1332000"/>
          </a:xfrm>
        </p:spPr>
        <p:txBody>
          <a:bodyPr>
            <a:normAutofit/>
          </a:bodyPr>
          <a:lstStyle/>
          <a:p>
            <a:r>
              <a:rPr lang="th-TH" sz="3000" dirty="0">
                <a:cs typeface="Kanit" pitchFamily="2" charset="-34"/>
              </a:rPr>
              <a:t>ตัวอย่างการประยุกต์ใช้</a:t>
            </a:r>
            <a:r>
              <a:rPr lang="en-US" sz="3000" dirty="0">
                <a:cs typeface="Kanit" pitchFamily="2" charset="-34"/>
              </a:rPr>
              <a:t> Design Thinking method</a:t>
            </a:r>
            <a:r>
              <a:rPr lang="th-TH" sz="3000" dirty="0">
                <a:cs typeface="Kanit" pitchFamily="2" charset="-34"/>
              </a:rPr>
              <a:t> ในบริษัทกรณีศึกษา</a:t>
            </a:r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13664EC9-77F2-48F3-B03D-3CD60A7D06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69" t="-1" r="53420" b="-1"/>
          <a:stretch/>
        </p:blipFill>
        <p:spPr>
          <a:xfrm>
            <a:off x="1" y="0"/>
            <a:ext cx="372023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D8928245-70C6-4800-8F4A-A59309A1A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175" y="2113199"/>
            <a:ext cx="6879961" cy="3979625"/>
          </a:xfrm>
        </p:spPr>
        <p:txBody>
          <a:bodyPr/>
          <a:lstStyle/>
          <a:p>
            <a:pPr marL="0" indent="0" algn="ctr">
              <a:buNone/>
            </a:pPr>
            <a:endParaRPr lang="pl-PL" dirty="0">
              <a:cs typeface="Kanit" pitchFamily="2" charset="-34"/>
            </a:endParaRPr>
          </a:p>
          <a:p>
            <a:pPr marL="0" indent="0">
              <a:buNone/>
            </a:pPr>
            <a:r>
              <a:rPr lang="th-TH" dirty="0">
                <a:cs typeface="Kanit" pitchFamily="2" charset="-34"/>
              </a:rPr>
              <a:t>หนึ่งในผู้คิดค้น </a:t>
            </a:r>
            <a:r>
              <a:rPr lang="en-US" dirty="0">
                <a:cs typeface="Kanit" pitchFamily="2" charset="-34"/>
              </a:rPr>
              <a:t>Design thinking </a:t>
            </a:r>
            <a:r>
              <a:rPr lang="th-TH" dirty="0">
                <a:cs typeface="Kanit" pitchFamily="2" charset="-34"/>
              </a:rPr>
              <a:t>คือ </a:t>
            </a:r>
            <a:r>
              <a:rPr lang="en-US" dirty="0">
                <a:cs typeface="Kanit" pitchFamily="2" charset="-34"/>
              </a:rPr>
              <a:t>David M. Kelley</a:t>
            </a:r>
            <a:r>
              <a:rPr lang="th-TH" dirty="0">
                <a:cs typeface="Kanit" pitchFamily="2" charset="-34"/>
              </a:rPr>
              <a:t> อาจารย์แห่งมหาวิทยาลัย </a:t>
            </a:r>
            <a:r>
              <a:rPr lang="en-US" dirty="0">
                <a:cs typeface="Kanit" pitchFamily="2" charset="-34"/>
              </a:rPr>
              <a:t>Stanford </a:t>
            </a:r>
            <a:r>
              <a:rPr lang="th-TH" dirty="0">
                <a:cs typeface="Kanit" pitchFamily="2" charset="-34"/>
              </a:rPr>
              <a:t>ซึ่งเป็นผู้ร่วมก่อตั้งบริษัทออกแบบ </a:t>
            </a:r>
            <a:r>
              <a:rPr lang="en-US" dirty="0">
                <a:cs typeface="Kanit" pitchFamily="2" charset="-34"/>
              </a:rPr>
              <a:t>IDEO </a:t>
            </a:r>
            <a:r>
              <a:rPr lang="th-TH" dirty="0">
                <a:cs typeface="Kanit" pitchFamily="2" charset="-34"/>
              </a:rPr>
              <a:t>และต่อมาได้ใช้เทคนิคนี้ในการออกแบบผลิตภัณฑ์และบริการใหม่ๆให้กับบริษัทหลายแห่ง เช่น </a:t>
            </a:r>
            <a:r>
              <a:rPr lang="en-US" dirty="0">
                <a:cs typeface="Kanit" pitchFamily="2" charset="-34"/>
              </a:rPr>
              <a:t>Apple, Shimano and GE.</a:t>
            </a:r>
            <a:endParaRPr lang="pl-PL" dirty="0">
              <a:cs typeface="Kanit" pitchFamily="2" charset="-34"/>
            </a:endParaRPr>
          </a:p>
          <a:p>
            <a:endParaRPr lang="th-TH" dirty="0">
              <a:cs typeface="Kanit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0663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63B8A48-40CF-460D-A4F2-DA835647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7386638" cy="1332000"/>
          </a:xfrm>
        </p:spPr>
        <p:txBody>
          <a:bodyPr>
            <a:normAutofit/>
          </a:bodyPr>
          <a:lstStyle/>
          <a:p>
            <a:r>
              <a:rPr lang="th-TH" sz="3000" dirty="0">
                <a:cs typeface="Kanit" pitchFamily="2" charset="-34"/>
              </a:rPr>
              <a:t>ตัวอย่างการประยุกต์ใช้</a:t>
            </a:r>
            <a:r>
              <a:rPr lang="en-US" sz="3000" dirty="0">
                <a:cs typeface="Kanit" pitchFamily="2" charset="-34"/>
              </a:rPr>
              <a:t> Design Thinking method</a:t>
            </a:r>
            <a:r>
              <a:rPr lang="th-TH" sz="3000" dirty="0">
                <a:cs typeface="Kanit" pitchFamily="2" charset="-34"/>
              </a:rPr>
              <a:t> ในบริษัทกรณีศึกษา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D348181-039C-4A9E-9ABF-584C39F4C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7386637" cy="3979625"/>
          </a:xfrm>
        </p:spPr>
        <p:txBody>
          <a:bodyPr/>
          <a:lstStyle/>
          <a:p>
            <a:pPr algn="just"/>
            <a:r>
              <a:rPr lang="en-US" sz="2000" dirty="0">
                <a:cs typeface="Kanit" pitchFamily="2" charset="-34"/>
              </a:rPr>
              <a:t>Design thinking </a:t>
            </a:r>
            <a:r>
              <a:rPr lang="th-TH" sz="2000" dirty="0">
                <a:cs typeface="Kanit" pitchFamily="2" charset="-34"/>
              </a:rPr>
              <a:t>เป็นวิธีการที่ใช้ง่ายมาก และสามารถใช้กับบริษัททุกประเภท ไม่ว่าจะเล็กหรือใหญ่ ราชการหรือเอกชน</a:t>
            </a:r>
          </a:p>
          <a:p>
            <a:pPr algn="just"/>
            <a:r>
              <a:rPr lang="en-US" sz="2000" dirty="0">
                <a:cs typeface="Kanit" pitchFamily="2" charset="-34"/>
              </a:rPr>
              <a:t>Design thinking</a:t>
            </a:r>
            <a:r>
              <a:rPr lang="th-TH" sz="2000" dirty="0">
                <a:cs typeface="Kanit" pitchFamily="2" charset="-34"/>
              </a:rPr>
              <a:t> เป็นวิธีการที่สามารถใช้พัฒนาผลิตภัณฑ์ งานบริการ หรือปรับปรุงวิธีการทำงานก็ได้ ในปัจจุบันมีผู้ประกอบการมากมายที่เห็นข้อดีของการใช้เทคนิคนี้</a:t>
            </a:r>
            <a:endParaRPr lang="en-US" sz="2000" dirty="0">
              <a:cs typeface="Kanit" pitchFamily="2" charset="-34"/>
            </a:endParaRPr>
          </a:p>
          <a:p>
            <a:endParaRPr lang="th-TH" dirty="0">
              <a:cs typeface="Kanit" pitchFamily="2" charset="-34"/>
            </a:endParaRPr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8E24213A-EC02-48E5-918F-16B80BC09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30" t="-1" r="17131" b="-1"/>
          <a:stretch/>
        </p:blipFill>
        <p:spPr>
          <a:xfrm>
            <a:off x="8319220" y="10"/>
            <a:ext cx="387278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51747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8D449B-2D9F-4744-8080-DFCF0852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0" y="549275"/>
            <a:ext cx="6879961" cy="1332000"/>
          </a:xfrm>
        </p:spPr>
        <p:txBody>
          <a:bodyPr>
            <a:normAutofit/>
          </a:bodyPr>
          <a:lstStyle/>
          <a:p>
            <a:r>
              <a:rPr lang="th-TH" sz="3000" dirty="0">
                <a:cs typeface="Kanit" pitchFamily="2" charset="-34"/>
              </a:rPr>
              <a:t>ตัวอย่างการประยุกต์ใช้</a:t>
            </a:r>
            <a:r>
              <a:rPr lang="en-US" sz="3000" dirty="0">
                <a:cs typeface="Kanit" pitchFamily="2" charset="-34"/>
              </a:rPr>
              <a:t> Design Thinking method</a:t>
            </a:r>
            <a:r>
              <a:rPr lang="th-TH" sz="3000" dirty="0">
                <a:cs typeface="Kanit" pitchFamily="2" charset="-34"/>
              </a:rPr>
              <a:t> ในบริษัทกรณีศึกษา</a:t>
            </a:r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13664EC9-77F2-48F3-B03D-3CD60A7D06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69" t="-1" r="53420" b="-1"/>
          <a:stretch/>
        </p:blipFill>
        <p:spPr>
          <a:xfrm>
            <a:off x="1" y="0"/>
            <a:ext cx="372023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D8928245-70C6-4800-8F4A-A59309A1A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175" y="2718148"/>
            <a:ext cx="6879961" cy="3374676"/>
          </a:xfrm>
        </p:spPr>
        <p:txBody>
          <a:bodyPr/>
          <a:lstStyle/>
          <a:p>
            <a:r>
              <a:rPr lang="en-US" sz="2000" b="1" dirty="0">
                <a:cs typeface="Kanit" pitchFamily="2" charset="-34"/>
              </a:rPr>
              <a:t>Design Thinking </a:t>
            </a:r>
            <a:r>
              <a:rPr lang="th-TH" sz="2000" b="1" dirty="0">
                <a:cs typeface="Kanit" pitchFamily="2" charset="-34"/>
              </a:rPr>
              <a:t>ช่วยให้เกิดการพัฒนาองค์กรอย่างต่อเนื่อง โดยนำไปใช้ในด้านกลยุทธ์ การสื่อสาร การตลาด และงานด้านทรัพยากรมนุษย์</a:t>
            </a:r>
          </a:p>
          <a:p>
            <a:r>
              <a:rPr lang="th-TH" sz="2000" b="1" dirty="0">
                <a:cs typeface="Kanit" pitchFamily="2" charset="-34"/>
              </a:rPr>
              <a:t>ข้อมูลจากการวิจัย แสดงให้เห็นว่ายิ่งองค์กรให้ความสำคัญกับ </a:t>
            </a:r>
            <a:r>
              <a:rPr lang="en-US" sz="2000" b="1" dirty="0">
                <a:cs typeface="Kanit" pitchFamily="2" charset="-34"/>
              </a:rPr>
              <a:t>Design Thinking </a:t>
            </a:r>
            <a:r>
              <a:rPr lang="th-TH" sz="2000" b="1" dirty="0">
                <a:cs typeface="Kanit" pitchFamily="2" charset="-34"/>
              </a:rPr>
              <a:t>และมีความพร้อมในการใช้งานมากเท่าไร  องค์กรก็จะพัฒนาไปเร็วขึ้นเท่านั้น</a:t>
            </a:r>
            <a:endParaRPr lang="pl-PL" sz="2000" dirty="0">
              <a:cs typeface="Kanit" pitchFamily="2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0671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63B8A48-40CF-460D-A4F2-DA835647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7386638" cy="1332000"/>
          </a:xfrm>
        </p:spPr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D348181-039C-4A9E-9ABF-584C39F4C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7386637" cy="3979625"/>
          </a:xfrm>
        </p:spPr>
        <p:txBody>
          <a:bodyPr/>
          <a:lstStyle/>
          <a:p>
            <a:pPr algn="ctr"/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th-TH" dirty="0"/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8E24213A-EC02-48E5-918F-16B80BC09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30" t="-1" r="17131" b="-1"/>
          <a:stretch/>
        </p:blipFill>
        <p:spPr>
          <a:xfrm>
            <a:off x="8319220" y="10"/>
            <a:ext cx="387278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C1613C65-AEDE-47EE-BBD3-5221EE7C4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07" y="1782616"/>
            <a:ext cx="10520664" cy="3927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7895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8D449B-2D9F-4744-8080-DFCF0852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0" y="549275"/>
            <a:ext cx="6879961" cy="1332000"/>
          </a:xfrm>
        </p:spPr>
        <p:txBody>
          <a:bodyPr>
            <a:normAutofit/>
          </a:bodyPr>
          <a:lstStyle/>
          <a:p>
            <a:r>
              <a:rPr lang="en-US" sz="4800" dirty="0"/>
              <a:t>IKEA</a:t>
            </a:r>
            <a:endParaRPr lang="th-TH" b="1" dirty="0"/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13664EC9-77F2-48F3-B03D-3CD60A7D06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69" t="-1" r="53420" b="-1"/>
          <a:stretch/>
        </p:blipFill>
        <p:spPr>
          <a:xfrm>
            <a:off x="1" y="0"/>
            <a:ext cx="372023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D8928245-70C6-4800-8F4A-A59309A1A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175" y="2113199"/>
            <a:ext cx="6879961" cy="3979625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000" dirty="0">
                <a:cs typeface="Kanit" pitchFamily="2" charset="-34"/>
              </a:rPr>
              <a:t>IKEA</a:t>
            </a:r>
            <a:r>
              <a:rPr lang="th-TH" sz="2000" dirty="0">
                <a:cs typeface="Kanit" pitchFamily="2" charset="-34"/>
              </a:rPr>
              <a:t> ได้สร้าง</a:t>
            </a:r>
            <a:r>
              <a:rPr lang="th-TH" sz="2000" dirty="0" err="1">
                <a:cs typeface="Kanit" pitchFamily="2" charset="-34"/>
              </a:rPr>
              <a:t>แคตตาล็อก</a:t>
            </a:r>
            <a:r>
              <a:rPr lang="th-TH" sz="2000" dirty="0">
                <a:cs typeface="Kanit" pitchFamily="2" charset="-34"/>
              </a:rPr>
              <a:t>จำนวนมากที่มีความเฉพาะตัวให้ลูกค้า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ในเมืองหลายแห่งในโปแลนด์  </a:t>
            </a:r>
            <a:r>
              <a:rPr lang="en-US" sz="2000" dirty="0">
                <a:cs typeface="Kanit" pitchFamily="2" charset="-34"/>
              </a:rPr>
              <a:t>IKEA </a:t>
            </a:r>
            <a:r>
              <a:rPr lang="th-TH" sz="2000" dirty="0">
                <a:cs typeface="Kanit" pitchFamily="2" charset="-34"/>
              </a:rPr>
              <a:t>สร้างสตูดิโอเคลื่อนที่ ซึ่งลูกค้าสามารถถ่ายรูปตนเองลงบนฉากหลังของห้องนอนที่มีสไตล์ แล้วนำภาพเหล่านั้นไปเป็นหน้าปกของ</a:t>
            </a:r>
            <a:r>
              <a:rPr lang="th-TH" sz="2000" dirty="0" err="1">
                <a:cs typeface="Kanit" pitchFamily="2" charset="-34"/>
              </a:rPr>
              <a:t>แคตตาล็อก</a:t>
            </a:r>
            <a:r>
              <a:rPr lang="th-TH" sz="2000" dirty="0">
                <a:cs typeface="Kanit" pitchFamily="2" charset="-34"/>
              </a:rPr>
              <a:t>ที่ลูกค้าจะได้รับ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นอกจากนี้ </a:t>
            </a:r>
            <a:r>
              <a:rPr lang="en-US" sz="2000" dirty="0">
                <a:cs typeface="Kanit" pitchFamily="2" charset="-34"/>
              </a:rPr>
              <a:t>IKEA </a:t>
            </a:r>
            <a:r>
              <a:rPr lang="th-TH" sz="2000" dirty="0">
                <a:cs typeface="Kanit" pitchFamily="2" charset="-34"/>
              </a:rPr>
              <a:t>มีการแสดงภาพห้องนอน พร้อมที่นอนแบบ</a:t>
            </a:r>
            <a:r>
              <a:rPr lang="th-TH" sz="2000" dirty="0" err="1">
                <a:cs typeface="Kanit" pitchFamily="2" charset="-34"/>
              </a:rPr>
              <a:t>ต่างๆ</a:t>
            </a:r>
            <a:r>
              <a:rPr lang="th-TH" sz="2000" dirty="0">
                <a:cs typeface="Kanit" pitchFamily="2" charset="-34"/>
              </a:rPr>
              <a:t>โดยมีคำแนะนำของนักกายภาพบำบัดเพื่อช่วยเลือกแบบที่ดีที่สุดสำหรับลูกค้าแต่ละคน</a:t>
            </a:r>
            <a:endParaRPr lang="pl-PL" sz="2000" dirty="0">
              <a:cs typeface="Kanit" pitchFamily="2" charset="-34"/>
            </a:endParaRPr>
          </a:p>
          <a:p>
            <a:endParaRPr lang="th-TH" dirty="0">
              <a:cs typeface="Kanit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029960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63B8A48-40CF-460D-A4F2-DA835647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7386638" cy="1332000"/>
          </a:xfrm>
        </p:spPr>
        <p:txBody>
          <a:bodyPr>
            <a:normAutofit/>
          </a:bodyPr>
          <a:lstStyle/>
          <a:p>
            <a:r>
              <a:rPr lang="th-TH" sz="3000" dirty="0">
                <a:cs typeface="Kanit" pitchFamily="2" charset="-34"/>
              </a:rPr>
              <a:t>ชุดตรวจสุขภาพทารก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D348181-039C-4A9E-9ABF-584C39F4C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7386637" cy="3979625"/>
          </a:xfrm>
        </p:spPr>
        <p:txBody>
          <a:bodyPr/>
          <a:lstStyle/>
          <a:p>
            <a:pPr algn="ctr"/>
            <a:endParaRPr lang="pl-PL" b="1" dirty="0">
              <a:solidFill>
                <a:schemeClr val="accent1">
                  <a:lumMod val="75000"/>
                </a:schemeClr>
              </a:solidFill>
              <a:cs typeface="Kanit" pitchFamily="2" charset="-34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การออกแบบเสื้อผ้าเด็กที่ใช้ตรวจติดตามสุขภาพของทารกที่คลอดก่อนกำหนด ชุดดังกล่าวสามารถใช้ได้ทั้งนอกและในตู้อบ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ผลการออกแบบนี้ ทำให้อัตราการรอดชีวิตของเด็กที่คลอดก่อนกำหนดสูงขึ้น เนื่องจากทำให้เกิดการดูแลที่รวดเร็วและมีประสิทธิภาพมากขึ้น</a:t>
            </a:r>
            <a:endParaRPr lang="pl-PL" sz="2000" dirty="0">
              <a:cs typeface="Kanit" pitchFamily="2" charset="-34"/>
            </a:endParaRPr>
          </a:p>
          <a:p>
            <a:endParaRPr lang="th-TH" dirty="0">
              <a:cs typeface="Kanit" pitchFamily="2" charset="-34"/>
            </a:endParaRPr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8E24213A-EC02-48E5-918F-16B80BC09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30" t="-1" r="17131" b="-1"/>
          <a:stretch/>
        </p:blipFill>
        <p:spPr>
          <a:xfrm>
            <a:off x="8319220" y="10"/>
            <a:ext cx="387278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7" name="Obraz 3">
            <a:extLst>
              <a:ext uri="{FF2B5EF4-FFF2-40B4-BE49-F238E27FC236}">
                <a16:creationId xmlns:a16="http://schemas.microsoft.com/office/drawing/2014/main" id="{65AAC94F-C31E-4745-86CD-9D8291897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7652" y="4490433"/>
            <a:ext cx="6475801" cy="170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1976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8D449B-2D9F-4744-8080-DFCF0852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0" y="549275"/>
            <a:ext cx="6879961" cy="1332000"/>
          </a:xfrm>
        </p:spPr>
        <p:txBody>
          <a:bodyPr>
            <a:normAutofit/>
          </a:bodyPr>
          <a:lstStyle/>
          <a:p>
            <a:r>
              <a:rPr lang="en-US" sz="4800" dirty="0"/>
              <a:t>Nestle</a:t>
            </a:r>
            <a:endParaRPr lang="th-TH" dirty="0"/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13664EC9-77F2-48F3-B03D-3CD60A7D06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69" t="-1" r="53420" b="-1"/>
          <a:stretch/>
        </p:blipFill>
        <p:spPr>
          <a:xfrm>
            <a:off x="1" y="0"/>
            <a:ext cx="372023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D8928245-70C6-4800-8F4A-A59309A1A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175" y="2113199"/>
            <a:ext cx="6879961" cy="3979625"/>
          </a:xfrm>
        </p:spPr>
        <p:txBody>
          <a:bodyPr/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sz="2000" dirty="0">
                <a:cs typeface="Kanit" pitchFamily="2" charset="-34"/>
              </a:rPr>
              <a:t>Nestle</a:t>
            </a:r>
            <a:r>
              <a:rPr lang="th-TH" sz="2000" dirty="0">
                <a:cs typeface="Kanit" pitchFamily="2" charset="-34"/>
              </a:rPr>
              <a:t> ใช้ </a:t>
            </a:r>
            <a:r>
              <a:rPr lang="en-US" sz="2000" dirty="0">
                <a:cs typeface="Kanit" pitchFamily="2" charset="-34"/>
              </a:rPr>
              <a:t>Design Thinking </a:t>
            </a:r>
            <a:r>
              <a:rPr lang="th-TH" sz="2000" dirty="0">
                <a:cs typeface="Kanit" pitchFamily="2" charset="-34"/>
              </a:rPr>
              <a:t>เพื่อเพิ่มประสิทธิภาพในการเรียนรู้ของพนักงาน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วิธีนี้ช่วยให้บริษัทสามารถออกแบบโปรแกรมการฝึกอบรมที่น่าสนใจ โดยมีพนักงานเป็นศูนย์กลาง ไม่ใช่ให้กระบวนการฝึกอบรมเป็นศูนย์กลาง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4401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63B8A48-40CF-460D-A4F2-DA835647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7386638" cy="1332000"/>
          </a:xfrm>
        </p:spPr>
        <p:txBody>
          <a:bodyPr>
            <a:normAutofit fontScale="90000"/>
          </a:bodyPr>
          <a:lstStyle/>
          <a:p>
            <a:r>
              <a:rPr lang="th-TH" dirty="0"/>
              <a:t>บทนำวิธีการคิดแบบ</a:t>
            </a:r>
            <a:br>
              <a:rPr lang="en-US" dirty="0"/>
            </a:br>
            <a:r>
              <a:rPr lang="en-US" dirty="0"/>
              <a:t>Design Thinking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D348181-039C-4A9E-9ABF-584C39F4C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7386637" cy="3979625"/>
          </a:xfrm>
        </p:spPr>
        <p:txBody>
          <a:bodyPr>
            <a:normAutofit/>
          </a:bodyPr>
          <a:lstStyle/>
          <a:p>
            <a:r>
              <a:rPr lang="en-US" sz="2400" dirty="0">
                <a:cs typeface="Kanit" pitchFamily="2" charset="-34"/>
              </a:rPr>
              <a:t>Design </a:t>
            </a:r>
            <a:r>
              <a:rPr lang="pl-PL" sz="2400" dirty="0">
                <a:cs typeface="Kanit" pitchFamily="2" charset="-34"/>
              </a:rPr>
              <a:t>T</a:t>
            </a:r>
            <a:r>
              <a:rPr lang="en-US" sz="2400" dirty="0" err="1">
                <a:cs typeface="Kanit" pitchFamily="2" charset="-34"/>
              </a:rPr>
              <a:t>hinking</a:t>
            </a:r>
            <a:r>
              <a:rPr lang="en-US" sz="2400" dirty="0">
                <a:cs typeface="Kanit" pitchFamily="2" charset="-34"/>
              </a:rPr>
              <a:t> </a:t>
            </a:r>
            <a:r>
              <a:rPr lang="th-TH" sz="2400" dirty="0">
                <a:cs typeface="Kanit" pitchFamily="2" charset="-34"/>
              </a:rPr>
              <a:t>ไม่ใช่กระบวนการที่เป็นเส้นตรงหรือเป็นลำดับชั้น แต่เป็นกระบวนการทำซ้ำ ซึ่งอาจต้องใช้ความพยายามหลายครั้งและดำเนินการซ้ำไปมาก่อนที่จะแก้ปัญหาได้เต็มที่</a:t>
            </a:r>
            <a:endParaRPr lang="pl-PL" sz="2400" dirty="0">
              <a:cs typeface="Kanit" pitchFamily="2" charset="-34"/>
            </a:endParaRPr>
          </a:p>
          <a:p>
            <a:endParaRPr lang="th-TH" sz="2400" dirty="0"/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8E24213A-EC02-48E5-918F-16B80BC09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30" t="-1" r="17131" b="-1"/>
          <a:stretch/>
        </p:blipFill>
        <p:spPr>
          <a:xfrm>
            <a:off x="8319220" y="10"/>
            <a:ext cx="387278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6" name="Obraz 3">
            <a:extLst>
              <a:ext uri="{FF2B5EF4-FFF2-40B4-BE49-F238E27FC236}">
                <a16:creationId xmlns:a16="http://schemas.microsoft.com/office/drawing/2014/main" id="{10964A97-622D-4E9D-BBF2-38D7817817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169" y="4683924"/>
            <a:ext cx="9984601" cy="140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368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8D449B-2D9F-4744-8080-DFCF0852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0" y="549275"/>
            <a:ext cx="6879961" cy="1332000"/>
          </a:xfrm>
        </p:spPr>
        <p:txBody>
          <a:bodyPr>
            <a:normAutofit fontScale="90000"/>
          </a:bodyPr>
          <a:lstStyle/>
          <a:p>
            <a:r>
              <a:rPr lang="th-TH" dirty="0">
                <a:cs typeface="Kanit" pitchFamily="2" charset="-34"/>
              </a:rPr>
              <a:t>บทนำวิธีการคิดแบบ</a:t>
            </a:r>
            <a:br>
              <a:rPr lang="en-US" dirty="0">
                <a:cs typeface="Kanit" pitchFamily="2" charset="-34"/>
              </a:rPr>
            </a:br>
            <a:r>
              <a:rPr lang="en-US" dirty="0">
                <a:cs typeface="Kanit" pitchFamily="2" charset="-34"/>
              </a:rPr>
              <a:t>Design Thinking</a:t>
            </a:r>
            <a:endParaRPr lang="th-TH" dirty="0">
              <a:cs typeface="Kanit" pitchFamily="2" charset="-34"/>
            </a:endParaRPr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13664EC9-77F2-48F3-B03D-3CD60A7D06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69" t="-1" r="53420" b="-1"/>
          <a:stretch/>
        </p:blipFill>
        <p:spPr>
          <a:xfrm>
            <a:off x="1" y="0"/>
            <a:ext cx="372023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D8928245-70C6-4800-8F4A-A59309A1A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175" y="2113199"/>
            <a:ext cx="6879961" cy="3979625"/>
          </a:xfrm>
        </p:spPr>
        <p:txBody>
          <a:bodyPr/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หนึ่งในผู้ที่คิดค้น </a:t>
            </a:r>
            <a:r>
              <a:rPr lang="en-US" sz="2000" dirty="0">
                <a:cs typeface="Kanit" pitchFamily="2" charset="-34"/>
              </a:rPr>
              <a:t>Design Thinking </a:t>
            </a:r>
            <a:r>
              <a:rPr lang="th-TH" sz="2000" dirty="0">
                <a:cs typeface="Kanit" pitchFamily="2" charset="-34"/>
              </a:rPr>
              <a:t>คือ </a:t>
            </a:r>
            <a:r>
              <a:rPr lang="en-US" sz="2000" dirty="0">
                <a:cs typeface="Kanit" pitchFamily="2" charset="-34"/>
              </a:rPr>
              <a:t>Prof. David M. Kelly </a:t>
            </a:r>
            <a:r>
              <a:rPr lang="th-TH" sz="2000" dirty="0">
                <a:cs typeface="Kanit" pitchFamily="2" charset="-34"/>
              </a:rPr>
              <a:t>จาก </a:t>
            </a:r>
            <a:r>
              <a:rPr lang="en-US" sz="2000" dirty="0">
                <a:cs typeface="Kanit" pitchFamily="2" charset="-34"/>
              </a:rPr>
              <a:t>Stanford University </a:t>
            </a:r>
            <a:r>
              <a:rPr lang="th-TH" sz="2000" dirty="0">
                <a:cs typeface="Kanit" pitchFamily="2" charset="-34"/>
              </a:rPr>
              <a:t>ซึ่งในภายหลังได้ก่อตั้งบริษัทออกแบบชื่อ </a:t>
            </a:r>
            <a:r>
              <a:rPr lang="en-US" sz="2000" dirty="0">
                <a:cs typeface="Kanit" pitchFamily="2" charset="-34"/>
              </a:rPr>
              <a:t>IDEO </a:t>
            </a:r>
            <a:endParaRPr lang="th-TH" sz="2000" dirty="0">
              <a:cs typeface="Kanit" pitchFamily="2" charset="-34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sz="2000" dirty="0">
                <a:cs typeface="Kanit" pitchFamily="2" charset="-34"/>
              </a:rPr>
              <a:t>IDEO </a:t>
            </a:r>
            <a:r>
              <a:rPr lang="th-TH" sz="2000" dirty="0">
                <a:cs typeface="Kanit" pitchFamily="2" charset="-34"/>
              </a:rPr>
              <a:t>รับออกแบบให้บริษัทดัง</a:t>
            </a:r>
            <a:r>
              <a:rPr lang="th-TH" sz="2000" dirty="0" err="1">
                <a:cs typeface="Kanit" pitchFamily="2" charset="-34"/>
              </a:rPr>
              <a:t>ๆห</a:t>
            </a:r>
            <a:r>
              <a:rPr lang="th-TH" sz="2000" dirty="0">
                <a:cs typeface="Kanit" pitchFamily="2" charset="-34"/>
              </a:rPr>
              <a:t>ลายแห่งทั่วโลก เช่น </a:t>
            </a:r>
            <a:r>
              <a:rPr lang="en-US" sz="2000" dirty="0">
                <a:cs typeface="Kanit" pitchFamily="2" charset="-34"/>
              </a:rPr>
              <a:t>Apple, GE and Shimano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การก่อตั้งบริษัทออกแบบเป็นการตอบสนองความต้องการของตลาดในการปรับเปลี่ยนความสัมพันธ์ระหว่างนักออกแบบกับลูกค้าในยุคนั้น</a:t>
            </a:r>
            <a:endParaRPr lang="pl-PL" sz="1800" dirty="0">
              <a:cs typeface="Kanit" pitchFamily="2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62044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63B8A48-40CF-460D-A4F2-DA835647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7386638" cy="1332000"/>
          </a:xfrm>
        </p:spPr>
        <p:txBody>
          <a:bodyPr>
            <a:normAutofit/>
          </a:bodyPr>
          <a:lstStyle/>
          <a:p>
            <a:r>
              <a:rPr lang="th-TH" sz="4000" dirty="0">
                <a:cs typeface="Kanit" pitchFamily="2" charset="-34"/>
              </a:rPr>
              <a:t>บทนำวิธีการคิดแบบ</a:t>
            </a:r>
            <a:br>
              <a:rPr lang="en-US" sz="4000" dirty="0">
                <a:cs typeface="Kanit" pitchFamily="2" charset="-34"/>
              </a:rPr>
            </a:br>
            <a:r>
              <a:rPr lang="en-US" sz="4000" dirty="0">
                <a:cs typeface="Kanit" pitchFamily="2" charset="-34"/>
              </a:rPr>
              <a:t>Design Thinking</a:t>
            </a:r>
            <a:endParaRPr lang="th-TH" sz="4000" dirty="0">
              <a:cs typeface="Kanit" pitchFamily="2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D348181-039C-4A9E-9ABF-584C39F4C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7386637" cy="3979625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ประโยชน์ของหลักการ </a:t>
            </a:r>
            <a:r>
              <a:rPr lang="en-US" sz="2000" dirty="0">
                <a:cs typeface="Kanit" pitchFamily="2" charset="-34"/>
              </a:rPr>
              <a:t>Design Thinking </a:t>
            </a:r>
            <a:r>
              <a:rPr lang="th-TH" sz="2000" dirty="0">
                <a:cs typeface="Kanit" pitchFamily="2" charset="-34"/>
              </a:rPr>
              <a:t>มีมากมายจนประเมินไม่ได้  สิ่งเดียวที่เป็นขีดจำกัดของกระบวนการนี้คือ จินตนาการของมนุษย์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สำหรับ </a:t>
            </a:r>
            <a:r>
              <a:rPr lang="en-US" sz="2000" dirty="0">
                <a:cs typeface="Kanit" pitchFamily="2" charset="-34"/>
              </a:rPr>
              <a:t>Design Thinking </a:t>
            </a:r>
            <a:r>
              <a:rPr lang="th-TH" sz="2000" dirty="0">
                <a:cs typeface="Kanit" pitchFamily="2" charset="-34"/>
              </a:rPr>
              <a:t>นั้น เราไม่สามารถคิดเป็นแบบแผนได้ เราต้องก้าวข้ามความคิด</a:t>
            </a:r>
            <a:r>
              <a:rPr lang="th-TH" sz="2000" dirty="0" err="1">
                <a:cs typeface="Kanit" pitchFamily="2" charset="-34"/>
              </a:rPr>
              <a:t>เดิมๆ</a:t>
            </a:r>
            <a:r>
              <a:rPr lang="th-TH" sz="2000" dirty="0">
                <a:cs typeface="Kanit" pitchFamily="2" charset="-34"/>
              </a:rPr>
              <a:t> และออกนอกกรอบ</a:t>
            </a:r>
            <a:endParaRPr lang="en-US" sz="2000" dirty="0">
              <a:cs typeface="Kanit" pitchFamily="2" charset="-34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ในลักษณะเดียวกับปัญหาทั่วไป ซึ่งสามารถแก้ได้โดยพิจารณาในภาพกว้างหรือลงลึกในรายละเอียด  </a:t>
            </a:r>
            <a:r>
              <a:rPr lang="en-US" sz="2000" dirty="0">
                <a:cs typeface="Kanit" pitchFamily="2" charset="-34"/>
              </a:rPr>
              <a:t>Design thinking </a:t>
            </a:r>
            <a:r>
              <a:rPr lang="th-TH" sz="2000" dirty="0">
                <a:cs typeface="Kanit" pitchFamily="2" charset="-34"/>
              </a:rPr>
              <a:t>ก็สามารถประยุกต์โดยนำหลักการพื้นฐานมาใช้ ร่วมกับเครื่องมือ</a:t>
            </a:r>
            <a:r>
              <a:rPr lang="th-TH" sz="2000" dirty="0" err="1">
                <a:cs typeface="Kanit" pitchFamily="2" charset="-34"/>
              </a:rPr>
              <a:t>ต่างๆ</a:t>
            </a:r>
            <a:endParaRPr lang="th-TH" sz="2000" dirty="0">
              <a:cs typeface="Kanit" pitchFamily="2" charset="-34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ผลิตภัณฑ์สมัยใหม่ในปัจจุบันหลายอย่างถูกพัฒนาโดยใช้หลัก </a:t>
            </a:r>
            <a:r>
              <a:rPr lang="en-US" sz="2000" dirty="0">
                <a:cs typeface="Kanit" pitchFamily="2" charset="-34"/>
              </a:rPr>
              <a:t>Design Thinking </a:t>
            </a:r>
            <a:r>
              <a:rPr lang="th-TH" sz="2000" dirty="0">
                <a:cs typeface="Kanit" pitchFamily="2" charset="-34"/>
              </a:rPr>
              <a:t>ตั้งแต่เฟอร์นิเจอร์ไปจนถึง</a:t>
            </a:r>
            <a:r>
              <a:rPr lang="th-TH" sz="2000" dirty="0" err="1">
                <a:cs typeface="Kanit" pitchFamily="2" charset="-34"/>
              </a:rPr>
              <a:t>อิเล็คทรอนิคส์</a:t>
            </a:r>
            <a:endParaRPr lang="pl-PL" sz="2000" dirty="0">
              <a:cs typeface="Kanit" pitchFamily="2" charset="-34"/>
            </a:endParaRPr>
          </a:p>
          <a:p>
            <a:endParaRPr lang="th-TH" dirty="0"/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8E24213A-EC02-48E5-918F-16B80BC09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30" t="-1" r="17131" b="-1"/>
          <a:stretch/>
        </p:blipFill>
        <p:spPr>
          <a:xfrm>
            <a:off x="8319220" y="10"/>
            <a:ext cx="387278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2125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8D449B-2D9F-4744-8080-DFCF0852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0" y="549275"/>
            <a:ext cx="6879961" cy="1332000"/>
          </a:xfrm>
        </p:spPr>
        <p:txBody>
          <a:bodyPr>
            <a:normAutofit fontScale="90000"/>
          </a:bodyPr>
          <a:lstStyle/>
          <a:p>
            <a:r>
              <a:rPr lang="th-TH" dirty="0">
                <a:cs typeface="Kanit" pitchFamily="2" charset="-34"/>
              </a:rPr>
              <a:t>บทนำวิธีการคิดแบบ</a:t>
            </a:r>
            <a:br>
              <a:rPr lang="en-US" dirty="0">
                <a:cs typeface="Kanit" pitchFamily="2" charset="-34"/>
              </a:rPr>
            </a:br>
            <a:r>
              <a:rPr lang="en-US" dirty="0">
                <a:cs typeface="Kanit" pitchFamily="2" charset="-34"/>
              </a:rPr>
              <a:t>Design Thinking</a:t>
            </a:r>
            <a:endParaRPr lang="th-TH" dirty="0">
              <a:cs typeface="Kanit" pitchFamily="2" charset="-34"/>
            </a:endParaRPr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13664EC9-77F2-48F3-B03D-3CD60A7D06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69" t="-1" r="53420" b="-1"/>
          <a:stretch/>
        </p:blipFill>
        <p:spPr>
          <a:xfrm>
            <a:off x="1" y="0"/>
            <a:ext cx="372023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D8928245-70C6-4800-8F4A-A59309A1A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175" y="2113199"/>
            <a:ext cx="6879961" cy="3979625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เครื่องมือและทักษะที่ใช้ใน </a:t>
            </a:r>
            <a:r>
              <a:rPr lang="en-US" sz="2000" dirty="0">
                <a:cs typeface="Kanit" pitchFamily="2" charset="-34"/>
              </a:rPr>
              <a:t>Design Thinking </a:t>
            </a:r>
            <a:r>
              <a:rPr lang="th-TH" sz="2000" dirty="0">
                <a:cs typeface="Kanit" pitchFamily="2" charset="-34"/>
              </a:rPr>
              <a:t>ได้แก่ ทักษะการคิดสร้างสรรค์ การคิดในเชิงวิเคราะห์ การคิดเชิงวิจารณ์ </a:t>
            </a:r>
            <a:r>
              <a:rPr lang="en-US" sz="2000" dirty="0">
                <a:cs typeface="Kanit" pitchFamily="2" charset="-34"/>
              </a:rPr>
              <a:t> empathy  </a:t>
            </a:r>
            <a:r>
              <a:rPr lang="th-TH" sz="2000" dirty="0">
                <a:cs typeface="Kanit" pitchFamily="2" charset="-34"/>
              </a:rPr>
              <a:t>การมองในมุมมองของผู้ใช้  การทำงานเป็นทีม ความอยากรู้อยากเห็น และการมองโลกในแง่ดี</a:t>
            </a:r>
            <a:endParaRPr lang="en-US" sz="2000" dirty="0">
              <a:cs typeface="Kanit" pitchFamily="2" charset="-34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นอกจากนี้ยังมีการใช้เครื่องมือทางสายตา เครื่องมือวาดเขียน เครื่องมือเขียนแบบ การสร้างต้นแบบ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การสังเกต การเปิดใจให้กว้าง การร่วมมือ ความรู้ความสามารถ ยังเป็นสิ่งสำคัญต่อการยอมรับความผิดพลาดและ อุปสรรค</a:t>
            </a:r>
            <a:r>
              <a:rPr lang="th-TH" sz="2000" dirty="0" err="1">
                <a:cs typeface="Kanit" pitchFamily="2" charset="-34"/>
              </a:rPr>
              <a:t>ต่างๆ</a:t>
            </a:r>
            <a:r>
              <a:rPr lang="th-TH" sz="2000" dirty="0">
                <a:cs typeface="Kanit" pitchFamily="2" charset="-34"/>
              </a:rPr>
              <a:t> ทั้งยังช่วยให้สามารถจัดการกับปัญหาที่คลุมเครือและไม่ชัดเจนได้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000" dirty="0">
                <a:cs typeface="Kanit" pitchFamily="2" charset="-34"/>
              </a:rPr>
              <a:t>นอกจากนี้ </a:t>
            </a:r>
            <a:r>
              <a:rPr lang="en-US" sz="2000" dirty="0">
                <a:cs typeface="Kanit" pitchFamily="2" charset="-34"/>
              </a:rPr>
              <a:t>Design Thinking </a:t>
            </a:r>
            <a:r>
              <a:rPr lang="th-TH" sz="2000" dirty="0">
                <a:cs typeface="Kanit" pitchFamily="2" charset="-34"/>
              </a:rPr>
              <a:t>ยังต้องใช้ความสามารถในการรับรู้อารมณ์ การตัดสินใจด้วยปัญญา และการถกเถียงที่มีเหตุผล</a:t>
            </a:r>
            <a:endParaRPr lang="pl-PL" sz="2000" dirty="0">
              <a:cs typeface="Kanit" pitchFamily="2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93278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63B8A48-40CF-460D-A4F2-DA835647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7386638" cy="1332000"/>
          </a:xfrm>
        </p:spPr>
        <p:txBody>
          <a:bodyPr>
            <a:normAutofit fontScale="90000"/>
          </a:bodyPr>
          <a:lstStyle/>
          <a:p>
            <a:r>
              <a:rPr lang="th-TH" dirty="0"/>
              <a:t>บทนำวิธีการคิดแบบ</a:t>
            </a:r>
            <a:br>
              <a:rPr lang="en-US" dirty="0"/>
            </a:br>
            <a:r>
              <a:rPr lang="en-US" dirty="0"/>
              <a:t>Design Thinking</a:t>
            </a:r>
            <a:endParaRPr lang="th-TH" dirty="0"/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8E24213A-EC02-48E5-918F-16B80BC09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30" t="-1" r="17131" b="-1"/>
          <a:stretch/>
        </p:blipFill>
        <p:spPr>
          <a:xfrm>
            <a:off x="8319220" y="10"/>
            <a:ext cx="387278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aphicFrame>
        <p:nvGraphicFramePr>
          <p:cNvPr id="7" name="Symbol zastępczy zawartości 3">
            <a:extLst>
              <a:ext uri="{FF2B5EF4-FFF2-40B4-BE49-F238E27FC236}">
                <a16:creationId xmlns:a16="http://schemas.microsoft.com/office/drawing/2014/main" id="{B6720CFA-3A3C-469F-98EE-B0510A1B85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151528"/>
              </p:ext>
            </p:extLst>
          </p:nvPr>
        </p:nvGraphicFramePr>
        <p:xfrm>
          <a:off x="550863" y="2112963"/>
          <a:ext cx="7386637" cy="3979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Łącznik prosty ze strzałką 5">
            <a:extLst>
              <a:ext uri="{FF2B5EF4-FFF2-40B4-BE49-F238E27FC236}">
                <a16:creationId xmlns:a16="http://schemas.microsoft.com/office/drawing/2014/main" id="{B8B7AE17-1B1E-483F-9154-2EDFDBD00A1C}"/>
              </a:ext>
            </a:extLst>
          </p:cNvPr>
          <p:cNvCxnSpPr/>
          <p:nvPr/>
        </p:nvCxnSpPr>
        <p:spPr>
          <a:xfrm>
            <a:off x="2701070" y="2795673"/>
            <a:ext cx="1016031" cy="79184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9">
            <a:extLst>
              <a:ext uri="{FF2B5EF4-FFF2-40B4-BE49-F238E27FC236}">
                <a16:creationId xmlns:a16="http://schemas.microsoft.com/office/drawing/2014/main" id="{47840AFC-3059-43D9-A422-82B6A233672C}"/>
              </a:ext>
            </a:extLst>
          </p:cNvPr>
          <p:cNvCxnSpPr/>
          <p:nvPr/>
        </p:nvCxnSpPr>
        <p:spPr>
          <a:xfrm flipH="1">
            <a:off x="5079395" y="2718483"/>
            <a:ext cx="952703" cy="77997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18">
            <a:extLst>
              <a:ext uri="{FF2B5EF4-FFF2-40B4-BE49-F238E27FC236}">
                <a16:creationId xmlns:a16="http://schemas.microsoft.com/office/drawing/2014/main" id="{3E489CAE-5B7B-459C-A643-F9D9CAD56633}"/>
              </a:ext>
            </a:extLst>
          </p:cNvPr>
          <p:cNvCxnSpPr/>
          <p:nvPr/>
        </p:nvCxnSpPr>
        <p:spPr>
          <a:xfrm flipV="1">
            <a:off x="4383375" y="4702752"/>
            <a:ext cx="0" cy="105151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21">
            <a:extLst>
              <a:ext uri="{FF2B5EF4-FFF2-40B4-BE49-F238E27FC236}">
                <a16:creationId xmlns:a16="http://schemas.microsoft.com/office/drawing/2014/main" id="{9E8159D9-2353-48BB-A304-E74F6C5EF8E9}"/>
              </a:ext>
            </a:extLst>
          </p:cNvPr>
          <p:cNvSpPr txBox="1"/>
          <p:nvPr/>
        </p:nvSpPr>
        <p:spPr>
          <a:xfrm>
            <a:off x="5928773" y="2349151"/>
            <a:ext cx="2940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schemeClr val="accent1">
                    <a:lumMod val="75000"/>
                  </a:schemeClr>
                </a:solidFill>
                <a:latin typeface="Kanit" pitchFamily="2" charset="-34"/>
                <a:cs typeface="Kanit" pitchFamily="2" charset="-34"/>
              </a:rPr>
              <a:t>นวัตกรรมกระบวนการ</a:t>
            </a:r>
            <a:endParaRPr lang="pl-PL" sz="2400" b="1" dirty="0">
              <a:solidFill>
                <a:schemeClr val="accent1">
                  <a:lumMod val="75000"/>
                </a:schemeClr>
              </a:solidFill>
              <a:latin typeface="Kanit" pitchFamily="2" charset="-34"/>
            </a:endParaRPr>
          </a:p>
        </p:txBody>
      </p:sp>
      <p:sp>
        <p:nvSpPr>
          <p:cNvPr id="12" name="pole tekstowe 22">
            <a:extLst>
              <a:ext uri="{FF2B5EF4-FFF2-40B4-BE49-F238E27FC236}">
                <a16:creationId xmlns:a16="http://schemas.microsoft.com/office/drawing/2014/main" id="{62940794-AFF0-4EC0-BA2C-619AF490AAA0}"/>
              </a:ext>
            </a:extLst>
          </p:cNvPr>
          <p:cNvSpPr txBox="1"/>
          <p:nvPr/>
        </p:nvSpPr>
        <p:spPr>
          <a:xfrm>
            <a:off x="2701070" y="5754271"/>
            <a:ext cx="3394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accent1">
                    <a:lumMod val="75000"/>
                  </a:schemeClr>
                </a:solidFill>
                <a:latin typeface="Kanit" pitchFamily="2" charset="-34"/>
                <a:cs typeface="Kanit" pitchFamily="2" charset="-34"/>
              </a:rPr>
              <a:t>นวัตกรรมด้านหน้าที่การทำงาน</a:t>
            </a:r>
            <a:endParaRPr lang="pl-PL" sz="2400" b="1" dirty="0">
              <a:solidFill>
                <a:schemeClr val="accent1">
                  <a:lumMod val="75000"/>
                </a:schemeClr>
              </a:solidFill>
              <a:latin typeface="Kanit" pitchFamily="2" charset="-34"/>
            </a:endParaRPr>
          </a:p>
        </p:txBody>
      </p:sp>
      <p:sp>
        <p:nvSpPr>
          <p:cNvPr id="13" name="pole tekstowe 23">
            <a:extLst>
              <a:ext uri="{FF2B5EF4-FFF2-40B4-BE49-F238E27FC236}">
                <a16:creationId xmlns:a16="http://schemas.microsoft.com/office/drawing/2014/main" id="{645BEEF4-1BDF-4C4D-837F-5922FBF5117B}"/>
              </a:ext>
            </a:extLst>
          </p:cNvPr>
          <p:cNvSpPr txBox="1"/>
          <p:nvPr/>
        </p:nvSpPr>
        <p:spPr>
          <a:xfrm>
            <a:off x="914543" y="2349151"/>
            <a:ext cx="3552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Kanit" pitchFamily="2" charset="-34"/>
                <a:cs typeface="Kanit" pitchFamily="2" charset="-34"/>
              </a:rPr>
              <a:t>นวัตกรรมประสบการณ์</a:t>
            </a:r>
            <a:endParaRPr lang="pl-PL" b="1" dirty="0">
              <a:solidFill>
                <a:schemeClr val="accent1">
                  <a:lumMod val="75000"/>
                </a:schemeClr>
              </a:solidFill>
              <a:latin typeface="Kanit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896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63B8A48-40CF-460D-A4F2-DA835647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7386638" cy="1332000"/>
          </a:xfrm>
        </p:spPr>
        <p:txBody>
          <a:bodyPr>
            <a:normAutofit fontScale="90000"/>
          </a:bodyPr>
          <a:lstStyle/>
          <a:p>
            <a:r>
              <a:rPr lang="th-TH" dirty="0"/>
              <a:t>บทนำวิธีการคิดแบบ</a:t>
            </a:r>
            <a:br>
              <a:rPr lang="en-US" dirty="0"/>
            </a:br>
            <a:r>
              <a:rPr lang="en-US" dirty="0"/>
              <a:t>Design Thinking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D348181-039C-4A9E-9ABF-584C39F4C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7386637" cy="3979625"/>
          </a:xfrm>
        </p:spPr>
        <p:txBody>
          <a:bodyPr/>
          <a:lstStyle/>
          <a:p>
            <a:endParaRPr lang="th-TH" dirty="0"/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8E24213A-EC02-48E5-918F-16B80BC09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30" t="-1" r="17131" b="-1"/>
          <a:stretch/>
        </p:blipFill>
        <p:spPr>
          <a:xfrm>
            <a:off x="8319220" y="10"/>
            <a:ext cx="387278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aphicFrame>
        <p:nvGraphicFramePr>
          <p:cNvPr id="6" name="Symbol zastępczy zawartości 3">
            <a:extLst>
              <a:ext uri="{FF2B5EF4-FFF2-40B4-BE49-F238E27FC236}">
                <a16:creationId xmlns:a16="http://schemas.microsoft.com/office/drawing/2014/main" id="{F7D6E585-6155-4924-95FA-32FC5C2C97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6426678"/>
              </p:ext>
            </p:extLst>
          </p:nvPr>
        </p:nvGraphicFramePr>
        <p:xfrm>
          <a:off x="550862" y="2113199"/>
          <a:ext cx="11228388" cy="4312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0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562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Kanit" pitchFamily="2" charset="-34"/>
                          <a:cs typeface="Kanit" pitchFamily="2" charset="-34"/>
                        </a:rPr>
                        <a:t>การคิดแบบเดิม</a:t>
                      </a:r>
                      <a:r>
                        <a:rPr lang="pl-PL" sz="2400" b="1" dirty="0">
                          <a:latin typeface="Kanit" pitchFamily="2" charset="-34"/>
                        </a:rPr>
                        <a:t> 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Kanit" pitchFamily="2" charset="-34"/>
                          <a:cs typeface="Kanit" pitchFamily="2" charset="-34"/>
                        </a:rPr>
                        <a:t>การคิดแบบ </a:t>
                      </a:r>
                      <a:r>
                        <a:rPr lang="pl-PL" sz="2000" dirty="0">
                          <a:latin typeface="Kanit" pitchFamily="2" charset="-34"/>
                        </a:rPr>
                        <a:t>Design </a:t>
                      </a:r>
                      <a:r>
                        <a:rPr lang="pl-PL" sz="2000" dirty="0" err="1">
                          <a:latin typeface="Kanit" pitchFamily="2" charset="-34"/>
                        </a:rPr>
                        <a:t>Thinking</a:t>
                      </a:r>
                      <a:r>
                        <a:rPr lang="pl-PL" sz="2000" dirty="0"/>
                        <a:t> 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h-TH" sz="2400" dirty="0">
                          <a:latin typeface="Kanit" pitchFamily="2" charset="-34"/>
                          <a:cs typeface="Kanit" pitchFamily="2" charset="-34"/>
                        </a:rPr>
                        <a:t>หลีกเลี่ยงความผิดพลาด</a:t>
                      </a:r>
                      <a:endParaRPr lang="en-US" sz="2400" dirty="0">
                        <a:latin typeface="Kanit" pitchFamily="2" charset="-34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h-TH" sz="2400" dirty="0">
                          <a:latin typeface="Kanit" pitchFamily="2" charset="-34"/>
                          <a:cs typeface="Kanit" pitchFamily="2" charset="-34"/>
                        </a:rPr>
                        <a:t>ทำตามคำสั่ง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h-TH" sz="2400" dirty="0">
                          <a:cs typeface="Kanit" pitchFamily="2" charset="-34"/>
                        </a:rPr>
                        <a:t>สื่อสารทางเดียว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h-TH" sz="2400" dirty="0">
                          <a:cs typeface="Kanit" pitchFamily="2" charset="-34"/>
                        </a:rPr>
                        <a:t>มีเหตุผล</a:t>
                      </a:r>
                      <a:r>
                        <a:rPr lang="en-US" sz="2400" dirty="0"/>
                        <a:t>:</a:t>
                      </a:r>
                      <a:r>
                        <a:rPr lang="en-US" sz="2400" baseline="0" dirty="0"/>
                        <a:t> </a:t>
                      </a:r>
                      <a:r>
                        <a:rPr lang="th-TH" sz="2400" baseline="0" dirty="0">
                          <a:cs typeface="Kanit" pitchFamily="2" charset="-34"/>
                        </a:rPr>
                        <a:t>ใช้ตัวแบบเชิงตัวเลข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h-TH" sz="2400" baseline="0" dirty="0">
                          <a:cs typeface="Kanit" pitchFamily="2" charset="-34"/>
                        </a:rPr>
                        <a:t>การวิเคราะห์มุ่งไปที่การพิสูจน์หาคำตอบที่ดีที่สุดเพียงคำตอบเดียว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h-TH" sz="2400" baseline="0" dirty="0">
                          <a:cs typeface="Kanit" pitchFamily="2" charset="-34"/>
                        </a:rPr>
                        <a:t>การวางแผน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h-TH" sz="2400" baseline="0" dirty="0">
                          <a:cs typeface="Kanit" pitchFamily="2" charset="-34"/>
                        </a:rPr>
                        <a:t>ข้อเท็จจริงและตัวเลข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h-TH" sz="2400" baseline="0" dirty="0" err="1">
                          <a:cs typeface="Kanit" pitchFamily="2" charset="-34"/>
                        </a:rPr>
                        <a:t>การทำ</a:t>
                      </a:r>
                      <a:r>
                        <a:rPr lang="th-TH" sz="2400" baseline="0" dirty="0">
                          <a:cs typeface="Kanit" pitchFamily="2" charset="-34"/>
                        </a:rPr>
                        <a:t>เป็นมาตรฐาน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400" dirty="0">
                          <a:latin typeface="Kanit" pitchFamily="2" charset="-34"/>
                          <a:cs typeface="Kanit" pitchFamily="2" charset="-34"/>
                        </a:rPr>
                        <a:t>เรียนรู้จากความผิดพลาด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400" dirty="0">
                          <a:latin typeface="Kanit" pitchFamily="2" charset="-34"/>
                          <a:cs typeface="Kanit" pitchFamily="2" charset="-34"/>
                        </a:rPr>
                        <a:t>ยอมรับความเสี่ยง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400" dirty="0">
                          <a:latin typeface="Kanit" pitchFamily="2" charset="-34"/>
                          <a:cs typeface="Kanit" pitchFamily="2" charset="-34"/>
                        </a:rPr>
                        <a:t>มี</a:t>
                      </a:r>
                      <a:r>
                        <a:rPr lang="th-TH" sz="2400" dirty="0" err="1">
                          <a:cs typeface="Kanit" pitchFamily="2" charset="-34"/>
                        </a:rPr>
                        <a:t>ปฎิสัม</a:t>
                      </a:r>
                      <a:r>
                        <a:rPr lang="th-TH" sz="2400" dirty="0">
                          <a:cs typeface="Kanit" pitchFamily="2" charset="-34"/>
                        </a:rPr>
                        <a:t>พันธ์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400" dirty="0">
                          <a:cs typeface="Kanit" pitchFamily="2" charset="-34"/>
                        </a:rPr>
                        <a:t>มีการพิจารณาทางอารมณ์</a:t>
                      </a:r>
                      <a:r>
                        <a:rPr lang="en-US" sz="2400" baseline="0" dirty="0"/>
                        <a:t>: </a:t>
                      </a:r>
                      <a:r>
                        <a:rPr lang="th-TH" sz="2400" baseline="0" dirty="0">
                          <a:cs typeface="Kanit" pitchFamily="2" charset="-34"/>
                        </a:rPr>
                        <a:t>ใช้</a:t>
                      </a:r>
                      <a:r>
                        <a:rPr lang="th-TH" sz="2400" dirty="0">
                          <a:cs typeface="Kanit" pitchFamily="2" charset="-34"/>
                        </a:rPr>
                        <a:t>ตัวแบบเชิงประสบการณ์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400" dirty="0">
                          <a:cs typeface="Kanit" pitchFamily="2" charset="-34"/>
                        </a:rPr>
                        <a:t>ทำการทดลองโดยมีเป้าหมายไปที่</a:t>
                      </a:r>
                      <a:r>
                        <a:rPr lang="th-TH" sz="2400" dirty="0" err="1">
                          <a:cs typeface="Kanit" pitchFamily="2" charset="-34"/>
                        </a:rPr>
                        <a:t>การทำ</a:t>
                      </a:r>
                      <a:r>
                        <a:rPr lang="th-TH" sz="2400" dirty="0">
                          <a:cs typeface="Kanit" pitchFamily="2" charset="-34"/>
                        </a:rPr>
                        <a:t>ซ้ำเพื่อให้ได้คำตอบที่ดีกว่า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400" dirty="0">
                          <a:cs typeface="Kanit" pitchFamily="2" charset="-34"/>
                        </a:rPr>
                        <a:t>ลงมือทำ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400" dirty="0">
                          <a:cs typeface="Kanit" pitchFamily="2" charset="-34"/>
                        </a:rPr>
                        <a:t>การเล่าเรื่อง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400" dirty="0" err="1">
                          <a:cs typeface="Kanit" pitchFamily="2" charset="-34"/>
                        </a:rPr>
                        <a:t>การทำ</a:t>
                      </a:r>
                      <a:r>
                        <a:rPr lang="th-TH" sz="2400" dirty="0">
                          <a:cs typeface="Kanit" pitchFamily="2" charset="-34"/>
                        </a:rPr>
                        <a:t>ให้เป็นมนุษย์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024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8D449B-2D9F-4744-8080-DFCF0852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0" y="549275"/>
            <a:ext cx="6879961" cy="1332000"/>
          </a:xfrm>
        </p:spPr>
        <p:txBody>
          <a:bodyPr>
            <a:normAutofit fontScale="90000"/>
          </a:bodyPr>
          <a:lstStyle/>
          <a:p>
            <a:r>
              <a:rPr lang="th-TH" dirty="0"/>
              <a:t>บทนำวิธีการคิดแบบ</a:t>
            </a:r>
            <a:br>
              <a:rPr lang="en-US" dirty="0"/>
            </a:br>
            <a:r>
              <a:rPr lang="en-US" dirty="0"/>
              <a:t>Design Thinking</a:t>
            </a:r>
            <a:endParaRPr lang="th-TH" dirty="0"/>
          </a:p>
        </p:txBody>
      </p:sp>
      <p:pic>
        <p:nvPicPr>
          <p:cNvPr id="5" name="Picture 3" descr="พื้นหลังนามธรรมแบบสามเหลี่ยม">
            <a:extLst>
              <a:ext uri="{FF2B5EF4-FFF2-40B4-BE49-F238E27FC236}">
                <a16:creationId xmlns:a16="http://schemas.microsoft.com/office/drawing/2014/main" id="{13664EC9-77F2-48F3-B03D-3CD60A7D06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69" t="-1" r="53420" b="-1"/>
          <a:stretch/>
        </p:blipFill>
        <p:spPr>
          <a:xfrm>
            <a:off x="1" y="0"/>
            <a:ext cx="3720230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D8928245-70C6-4800-8F4A-A59309A1A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175" y="2113199"/>
            <a:ext cx="6879961" cy="3979625"/>
          </a:xfrm>
        </p:spPr>
        <p:txBody>
          <a:bodyPr/>
          <a:lstStyle/>
          <a:p>
            <a:endParaRPr lang="th-TH" dirty="0"/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226BB325-1803-489D-8B82-347E26EC06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435867"/>
              </p:ext>
            </p:extLst>
          </p:nvPr>
        </p:nvGraphicFramePr>
        <p:xfrm>
          <a:off x="1173707" y="1732926"/>
          <a:ext cx="10025963" cy="4303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13">
            <a:extLst>
              <a:ext uri="{FF2B5EF4-FFF2-40B4-BE49-F238E27FC236}">
                <a16:creationId xmlns:a16="http://schemas.microsoft.com/office/drawing/2014/main" id="{1AEA5147-7FCE-4236-82CE-D6A20FC10C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5474989"/>
              </p:ext>
            </p:extLst>
          </p:nvPr>
        </p:nvGraphicFramePr>
        <p:xfrm>
          <a:off x="1734546" y="4676774"/>
          <a:ext cx="4120344" cy="1204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Diagram 14">
            <a:extLst>
              <a:ext uri="{FF2B5EF4-FFF2-40B4-BE49-F238E27FC236}">
                <a16:creationId xmlns:a16="http://schemas.microsoft.com/office/drawing/2014/main" id="{B8422EB0-5197-469A-8789-D51C443439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1493659"/>
              </p:ext>
            </p:extLst>
          </p:nvPr>
        </p:nvGraphicFramePr>
        <p:xfrm>
          <a:off x="6796586" y="4676774"/>
          <a:ext cx="4503760" cy="1204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0" name="Elipsa 15">
            <a:extLst>
              <a:ext uri="{FF2B5EF4-FFF2-40B4-BE49-F238E27FC236}">
                <a16:creationId xmlns:a16="http://schemas.microsoft.com/office/drawing/2014/main" id="{DB513C19-57B0-4D17-8CAC-848817C4EA89}"/>
              </a:ext>
            </a:extLst>
          </p:cNvPr>
          <p:cNvSpPr/>
          <p:nvPr/>
        </p:nvSpPr>
        <p:spPr>
          <a:xfrm>
            <a:off x="2994289" y="2666200"/>
            <a:ext cx="1476000" cy="1476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ศิลปะ</a:t>
            </a:r>
            <a:endParaRPr lang="pl-PL" sz="2000" dirty="0">
              <a:solidFill>
                <a:schemeClr val="tx1"/>
              </a:solidFill>
              <a:latin typeface="Kanit" pitchFamily="2" charset="-34"/>
            </a:endParaRPr>
          </a:p>
        </p:txBody>
      </p:sp>
      <p:sp>
        <p:nvSpPr>
          <p:cNvPr id="11" name="pole tekstowe 2">
            <a:extLst>
              <a:ext uri="{FF2B5EF4-FFF2-40B4-BE49-F238E27FC236}">
                <a16:creationId xmlns:a16="http://schemas.microsoft.com/office/drawing/2014/main" id="{D1F48943-028A-4ED0-960C-2518D32B9EDF}"/>
              </a:ext>
            </a:extLst>
          </p:cNvPr>
          <p:cNvSpPr txBox="1"/>
          <p:nvPr/>
        </p:nvSpPr>
        <p:spPr>
          <a:xfrm>
            <a:off x="2804881" y="1671369"/>
            <a:ext cx="2361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>
                <a:solidFill>
                  <a:schemeClr val="accent1">
                    <a:lumMod val="75000"/>
                  </a:schemeClr>
                </a:solidFill>
                <a:latin typeface="Kanit" pitchFamily="2" charset="-34"/>
                <a:cs typeface="Kanit" pitchFamily="2" charset="-34"/>
              </a:rPr>
              <a:t>การออกแบบ</a:t>
            </a:r>
            <a:endParaRPr lang="pl-PL" sz="3200" b="1" dirty="0">
              <a:solidFill>
                <a:schemeClr val="accent1">
                  <a:lumMod val="75000"/>
                </a:schemeClr>
              </a:solidFill>
              <a:latin typeface="Kanit" pitchFamily="2" charset="-34"/>
            </a:endParaRPr>
          </a:p>
        </p:txBody>
      </p:sp>
      <p:sp>
        <p:nvSpPr>
          <p:cNvPr id="12" name="pole tekstowe 7">
            <a:extLst>
              <a:ext uri="{FF2B5EF4-FFF2-40B4-BE49-F238E27FC236}">
                <a16:creationId xmlns:a16="http://schemas.microsoft.com/office/drawing/2014/main" id="{A68E65D7-CDCD-4DBE-A232-11E87781AB71}"/>
              </a:ext>
            </a:extLst>
          </p:cNvPr>
          <p:cNvSpPr txBox="1"/>
          <p:nvPr/>
        </p:nvSpPr>
        <p:spPr>
          <a:xfrm>
            <a:off x="7609507" y="1732926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Kanit" pitchFamily="2" charset="-34"/>
              </a:rPr>
              <a:t>DESIGN</a:t>
            </a:r>
            <a:r>
              <a:rPr lang="pl-PL" sz="2400" b="1" dirty="0">
                <a:latin typeface="Kanit" pitchFamily="2" charset="-34"/>
              </a:rPr>
              <a:t> </a:t>
            </a:r>
            <a:r>
              <a:rPr lang="pl-PL" sz="2400" b="1" dirty="0" err="1">
                <a:latin typeface="Kanit" pitchFamily="2" charset="-34"/>
              </a:rPr>
              <a:t>THINKING</a:t>
            </a:r>
            <a:endParaRPr lang="pl-PL" sz="2400" b="1" dirty="0">
              <a:latin typeface="Kanit" pitchFamily="2" charset="-34"/>
            </a:endParaRPr>
          </a:p>
        </p:txBody>
      </p:sp>
      <p:sp>
        <p:nvSpPr>
          <p:cNvPr id="13" name="Strzałka w prawo 4">
            <a:extLst>
              <a:ext uri="{FF2B5EF4-FFF2-40B4-BE49-F238E27FC236}">
                <a16:creationId xmlns:a16="http://schemas.microsoft.com/office/drawing/2014/main" id="{3F17E61E-9FF2-4272-9353-ACC00D226A9F}"/>
              </a:ext>
            </a:extLst>
          </p:cNvPr>
          <p:cNvSpPr/>
          <p:nvPr/>
        </p:nvSpPr>
        <p:spPr>
          <a:xfrm>
            <a:off x="4694829" y="1848341"/>
            <a:ext cx="2914677" cy="23083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atin typeface="Kanit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29688958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RegularSeed_2SEEDS">
      <a:dk1>
        <a:srgbClr val="000000"/>
      </a:dk1>
      <a:lt1>
        <a:srgbClr val="FFFFFF"/>
      </a:lt1>
      <a:dk2>
        <a:srgbClr val="3D2229"/>
      </a:dk2>
      <a:lt2>
        <a:srgbClr val="E2E5E8"/>
      </a:lt2>
      <a:accent1>
        <a:srgbClr val="D56A17"/>
      </a:accent1>
      <a:accent2>
        <a:srgbClr val="E72D29"/>
      </a:accent2>
      <a:accent3>
        <a:srgbClr val="B8A221"/>
      </a:accent3>
      <a:accent4>
        <a:srgbClr val="14B4A3"/>
      </a:accent4>
      <a:accent5>
        <a:srgbClr val="29ADE7"/>
      </a:accent5>
      <a:accent6>
        <a:srgbClr val="174CD5"/>
      </a:accent6>
      <a:hlink>
        <a:srgbClr val="3F87BF"/>
      </a:hlink>
      <a:folHlink>
        <a:srgbClr val="7F7F7F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2163</Words>
  <Application>Microsoft Office PowerPoint</Application>
  <PresentationFormat>Widescreen</PresentationFormat>
  <Paragraphs>143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Kanit</vt:lpstr>
      <vt:lpstr>3DFloatVTI</vt:lpstr>
      <vt:lpstr>การออกแบบและพัฒนาผลิตภัณฑ์เชิงนวัตกรรม</vt:lpstr>
      <vt:lpstr>บทนำวิธีการคิดแบบ Design Thinking</vt:lpstr>
      <vt:lpstr>บทนำวิธีการคิดแบบ Design Thinking</vt:lpstr>
      <vt:lpstr>บทนำวิธีการคิดแบบ Design Thinking</vt:lpstr>
      <vt:lpstr>บทนำวิธีการคิดแบบ Design Thinking</vt:lpstr>
      <vt:lpstr>บทนำวิธีการคิดแบบ Design Thinking</vt:lpstr>
      <vt:lpstr>บทนำวิธีการคิดแบบ Design Thinking</vt:lpstr>
      <vt:lpstr>บทนำวิธีการคิดแบบ Design Thinking</vt:lpstr>
      <vt:lpstr>บทนำวิธีการคิดแบบ Design Thinking</vt:lpstr>
      <vt:lpstr>PowerPoint Presentation</vt:lpstr>
      <vt:lpstr>Design Thinking  เป็นกระบวนการที่แบ่งได้เป็น 5 ขั้นตอน</vt:lpstr>
      <vt:lpstr>การเอาใจใส่ลงในความรู้สึกของผู้ใช้ (Empathy)</vt:lpstr>
      <vt:lpstr>การเอาใจใส่ลงในความรู้สึกของผู้ใช้ (Empathy)</vt:lpstr>
      <vt:lpstr>การเอาใจใส่ลงในความรู้สึกของผู้ใช้ (Empathy)</vt:lpstr>
      <vt:lpstr>การเอาใจใส่ลงในความรู้สึกของผู้ใช้ (Empathy)</vt:lpstr>
      <vt:lpstr>การระบุปัญหา (Defining the problem)</vt:lpstr>
      <vt:lpstr>การสร้างสรรค์ไอเดีย (Generating ideas)</vt:lpstr>
      <vt:lpstr>การสร้างต้นแบบ (Prototyping)</vt:lpstr>
      <vt:lpstr>การทดสอบ (Testing)</vt:lpstr>
      <vt:lpstr>บทสรุปของขั้นตอนใน Design Thinking </vt:lpstr>
      <vt:lpstr>บทสรุปของขั้นตอนใน Design Thinking </vt:lpstr>
      <vt:lpstr>ตัวอย่างการประยุกต์ใช้ Design Thinking method ในบริษัทกรณีศึกษา</vt:lpstr>
      <vt:lpstr>ตัวอย่างการประยุกต์ใช้ Design Thinking method ในบริษัทกรณีศึกษา</vt:lpstr>
      <vt:lpstr>ตัวอย่างการประยุกต์ใช้ Design Thinking method ในบริษัทกรณีศึกษา</vt:lpstr>
      <vt:lpstr>ตัวอย่างการประยุกต์ใช้ Design Thinking method ในบริษัทกรณีศึกษา</vt:lpstr>
      <vt:lpstr>PowerPoint Presentation</vt:lpstr>
      <vt:lpstr>IKEA</vt:lpstr>
      <vt:lpstr>ชุดตรวจสุขภาพทารก</vt:lpstr>
      <vt:lpstr>Nestle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การออกแบบและพัฒนาผลิตภัณฑ์เชิงนวัตกรรม</dc:title>
  <dc:creator>wasanthanawin harinpaponwich</dc:creator>
  <cp:lastModifiedBy>wasanthanawin harinpaponwich</cp:lastModifiedBy>
  <cp:revision>7</cp:revision>
  <dcterms:created xsi:type="dcterms:W3CDTF">2022-11-27T13:00:34Z</dcterms:created>
  <dcterms:modified xsi:type="dcterms:W3CDTF">2023-02-12T18:40:01Z</dcterms:modified>
</cp:coreProperties>
</file>