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60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21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8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60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6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3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8518C483-F767-415A-A808-E872931AF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0" r="15259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2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45AF62-02F9-4DA6-8D9A-5B8259E2E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15" y="316114"/>
            <a:ext cx="4092525" cy="279860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ระบบหน่วยเสียงสระ</a:t>
            </a:r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8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A92FB8A-C9F6-42A7-9595-8A6C628F09F1}"/>
              </a:ext>
            </a:extLst>
          </p:cNvPr>
          <p:cNvSpPr/>
          <p:nvPr/>
        </p:nvSpPr>
        <p:spPr>
          <a:xfrm>
            <a:off x="2749118" y="816745"/>
            <a:ext cx="6693763" cy="11984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เสียงวรรณยุกต์ (</a:t>
            </a:r>
            <a:r>
              <a:rPr lang="en-US" dirty="0"/>
              <a:t>Tones</a:t>
            </a:r>
            <a:r>
              <a:rPr lang="th-TH" dirty="0"/>
              <a:t>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6639EFF-4CDD-413A-A78A-532FD0E66EAB}"/>
              </a:ext>
            </a:extLst>
          </p:cNvPr>
          <p:cNvSpPr/>
          <p:nvPr/>
        </p:nvSpPr>
        <p:spPr>
          <a:xfrm>
            <a:off x="1547674" y="2121764"/>
            <a:ext cx="9135122" cy="38173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วรรณยุกต์เป็นระดับเสียงสูงต่ำในคำ โดยปรากฏในระดับพยางค์ที่ประกอบขึ้นเป็นคำ เมื่อเสียงวรรณยุกต์เปลี่ยนจึงทำให้ความหมายของคำเปลี่ยนแปลงไป การกำหนดระดับเสียงสูงต่ำของวรรณยุกต์แบ่งออกเป็นเสียงที่แตกต่างกัน 5 ระดับ โดยใช้เลข 1ถึง 5 แทนระดับเสียงจากต่ำไปหาสูงตามลำดับ การบรรยายวรรณยุกต์สามารถใช้ตำเลข หรือระดับเสียง เช่น สูง กลางค่อนข้างสูง ต่ำ วิธีการบรรยายเสียงวรรณยุกต์สามารถทำได้หลายแบบ 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94664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612E452-FE01-4596-8134-C869D980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15" y="612559"/>
            <a:ext cx="7301769" cy="52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130B696F-64CC-4F1E-A039-E83E1E3D1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83835"/>
              </p:ext>
            </p:extLst>
          </p:nvPr>
        </p:nvGraphicFramePr>
        <p:xfrm>
          <a:off x="2032000" y="719666"/>
          <a:ext cx="8128000" cy="3571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019">
                  <a:extLst>
                    <a:ext uri="{9D8B030D-6E8A-4147-A177-3AD203B41FA5}">
                      <a16:colId xmlns:a16="http://schemas.microsoft.com/office/drawing/2014/main" val="1095696848"/>
                    </a:ext>
                  </a:extLst>
                </a:gridCol>
                <a:gridCol w="2309181">
                  <a:extLst>
                    <a:ext uri="{9D8B030D-6E8A-4147-A177-3AD203B41FA5}">
                      <a16:colId xmlns:a16="http://schemas.microsoft.com/office/drawing/2014/main" val="13805034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650786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201097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389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err="1"/>
                        <a:t>สัท</a:t>
                      </a:r>
                      <a:r>
                        <a:rPr lang="th-TH" dirty="0"/>
                        <a:t>อักษร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รูปวรรณยุกต์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ชื่อเรียก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ลักษณะการออกเสียง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7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ไม่มีรูป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ไม่มีรูป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สามัญ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กลาง-ระดับ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7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màk</a:t>
                      </a:r>
                      <a:r>
                        <a:rPr lang="en-US" dirty="0"/>
                        <a:t>/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( -่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เอก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ต่ำ-ระดับ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6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mâːk</a:t>
                      </a:r>
                      <a:r>
                        <a:rPr lang="en-US" dirty="0"/>
                        <a:t>/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( -้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โท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สูง-ตก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8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mák</a:t>
                      </a:r>
                      <a:r>
                        <a:rPr lang="en-US" dirty="0"/>
                        <a:t>/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( -๊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ตรี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สูง-ระดับ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( -๋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จัตวา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ต่ำ-ขึ้น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4542"/>
                  </a:ext>
                </a:extLst>
              </a:tr>
            </a:tbl>
          </a:graphicData>
        </a:graphic>
      </p:graphicFrame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D3D4C0AD-3FB5-42D0-BD10-E8A6F9F6748C}"/>
              </a:ext>
            </a:extLst>
          </p:cNvPr>
          <p:cNvCxnSpPr/>
          <p:nvPr/>
        </p:nvCxnSpPr>
        <p:spPr>
          <a:xfrm>
            <a:off x="4168067" y="3811561"/>
            <a:ext cx="204186" cy="266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11A5BD95-FBDB-46C5-AD10-FD7082D1FF21}"/>
              </a:ext>
            </a:extLst>
          </p:cNvPr>
          <p:cNvCxnSpPr>
            <a:cxnSpLocks/>
          </p:cNvCxnSpPr>
          <p:nvPr/>
        </p:nvCxnSpPr>
        <p:spPr>
          <a:xfrm flipV="1">
            <a:off x="4372253" y="3843983"/>
            <a:ext cx="204186" cy="2249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95824730-D14E-4D7A-BB92-52554B22468D}"/>
              </a:ext>
            </a:extLst>
          </p:cNvPr>
          <p:cNvCxnSpPr/>
          <p:nvPr/>
        </p:nvCxnSpPr>
        <p:spPr>
          <a:xfrm flipH="1">
            <a:off x="3950563" y="3080551"/>
            <a:ext cx="346229" cy="204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99BBD0A5-3462-4CD1-8094-C0AD2497115E}"/>
              </a:ext>
            </a:extLst>
          </p:cNvPr>
          <p:cNvCxnSpPr/>
          <p:nvPr/>
        </p:nvCxnSpPr>
        <p:spPr>
          <a:xfrm flipV="1">
            <a:off x="4123677" y="2505286"/>
            <a:ext cx="173115" cy="317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CC4C30CB-327C-4C49-A3DD-61E5B853AB3E}"/>
              </a:ext>
            </a:extLst>
          </p:cNvPr>
          <p:cNvCxnSpPr>
            <a:cxnSpLocks/>
          </p:cNvCxnSpPr>
          <p:nvPr/>
        </p:nvCxnSpPr>
        <p:spPr>
          <a:xfrm>
            <a:off x="4296792" y="2505286"/>
            <a:ext cx="177554" cy="317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CB09BFA5-E842-4845-86DC-A90037E0AA42}"/>
              </a:ext>
            </a:extLst>
          </p:cNvPr>
          <p:cNvCxnSpPr>
            <a:cxnSpLocks/>
          </p:cNvCxnSpPr>
          <p:nvPr/>
        </p:nvCxnSpPr>
        <p:spPr>
          <a:xfrm flipH="1" flipV="1">
            <a:off x="4045997" y="1813889"/>
            <a:ext cx="328473" cy="27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2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57FA064-BA78-49CB-AE57-9D0A90FE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7" y="1624614"/>
            <a:ext cx="10572445" cy="26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E417A91-C2AA-4939-8533-ED8CD6ED3C30}"/>
              </a:ext>
            </a:extLst>
          </p:cNvPr>
          <p:cNvSpPr/>
          <p:nvPr/>
        </p:nvSpPr>
        <p:spPr>
          <a:xfrm>
            <a:off x="2840855" y="1313896"/>
            <a:ext cx="7368466" cy="45542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เสียงสระ เกิดจากการเคลื่อนไหว</a:t>
            </a:r>
            <a:r>
              <a:rPr lang="th-TH" dirty="0">
                <a:solidFill>
                  <a:srgbClr val="FF0000"/>
                </a:solidFill>
              </a:rPr>
              <a:t>ของลิ้นและรูปปาก </a:t>
            </a:r>
            <a:r>
              <a:rPr lang="th-TH" dirty="0"/>
              <a:t>โดยใช้</a:t>
            </a:r>
            <a:r>
              <a:rPr lang="th-TH" dirty="0">
                <a:solidFill>
                  <a:srgbClr val="FF0000"/>
                </a:solidFill>
              </a:rPr>
              <a:t>กระแสล</a:t>
            </a:r>
            <a:r>
              <a:rPr lang="th-TH" dirty="0"/>
              <a:t>มจาก</a:t>
            </a:r>
            <a:r>
              <a:rPr lang="th-TH" dirty="0">
                <a:solidFill>
                  <a:srgbClr val="FF0000"/>
                </a:solidFill>
              </a:rPr>
              <a:t>ปอด มี</a:t>
            </a:r>
            <a:r>
              <a:rPr lang="th-TH" dirty="0"/>
              <a:t>การดัดแปลงกระแสลมแบบเปิด ลิ้นห่างจากช่อปากมากพอทำให้ลมผ่านกลางช่องปากได้สะดวก เส้นเสียงสั่นตลอดช่วงเวลาของการออกเสียง </a:t>
            </a:r>
            <a:r>
              <a:rPr lang="th-TH" sz="3600" dirty="0">
                <a:solidFill>
                  <a:srgbClr val="002060"/>
                </a:solidFill>
              </a:rPr>
              <a:t>สระจึงเป็น</a:t>
            </a:r>
            <a:r>
              <a:rPr lang="th-TH" sz="3600" dirty="0">
                <a:solidFill>
                  <a:srgbClr val="002060"/>
                </a:solidFill>
                <a:highlight>
                  <a:srgbClr val="FFFF00"/>
                </a:highlight>
              </a:rPr>
              <a:t>เสียงก้องเสมอ</a:t>
            </a:r>
            <a:endParaRPr lang="th-TH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C7A6C045-77D0-4F5F-B3ED-BF2BEA9CAD79}"/>
              </a:ext>
            </a:extLst>
          </p:cNvPr>
          <p:cNvSpPr/>
          <p:nvPr/>
        </p:nvSpPr>
        <p:spPr>
          <a:xfrm>
            <a:off x="1233997" y="448322"/>
            <a:ext cx="3630966" cy="559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เสียงสระ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149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01AF143-4C8B-4C6B-BB4A-A6BE09C3989A}"/>
              </a:ext>
            </a:extLst>
          </p:cNvPr>
          <p:cNvSpPr/>
          <p:nvPr/>
        </p:nvSpPr>
        <p:spPr>
          <a:xfrm>
            <a:off x="4134034" y="470517"/>
            <a:ext cx="3275860" cy="85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ประเภทของสระ 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92F5F59-6CBB-468B-A87F-48F7F0CBAFB2}"/>
              </a:ext>
            </a:extLst>
          </p:cNvPr>
          <p:cNvSpPr/>
          <p:nvPr/>
        </p:nvSpPr>
        <p:spPr>
          <a:xfrm>
            <a:off x="417249" y="1908696"/>
            <a:ext cx="3053920" cy="3258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สระเดี่ยว</a:t>
            </a:r>
          </a:p>
          <a:p>
            <a:pPr algn="ctr"/>
            <a:r>
              <a:rPr lang="th-TH" dirty="0"/>
              <a:t>เสียงสระที่</a:t>
            </a:r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</a:rPr>
              <a:t>ไม่มีการเปลี่ยนระดับหรือตำแหน่งของลิ้น</a:t>
            </a:r>
          </a:p>
          <a:p>
            <a:pPr algn="ctr"/>
            <a:r>
              <a:rPr lang="th-TH" dirty="0"/>
              <a:t>สระเดี่ยวเสียงสั้น เช่น</a:t>
            </a:r>
            <a:endParaRPr lang="en-US" dirty="0"/>
          </a:p>
          <a:p>
            <a:pPr algn="ctr"/>
            <a:r>
              <a:rPr lang="en-US" dirty="0"/>
              <a:t>[a] [e]</a:t>
            </a:r>
            <a:r>
              <a:rPr lang="th-TH" dirty="0"/>
              <a:t> </a:t>
            </a:r>
            <a:r>
              <a:rPr lang="en-US" dirty="0"/>
              <a:t>[o] </a:t>
            </a:r>
            <a:endParaRPr lang="th-TH" dirty="0"/>
          </a:p>
          <a:p>
            <a:pPr algn="ctr"/>
            <a:r>
              <a:rPr lang="th-TH" dirty="0"/>
              <a:t>สระเดี่ยวเสียงยาว เช่น </a:t>
            </a:r>
          </a:p>
          <a:p>
            <a:pPr algn="ctr"/>
            <a:r>
              <a:rPr lang="en-US" dirty="0"/>
              <a:t>[a:] [e:] [o:] </a:t>
            </a:r>
          </a:p>
          <a:p>
            <a:pPr algn="ctr"/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E59A48B-C42D-4D23-845D-7D99649F7877}"/>
              </a:ext>
            </a:extLst>
          </p:cNvPr>
          <p:cNvSpPr/>
          <p:nvPr/>
        </p:nvSpPr>
        <p:spPr>
          <a:xfrm>
            <a:off x="4297531" y="1799946"/>
            <a:ext cx="2831238" cy="3258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สระประสมสองเสียง </a:t>
            </a:r>
          </a:p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เสียงสระ</a:t>
            </a:r>
            <a:r>
              <a:rPr lang="th-TH" dirty="0"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ที่มีการเปลี่ยนระดับหรือตำแหน่งของลิ้น 1 ครั้ง จากจุดเริ่มต้นไปจนถึงจุดสิ้นสุดของการ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เปล่งเสียง เช่น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[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ia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] [ai]  [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ua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] [au] [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ɯa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]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0CD246C-EBFD-49BC-AD32-76FC2DD1F2E0}"/>
              </a:ext>
            </a:extLst>
          </p:cNvPr>
          <p:cNvSpPr/>
          <p:nvPr/>
        </p:nvSpPr>
        <p:spPr>
          <a:xfrm>
            <a:off x="7901865" y="1988595"/>
            <a:ext cx="2768353" cy="3320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สระประสมสามเสียง</a:t>
            </a:r>
          </a:p>
          <a:p>
            <a:r>
              <a:rPr lang="th-TH" dirty="0"/>
              <a:t>เสียงสระที่มีการเปลี่ยนระดับหรือตำแหน่งของลิ้น 2 ครั้ง จากจุดเริ่มต้นไปจนถึงจุดสิ้นสุดของการเปล่งเสียง เช่น</a:t>
            </a:r>
            <a:r>
              <a:rPr lang="en-US" dirty="0"/>
              <a:t> [</a:t>
            </a:r>
            <a:r>
              <a:rPr lang="en-US" dirty="0" err="1"/>
              <a:t>uei</a:t>
            </a:r>
            <a:r>
              <a:rPr lang="en-US" dirty="0"/>
              <a:t>] [</a:t>
            </a:r>
            <a:r>
              <a:rPr lang="en-US" dirty="0" err="1"/>
              <a:t>ieu</a:t>
            </a:r>
            <a:r>
              <a:rPr lang="en-US" dirty="0"/>
              <a:t>] [</a:t>
            </a:r>
            <a:r>
              <a:rPr lang="en-US" dirty="0" err="1"/>
              <a:t>wei</a:t>
            </a:r>
            <a:r>
              <a:rPr lang="en-US" dirty="0"/>
              <a:t>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164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4E79D47-72BA-40A1-9076-539BFBC127BE}"/>
              </a:ext>
            </a:extLst>
          </p:cNvPr>
          <p:cNvSpPr/>
          <p:nvPr/>
        </p:nvSpPr>
        <p:spPr>
          <a:xfrm>
            <a:off x="2396971" y="514905"/>
            <a:ext cx="5397624" cy="825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ระบบหน่วยเสียงสระในภาษาไทย</a:t>
            </a:r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B9C0F07-B120-420C-A9FA-4D9EB603D228}"/>
              </a:ext>
            </a:extLst>
          </p:cNvPr>
          <p:cNvSpPr/>
          <p:nvPr/>
        </p:nvSpPr>
        <p:spPr>
          <a:xfrm>
            <a:off x="1411549" y="1642370"/>
            <a:ext cx="8353887" cy="35688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</a:rPr>
              <a:t>ในภาษาไทยจัดเสียงสระไว้สองประเภท ได้แก่ สระเดี่ยว และสระประสมสองเสียง เนื่องจากในภาษาไทยมีเสียงพยัญชนะกึ่งสระ [</a:t>
            </a:r>
            <a:r>
              <a:rPr lang="en-US" dirty="0">
                <a:solidFill>
                  <a:srgbClr val="002060"/>
                </a:solidFill>
              </a:rPr>
              <a:t>w] </a:t>
            </a:r>
            <a:r>
              <a:rPr lang="th-TH" dirty="0">
                <a:solidFill>
                  <a:srgbClr val="002060"/>
                </a:solidFill>
              </a:rPr>
              <a:t>และ [</a:t>
            </a:r>
            <a:r>
              <a:rPr lang="en-US" dirty="0">
                <a:solidFill>
                  <a:srgbClr val="002060"/>
                </a:solidFill>
              </a:rPr>
              <a:t>j] </a:t>
            </a:r>
            <a:r>
              <a:rPr lang="th-TH" dirty="0">
                <a:solidFill>
                  <a:srgbClr val="002060"/>
                </a:solidFill>
              </a:rPr>
              <a:t>แม้ว่าพยัญชนะทั้งสองเสียงจะมี</a:t>
            </a:r>
            <a:r>
              <a:rPr lang="th-TH" dirty="0" err="1">
                <a:solidFill>
                  <a:srgbClr val="002060"/>
                </a:solidFill>
              </a:rPr>
              <a:t>สัท</a:t>
            </a:r>
            <a:r>
              <a:rPr lang="th-TH" dirty="0">
                <a:solidFill>
                  <a:srgbClr val="002060"/>
                </a:solidFill>
              </a:rPr>
              <a:t>ลักษณะที่ใกล้เคียงกับเสียงสระ [</a:t>
            </a:r>
            <a:r>
              <a:rPr lang="en-US" dirty="0">
                <a:solidFill>
                  <a:srgbClr val="002060"/>
                </a:solidFill>
              </a:rPr>
              <a:t>u]</a:t>
            </a:r>
            <a:r>
              <a:rPr lang="th-TH" dirty="0">
                <a:solidFill>
                  <a:srgbClr val="002060"/>
                </a:solidFill>
              </a:rPr>
              <a:t> (อู)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th-TH" dirty="0">
                <a:solidFill>
                  <a:srgbClr val="002060"/>
                </a:solidFill>
              </a:rPr>
              <a:t>และ[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th-TH" dirty="0">
                <a:solidFill>
                  <a:srgbClr val="002060"/>
                </a:solidFill>
              </a:rPr>
              <a:t>(อี) ตามลำดับ แต่เมื่อกำหนดให้ [</a:t>
            </a:r>
            <a:r>
              <a:rPr lang="en-US" dirty="0">
                <a:solidFill>
                  <a:srgbClr val="002060"/>
                </a:solidFill>
              </a:rPr>
              <a:t>w] </a:t>
            </a:r>
            <a:r>
              <a:rPr lang="th-TH" dirty="0">
                <a:solidFill>
                  <a:srgbClr val="002060"/>
                </a:solidFill>
              </a:rPr>
              <a:t>และ [</a:t>
            </a:r>
            <a:r>
              <a:rPr lang="en-US" dirty="0">
                <a:solidFill>
                  <a:srgbClr val="002060"/>
                </a:solidFill>
              </a:rPr>
              <a:t>j] </a:t>
            </a:r>
            <a:r>
              <a:rPr lang="th-TH" dirty="0">
                <a:solidFill>
                  <a:srgbClr val="002060"/>
                </a:solidFill>
              </a:rPr>
              <a:t>เป็นเสียงพยัญชนะจึงทำให้ภาษาไทยไม่มีสระประสมสามเสียง</a:t>
            </a:r>
          </a:p>
        </p:txBody>
      </p:sp>
    </p:spTree>
    <p:extLst>
      <p:ext uri="{BB962C8B-B14F-4D97-AF65-F5344CB8AC3E}">
        <p14:creationId xmlns:p14="http://schemas.microsoft.com/office/powerpoint/2010/main" val="268536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8A625FE-33A8-4B9C-ABAE-94EC5BB8EAEA}"/>
              </a:ext>
            </a:extLst>
          </p:cNvPr>
          <p:cNvSpPr/>
          <p:nvPr/>
        </p:nvSpPr>
        <p:spPr>
          <a:xfrm>
            <a:off x="3808519" y="301841"/>
            <a:ext cx="4767310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สระเสียงเดี่ยวในภาษาไทย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E04BE94-E685-44AA-8244-9D738A0ED56D}"/>
              </a:ext>
            </a:extLst>
          </p:cNvPr>
          <p:cNvSpPr/>
          <p:nvPr/>
        </p:nvSpPr>
        <p:spPr>
          <a:xfrm>
            <a:off x="923278" y="1775533"/>
            <a:ext cx="3453413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สระเสียงสั้น 9 เสียง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DD8B1E8-A393-4FC7-8641-FD2B896EE39B}"/>
              </a:ext>
            </a:extLst>
          </p:cNvPr>
          <p:cNvSpPr/>
          <p:nvPr/>
        </p:nvSpPr>
        <p:spPr>
          <a:xfrm>
            <a:off x="7728012" y="1558031"/>
            <a:ext cx="3453413" cy="541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สระเสียงยาว 9 เสียง</a:t>
            </a:r>
          </a:p>
        </p:txBody>
      </p:sp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389CA0B3-6C48-44E8-85B8-BCFB4B12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52973"/>
              </p:ext>
            </p:extLst>
          </p:nvPr>
        </p:nvGraphicFramePr>
        <p:xfrm>
          <a:off x="275208" y="3009530"/>
          <a:ext cx="530884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03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220856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352742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1115250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313894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75016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750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อิ) 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75016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[e]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75016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[ɛ]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แอะ)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CCBCFE9-F600-4570-8360-576A35767CD4}"/>
              </a:ext>
            </a:extLst>
          </p:cNvPr>
          <p:cNvSpPr/>
          <p:nvPr/>
        </p:nvSpPr>
        <p:spPr>
          <a:xfrm>
            <a:off x="923278" y="2428042"/>
            <a:ext cx="337351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สระหน้า (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ลิ้นส่วนหน้า)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B8EBC5C-AA1F-4615-93EC-EBE09AFB3EB4}"/>
              </a:ext>
            </a:extLst>
          </p:cNvPr>
          <p:cNvSpPr/>
          <p:nvPr/>
        </p:nvSpPr>
        <p:spPr>
          <a:xfrm>
            <a:off x="7767960" y="2281558"/>
            <a:ext cx="3373516" cy="4616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สระหน้า (ลิ้นส่วนหน้า)</a:t>
            </a:r>
          </a:p>
        </p:txBody>
      </p:sp>
      <p:graphicFrame>
        <p:nvGraphicFramePr>
          <p:cNvPr id="12" name="ตาราง 9">
            <a:extLst>
              <a:ext uri="{FF2B5EF4-FFF2-40B4-BE49-F238E27FC236}">
                <a16:creationId xmlns:a16="http://schemas.microsoft.com/office/drawing/2014/main" id="{A5562408-0300-4EAA-ABEB-AE31817D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82361"/>
              </p:ext>
            </p:extLst>
          </p:nvPr>
        </p:nvGraphicFramePr>
        <p:xfrm>
          <a:off x="6471821" y="3009530"/>
          <a:ext cx="5381349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284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379099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346780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315376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อี) 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[e:]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[ɛ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:]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33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8A625FE-33A8-4B9C-ABAE-94EC5BB8EAEA}"/>
              </a:ext>
            </a:extLst>
          </p:cNvPr>
          <p:cNvSpPr/>
          <p:nvPr/>
        </p:nvSpPr>
        <p:spPr>
          <a:xfrm>
            <a:off x="3808519" y="301841"/>
            <a:ext cx="4767310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สระเสียงเดี่ยวในภาษาไทย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E04BE94-E685-44AA-8244-9D738A0ED56D}"/>
              </a:ext>
            </a:extLst>
          </p:cNvPr>
          <p:cNvSpPr/>
          <p:nvPr/>
        </p:nvSpPr>
        <p:spPr>
          <a:xfrm>
            <a:off x="923278" y="1775533"/>
            <a:ext cx="3453413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สระเสียงสั้น 9 เสียง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DD8B1E8-A393-4FC7-8641-FD2B896EE39B}"/>
              </a:ext>
            </a:extLst>
          </p:cNvPr>
          <p:cNvSpPr/>
          <p:nvPr/>
        </p:nvSpPr>
        <p:spPr>
          <a:xfrm>
            <a:off x="7728012" y="1558031"/>
            <a:ext cx="3453413" cy="541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สระเสียงยาว 9 เสียง</a:t>
            </a:r>
          </a:p>
        </p:txBody>
      </p:sp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389CA0B3-6C48-44E8-85B8-BCFB4B12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33758"/>
              </p:ext>
            </p:extLst>
          </p:nvPr>
        </p:nvGraphicFramePr>
        <p:xfrm>
          <a:off x="275208" y="3009531"/>
          <a:ext cx="5344357" cy="33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39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055895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442128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1149932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234763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74066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848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[ɯ]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อึ)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8480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[ɤ]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เออะ)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8480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[a] (</a:t>
                      </a:r>
                      <a:r>
                        <a:rPr lang="th-TH" sz="2400" dirty="0" err="1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อะ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CCBCFE9-F600-4570-8360-576A35767CD4}"/>
              </a:ext>
            </a:extLst>
          </p:cNvPr>
          <p:cNvSpPr/>
          <p:nvPr/>
        </p:nvSpPr>
        <p:spPr>
          <a:xfrm>
            <a:off x="923278" y="2428042"/>
            <a:ext cx="337351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สระกลาง (</a:t>
            </a:r>
            <a:r>
              <a:rPr lang="th-TH" dirty="0">
                <a:solidFill>
                  <a:srgbClr val="0070C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ลิ้นส่วนกลาง)</a:t>
            </a:r>
          </a:p>
        </p:txBody>
      </p:sp>
      <p:graphicFrame>
        <p:nvGraphicFramePr>
          <p:cNvPr id="12" name="ตาราง 9">
            <a:extLst>
              <a:ext uri="{FF2B5EF4-FFF2-40B4-BE49-F238E27FC236}">
                <a16:creationId xmlns:a16="http://schemas.microsoft.com/office/drawing/2014/main" id="{A5562408-0300-4EAA-ABEB-AE31817D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14507"/>
              </p:ext>
            </p:extLst>
          </p:nvPr>
        </p:nvGraphicFramePr>
        <p:xfrm>
          <a:off x="6572437" y="3009530"/>
          <a:ext cx="5280732" cy="34265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482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353314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206656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1189682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226598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69893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867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[ɯː]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อือ)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8678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[ɤː]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8678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[aː] (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ปากไม่ห่อ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43003EB-ECD7-4F3F-8600-42C41A9FEEF0}"/>
              </a:ext>
            </a:extLst>
          </p:cNvPr>
          <p:cNvSpPr/>
          <p:nvPr/>
        </p:nvSpPr>
        <p:spPr>
          <a:xfrm>
            <a:off x="7807909" y="2323729"/>
            <a:ext cx="3373516" cy="4616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สระกลาง (ลิ้นส่วนกลาง)</a:t>
            </a:r>
          </a:p>
        </p:txBody>
      </p:sp>
    </p:spTree>
    <p:extLst>
      <p:ext uri="{BB962C8B-B14F-4D97-AF65-F5344CB8AC3E}">
        <p14:creationId xmlns:p14="http://schemas.microsoft.com/office/powerpoint/2010/main" val="73371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8A625FE-33A8-4B9C-ABAE-94EC5BB8EAEA}"/>
              </a:ext>
            </a:extLst>
          </p:cNvPr>
          <p:cNvSpPr/>
          <p:nvPr/>
        </p:nvSpPr>
        <p:spPr>
          <a:xfrm>
            <a:off x="3808519" y="301841"/>
            <a:ext cx="4767310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สระเสียงเดี่ยวในภาษาไทย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E04BE94-E685-44AA-8244-9D738A0ED56D}"/>
              </a:ext>
            </a:extLst>
          </p:cNvPr>
          <p:cNvSpPr/>
          <p:nvPr/>
        </p:nvSpPr>
        <p:spPr>
          <a:xfrm>
            <a:off x="923278" y="1775533"/>
            <a:ext cx="3453413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สระเสียงสั้น 9 เสียง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DD8B1E8-A393-4FC7-8641-FD2B896EE39B}"/>
              </a:ext>
            </a:extLst>
          </p:cNvPr>
          <p:cNvSpPr/>
          <p:nvPr/>
        </p:nvSpPr>
        <p:spPr>
          <a:xfrm>
            <a:off x="7728012" y="1558031"/>
            <a:ext cx="3453413" cy="541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สระเสียงยาว 9 เสียง</a:t>
            </a:r>
          </a:p>
        </p:txBody>
      </p:sp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389CA0B3-6C48-44E8-85B8-BCFB4B12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29077"/>
              </p:ext>
            </p:extLst>
          </p:nvPr>
        </p:nvGraphicFramePr>
        <p:xfrm>
          <a:off x="275208" y="3009530"/>
          <a:ext cx="537986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98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243394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364634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1019963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441678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[u]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[o]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โอะ)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[ɔ]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เอาะ)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เสียงสั้น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CCBCFE9-F600-4570-8360-576A35767CD4}"/>
              </a:ext>
            </a:extLst>
          </p:cNvPr>
          <p:cNvSpPr/>
          <p:nvPr/>
        </p:nvSpPr>
        <p:spPr>
          <a:xfrm>
            <a:off x="923278" y="2428042"/>
            <a:ext cx="337351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สระหลัง </a:t>
            </a:r>
            <a:r>
              <a:rPr lang="th-TH" dirty="0"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dirty="0"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ลิ้นส่วนหลัง</a:t>
            </a:r>
            <a:r>
              <a:rPr lang="th-TH" dirty="0"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graphicFrame>
        <p:nvGraphicFramePr>
          <p:cNvPr id="12" name="ตาราง 9">
            <a:extLst>
              <a:ext uri="{FF2B5EF4-FFF2-40B4-BE49-F238E27FC236}">
                <a16:creationId xmlns:a16="http://schemas.microsoft.com/office/drawing/2014/main" id="{A5562408-0300-4EAA-ABEB-AE31817D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23712"/>
              </p:ext>
            </p:extLst>
          </p:nvPr>
        </p:nvGraphicFramePr>
        <p:xfrm>
          <a:off x="6819531" y="3009530"/>
          <a:ext cx="5065984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197831894"/>
                    </a:ext>
                  </a:extLst>
                </a:gridCol>
                <a:gridCol w="1114122">
                  <a:extLst>
                    <a:ext uri="{9D8B030D-6E8A-4147-A177-3AD203B41FA5}">
                      <a16:colId xmlns:a16="http://schemas.microsoft.com/office/drawing/2014/main" val="3560647018"/>
                    </a:ext>
                  </a:extLst>
                </a:gridCol>
                <a:gridCol w="1326063">
                  <a:extLst>
                    <a:ext uri="{9D8B030D-6E8A-4147-A177-3AD203B41FA5}">
                      <a16:colId xmlns:a16="http://schemas.microsoft.com/office/drawing/2014/main" val="4097718003"/>
                    </a:ext>
                  </a:extLst>
                </a:gridCol>
                <a:gridCol w="954322">
                  <a:extLst>
                    <a:ext uri="{9D8B030D-6E8A-4147-A177-3AD203B41FA5}">
                      <a16:colId xmlns:a16="http://schemas.microsoft.com/office/drawing/2014/main" val="1357580722"/>
                    </a:ext>
                  </a:extLst>
                </a:gridCol>
                <a:gridCol w="1348897">
                  <a:extLst>
                    <a:ext uri="{9D8B030D-6E8A-4147-A177-3AD203B41FA5}">
                      <a16:colId xmlns:a16="http://schemas.microsoft.com/office/drawing/2014/main" val="3367498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ความสัมพันธ์ของลิ้น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ริมฝีปาก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ความสั้นยาวของเสียง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3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</a:t>
                      </a:r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uː]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อู)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[oː]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0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[ɔː] (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สระกึ่งเปิด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ปากห่อ</a:t>
                      </a:r>
                    </a:p>
                    <a:p>
                      <a:pPr algn="ctr"/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เสียงยาว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48692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27F274D-579D-4AC5-8EEB-44175EDA07EF}"/>
              </a:ext>
            </a:extLst>
          </p:cNvPr>
          <p:cNvSpPr/>
          <p:nvPr/>
        </p:nvSpPr>
        <p:spPr>
          <a:xfrm>
            <a:off x="7807909" y="2323729"/>
            <a:ext cx="3373516" cy="4616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สระหลัง (ลิ้นส่วนหลัง)</a:t>
            </a:r>
          </a:p>
        </p:txBody>
      </p:sp>
    </p:spTree>
    <p:extLst>
      <p:ext uri="{BB962C8B-B14F-4D97-AF65-F5344CB8AC3E}">
        <p14:creationId xmlns:p14="http://schemas.microsoft.com/office/powerpoint/2010/main" val="104393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D78193F-81BA-4536-8CFC-481F1B0A225A}"/>
              </a:ext>
            </a:extLst>
          </p:cNvPr>
          <p:cNvSpPr/>
          <p:nvPr/>
        </p:nvSpPr>
        <p:spPr>
          <a:xfrm>
            <a:off x="3497802" y="621437"/>
            <a:ext cx="4944862" cy="8700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สระประสมสองเสียงในภาษาไทย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37287F8-6151-498B-A082-E2F1773ADCC0}"/>
              </a:ext>
            </a:extLst>
          </p:cNvPr>
          <p:cNvSpPr/>
          <p:nvPr/>
        </p:nvSpPr>
        <p:spPr>
          <a:xfrm>
            <a:off x="2006353" y="2032987"/>
            <a:ext cx="7927760" cy="253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สระประสมสองเสียงเกิดจากการเปลี่ยนแปลงระดับของลิ้น 1 ตำแหน่ง เมื่อมีการออกเสียงสระ ซึ่งสระประสมสองเสียงในภาษาไทยมีทิศทางการเปลี่ยนระดับของลิ้นจากระดับสูงเคลื่อนไปสู่ระดับต่ำ สระเสียงแรกเป็นสระสูงทั้งหมด ได้แก่ สระหน้า 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(</a:t>
            </a:r>
            <a:r>
              <a:rPr lang="th-TH" dirty="0"/>
              <a:t>อิ) , สระกลาง</a:t>
            </a:r>
            <a:r>
              <a:rPr lang="en-US" dirty="0"/>
              <a:t>[ɯ] (</a:t>
            </a:r>
            <a:r>
              <a:rPr lang="th-TH" dirty="0"/>
              <a:t>อึ) และสระหลัง </a:t>
            </a:r>
            <a:r>
              <a:rPr lang="en-US" dirty="0"/>
              <a:t>[u] (</a:t>
            </a:r>
            <a:r>
              <a:rPr lang="th-TH" dirty="0"/>
              <a:t>อุ) </a:t>
            </a:r>
          </a:p>
        </p:txBody>
      </p:sp>
    </p:spTree>
    <p:extLst>
      <p:ext uri="{BB962C8B-B14F-4D97-AF65-F5344CB8AC3E}">
        <p14:creationId xmlns:p14="http://schemas.microsoft.com/office/powerpoint/2010/main" val="102965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D78193F-81BA-4536-8CFC-481F1B0A225A}"/>
              </a:ext>
            </a:extLst>
          </p:cNvPr>
          <p:cNvSpPr/>
          <p:nvPr/>
        </p:nvSpPr>
        <p:spPr>
          <a:xfrm>
            <a:off x="3497802" y="621437"/>
            <a:ext cx="4944862" cy="8700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สระประสมสองเสียงในภาษาไทย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37287F8-6151-498B-A082-E2F1773ADCC0}"/>
              </a:ext>
            </a:extLst>
          </p:cNvPr>
          <p:cNvSpPr/>
          <p:nvPr/>
        </p:nvSpPr>
        <p:spPr>
          <a:xfrm>
            <a:off x="2006353" y="2041865"/>
            <a:ext cx="7927760" cy="395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ส่วนสระเสียงที่สองเป็นสระต่ำลิ้นส่วนกลาง</a:t>
            </a:r>
          </a:p>
          <a:p>
            <a:pPr algn="ctr"/>
            <a:r>
              <a:rPr lang="en-US" dirty="0"/>
              <a:t>[a] (</a:t>
            </a:r>
            <a:r>
              <a:rPr lang="th-TH" dirty="0" err="1"/>
              <a:t>อะ</a:t>
            </a:r>
            <a:r>
              <a:rPr lang="th-TH" dirty="0"/>
              <a:t>) เมื่อเคลื่อนลิ้นจากตำแหน่งแรกสู่ตำแหน่งที่สอง ออกเสียงสระได้ดังนี้ </a:t>
            </a:r>
          </a:p>
          <a:p>
            <a:pPr algn="ctr"/>
            <a:r>
              <a:rPr lang="en-US" dirty="0"/>
              <a:t>[</a:t>
            </a:r>
            <a:r>
              <a:rPr lang="en-US" dirty="0" err="1"/>
              <a:t>ia</a:t>
            </a:r>
            <a:r>
              <a:rPr lang="en-US" dirty="0"/>
              <a:t>] (</a:t>
            </a:r>
            <a:r>
              <a:rPr lang="th-TH" dirty="0"/>
              <a:t>เอียะ) ประสมจากสระ อิ และ </a:t>
            </a:r>
            <a:r>
              <a:rPr lang="th-TH" dirty="0" err="1"/>
              <a:t>อะ</a:t>
            </a:r>
            <a:endParaRPr lang="th-TH" dirty="0"/>
          </a:p>
          <a:p>
            <a:pPr algn="ctr"/>
            <a:r>
              <a:rPr lang="en-US" dirty="0"/>
              <a:t>[</a:t>
            </a:r>
            <a:r>
              <a:rPr lang="en-US" dirty="0" err="1"/>
              <a:t>ɯa</a:t>
            </a:r>
            <a:r>
              <a:rPr lang="en-US" dirty="0"/>
              <a:t>] (</a:t>
            </a:r>
            <a:r>
              <a:rPr lang="th-TH" dirty="0"/>
              <a:t>เอื</a:t>
            </a:r>
            <a:r>
              <a:rPr lang="th-TH" dirty="0" err="1"/>
              <a:t>อะ</a:t>
            </a:r>
            <a:r>
              <a:rPr lang="th-TH" dirty="0"/>
              <a:t>) ประสมจากสระ อึ และ </a:t>
            </a:r>
            <a:r>
              <a:rPr lang="th-TH" dirty="0" err="1"/>
              <a:t>อะ</a:t>
            </a:r>
            <a:endParaRPr lang="th-TH" dirty="0"/>
          </a:p>
          <a:p>
            <a:pPr algn="ctr"/>
            <a:r>
              <a:rPr lang="en-US" dirty="0"/>
              <a:t>[</a:t>
            </a:r>
            <a:r>
              <a:rPr lang="en-US" dirty="0" err="1"/>
              <a:t>ua</a:t>
            </a:r>
            <a:r>
              <a:rPr lang="en-US" dirty="0"/>
              <a:t>] (</a:t>
            </a:r>
            <a:r>
              <a:rPr lang="th-TH" dirty="0" err="1"/>
              <a:t>อั</a:t>
            </a:r>
            <a:r>
              <a:rPr lang="th-TH" dirty="0"/>
              <a:t>วะ) ประสมจากสระ อุ และ </a:t>
            </a:r>
            <a:r>
              <a:rPr lang="th-TH" dirty="0" err="1"/>
              <a:t>อะ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938962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994</Words>
  <Application>Microsoft Office PowerPoint</Application>
  <PresentationFormat>แบบจอกว้าง</PresentationFormat>
  <Paragraphs>190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Angsana New</vt:lpstr>
      <vt:lpstr>Arial</vt:lpstr>
      <vt:lpstr>Calibri</vt:lpstr>
      <vt:lpstr>Century Gothic</vt:lpstr>
      <vt:lpstr>ShapesVTI</vt:lpstr>
      <vt:lpstr>ระบบหน่วยเสียงสระ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ระบบหน่วยเสียงสระในภาษาไทย</dc:title>
  <dc:creator>สุเมตตา ประสาทเเก้ว</dc:creator>
  <cp:lastModifiedBy>ASUS</cp:lastModifiedBy>
  <cp:revision>13</cp:revision>
  <dcterms:created xsi:type="dcterms:W3CDTF">2021-01-05T00:04:50Z</dcterms:created>
  <dcterms:modified xsi:type="dcterms:W3CDTF">2022-01-11T04:22:01Z</dcterms:modified>
</cp:coreProperties>
</file>