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63A1DC7D-7EA6-43CA-8BAD-84C2BFFCB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ชื่อเรื่อง 6">
            <a:extLst>
              <a:ext uri="{FF2B5EF4-FFF2-40B4-BE49-F238E27FC236}">
                <a16:creationId xmlns:a16="http://schemas.microsoft.com/office/drawing/2014/main" id="{FE9AC433-630E-400E-A66D-C4119FF01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198" y="914400"/>
            <a:ext cx="7772400" cy="198593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dirty="0"/>
              <a:t>บทที่ </a:t>
            </a:r>
            <a:r>
              <a:rPr lang="en-US" dirty="0"/>
              <a:t>1 </a:t>
            </a:r>
            <a:r>
              <a:rPr lang="th-TH" dirty="0"/>
              <a:t>การเขียนเชิงธุรกิจ</a:t>
            </a:r>
            <a:br>
              <a:rPr lang="ar-EG" dirty="0"/>
            </a:b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kiriman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bisnes</a:t>
            </a:r>
            <a:r>
              <a:rPr lang="th-TH" dirty="0"/>
              <a:t> </a:t>
            </a:r>
          </a:p>
        </p:txBody>
      </p:sp>
      <p:pic>
        <p:nvPicPr>
          <p:cNvPr id="1026" name="Picture 2" descr="ไม่มีคำอธิบายรูปภาพ">
            <a:extLst>
              <a:ext uri="{FF2B5EF4-FFF2-40B4-BE49-F238E27FC236}">
                <a16:creationId xmlns:a16="http://schemas.microsoft.com/office/drawing/2014/main" id="{682F9D15-1071-45BD-B766-FB4FE0A8A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48" y="115503"/>
            <a:ext cx="3925704" cy="506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47C467-4D32-4A39-8007-55AD6F32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624" y="191542"/>
            <a:ext cx="9720072" cy="71419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FF5D609-943A-4D78-9E29-07345ECFB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10653"/>
            <a:ext cx="9720073" cy="5298707"/>
          </a:xfrm>
        </p:spPr>
        <p:txBody>
          <a:bodyPr>
            <a:normAutofit lnSpcReduction="10000"/>
          </a:bodyPr>
          <a:lstStyle/>
          <a:p>
            <a:pPr algn="l"/>
            <a:endParaRPr lang="th-TH" sz="1800" b="0" i="0" u="none" strike="noStrike" baseline="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Merupakan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surat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yang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digunakan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urusan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perniagaan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40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Mempunyai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tujuan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tertentu</a:t>
            </a:r>
            <a:endParaRPr lang="en-US" sz="400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Masih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penting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dan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diperlukan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perniagaan</a:t>
            </a:r>
            <a:endParaRPr lang="en-US" sz="400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Jimat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cepat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jelas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bukti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Digunakan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untuk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urusan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wang,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pekerjaan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pertukaran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demi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kepentingan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perniagaan</a:t>
            </a:r>
            <a:r>
              <a:rPr lang="en-US" sz="40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</a:p>
          <a:p>
            <a:pPr marR="0" algn="just"/>
            <a:r>
              <a:rPr lang="th-TH" sz="18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18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จดหมายธุรกิจ เป็นจดหมายที่ใช้ติดต่อระหว่างกันในวงการธุรกิจ โดยมีจุดประสงค์อย่างใดอย่างหนึ่งในการดำเนินธุรกิจ โดยถือเป็นการสื่อสารทางธุรกิจรูปแบบหนึ่งที่ยังคงมีความสำคัญต่อวงการธุรกิจ ทั้งในด้านการประหยัด ความสะดวกรวดเร็ว การให้รายละเอียดข้อมูล การใช้เป็นหลักฐาน และเป็นสื่อสัมพันธ์ที่ดีในการติดต่อธุรกิจ ซึ่งจดหมายธุรกิจในปัจจุบันนี้มีด้วยกันหลากหลายชนิด ขึ้นอยู่กับการนำไปใช้ให้เหมาะสมกับธุรกิจอื่น ๆ จดหมายธุรกิจ เป็นจดหมายที่ใช้ติดต่อธุรกิจทั้งด้านการเงิน การงาน การซื้อขายแลกเปลี่ยนต่างๆ โดยคำนึงถึงผลประโยชน์ทางธุรกิจเป็นหลัก)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494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EDF4C1-17C5-4FE0-B989-16D29AB2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kiriman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perniagaan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8AC527-46FC-407B-9B46-53DD38CDA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  <a:latin typeface="ENPNJB+CordiaNew"/>
              </a:rPr>
              <a:t>1. </a:t>
            </a:r>
            <a:r>
              <a:rPr lang="en-US" sz="3600" dirty="0" err="1">
                <a:solidFill>
                  <a:srgbClr val="000000"/>
                </a:solidFill>
                <a:latin typeface="ENPNJB+CordiaNew"/>
              </a:rPr>
              <a:t>Mengelak</a:t>
            </a:r>
            <a:r>
              <a:rPr lang="en-US" sz="3600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ENPNJB+CordiaNew"/>
              </a:rPr>
              <a:t>daripada</a:t>
            </a:r>
            <a:r>
              <a:rPr lang="en-US" sz="3600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ENPNJB+CordiaNew"/>
              </a:rPr>
              <a:t>ketidakpastian</a:t>
            </a:r>
            <a:r>
              <a:rPr lang="en-US" sz="3600" dirty="0">
                <a:solidFill>
                  <a:srgbClr val="000000"/>
                </a:solidFill>
                <a:latin typeface="ENPNJB+CordiaNew"/>
              </a:rPr>
              <a:t> </a:t>
            </a:r>
            <a:endParaRPr lang="th-TH" sz="3600" dirty="0">
              <a:solidFill>
                <a:srgbClr val="000000"/>
              </a:solidFill>
              <a:latin typeface="ENPNJB+CordiaNew"/>
            </a:endParaRPr>
          </a:p>
          <a:p>
            <a:pPr algn="l"/>
            <a:r>
              <a:rPr lang="th-TH" sz="3600" dirty="0">
                <a:solidFill>
                  <a:srgbClr val="000000"/>
                </a:solidFill>
                <a:latin typeface="ENPNJB+CordiaNew"/>
              </a:rPr>
              <a:t>    (</a:t>
            </a:r>
            <a:r>
              <a:rPr lang="th-TH" sz="3600" b="1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เป็นเอกสารป้องกันการคลาดเคลื่อน) </a:t>
            </a:r>
            <a:endParaRPr lang="th-TH" sz="3600" b="0" i="0" u="none" strike="noStrike" baseline="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Melalui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surat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kiriman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dapat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mengelak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daripada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ketidakpastian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lupa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salah faham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atau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apa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sahaja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yang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menghalang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kelancaran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perniagaan</a:t>
            </a:r>
            <a:endParaRPr lang="th-TH" sz="360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just"/>
            <a:r>
              <a:rPr lang="th-TH" sz="36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(การติดต่อสื่อสารกันด้วยวาจานั้นฝ่ายใดฝ่ายหนึ่งอาจหลงลืมได้ง่าย จดจำคลาดเคลื่อน เข้าใจผิด หรืออาจเกิดการจงใจบิดเบือนข้อมูลไปจากเดิม การใช้จดหมายเป็นวิธีที่สามารถแก้ปัญหาเรื่องนี้ได้)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86555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6EC1CC-13A2-4193-927B-B6286DED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5400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th-TH" sz="5400" b="1" dirty="0">
                <a:solidFill>
                  <a:srgbClr val="000000"/>
                </a:solidFill>
                <a:latin typeface="ENPNJB+CordiaNew"/>
              </a:rPr>
              <a:t>2. </a:t>
            </a:r>
            <a:r>
              <a:rPr lang="en-US" sz="5400" b="1" dirty="0" err="1">
                <a:solidFill>
                  <a:srgbClr val="000000"/>
                </a:solidFill>
                <a:latin typeface="ENPNJB+CordiaNew"/>
              </a:rPr>
              <a:t>alat</a:t>
            </a:r>
            <a:r>
              <a:rPr lang="en-US" sz="5400" b="1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en-US" sz="5400" b="1" dirty="0" err="1">
                <a:solidFill>
                  <a:srgbClr val="000000"/>
                </a:solidFill>
                <a:latin typeface="ENPNJB+CordiaNew"/>
              </a:rPr>
              <a:t>penerangan</a:t>
            </a:r>
            <a:r>
              <a:rPr lang="en-US" sz="5400" b="1" dirty="0">
                <a:solidFill>
                  <a:srgbClr val="000000"/>
                </a:solidFill>
                <a:latin typeface="ENPNJB+CordiaNew"/>
              </a:rPr>
              <a:t> data (</a:t>
            </a:r>
            <a:r>
              <a:rPr lang="th-TH" sz="5400" b="1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เป็นเครื่องมือให้รายละเอียดข้อมูล) </a:t>
            </a:r>
            <a:br>
              <a:rPr lang="th-TH" sz="54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BE14DB-BF6E-46C6-8CAA-D9ACC7440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000" y="1111718"/>
            <a:ext cx="9720073" cy="4023360"/>
          </a:xfrm>
        </p:spPr>
        <p:txBody>
          <a:bodyPr/>
          <a:lstStyle/>
          <a:p>
            <a:pPr algn="l"/>
            <a:endParaRPr lang="th-TH" sz="1800" b="0" i="0" u="none" strike="noStrike" baseline="0" dirty="0">
              <a:solidFill>
                <a:srgbClr val="000000"/>
              </a:solidFill>
              <a:latin typeface="ENPNJB+CordiaNew"/>
            </a:endParaRPr>
          </a:p>
          <a:p>
            <a:pPr marR="0" algn="l"/>
            <a:endParaRPr lang="th-TH" sz="1800" b="0" i="0" u="none" strike="noStrike" baseline="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Surat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kirimian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dapat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menjelaskan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segala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data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dengan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jelas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bersistem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kerana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penulis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mempunyai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masa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penulisan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mencari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segala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maklumat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yang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tepat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boleh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dipercayai</a:t>
            </a:r>
            <a:r>
              <a:rPr lang="en-US" sz="32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  <a:endParaRPr lang="th-TH" sz="3200" b="0" i="0" u="none" strike="noStrike" baseline="0" dirty="0">
              <a:solidFill>
                <a:srgbClr val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R="0" algn="l"/>
            <a:r>
              <a:rPr lang="th-TH" sz="32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จดหมายธุรกิจสามารถให้รายละเอียดข้อมูลได้มาก ชัดเจนและเป็นระบบระเบียบ เพราะผู้เขียนมีเวลาเตรียมการ โดยการค้นคว้าข้อมูลและตรวจสอบข้อมูลต่าง ๆ ให้ถูกต้องก่อนที่จะส่งไปยังผู้รับจดหมาย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20517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8624A2-9DB8-4A64-A3E1-D89080D1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Bukti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 Kembali </a:t>
            </a:r>
            <a:br>
              <a:rPr lang="en-US" dirty="0"/>
            </a:br>
            <a:r>
              <a:rPr lang="en-US" dirty="0"/>
              <a:t>(</a:t>
            </a:r>
            <a:r>
              <a:rPr lang="th-TH" sz="5400" b="1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เป็นหลักฐานในการอ้างอิงข้อมูล)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70587D2-66EA-477E-8147-505A4632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th-TH" sz="1800" b="0" i="0" u="none" strike="noStrike" baseline="0" dirty="0">
              <a:solidFill>
                <a:srgbClr val="000000"/>
              </a:solidFill>
              <a:latin typeface="ENPNJB+CordiaNew"/>
            </a:endParaRPr>
          </a:p>
          <a:p>
            <a:pPr marR="0" algn="just">
              <a:buFont typeface="Wingdings" panose="05000000000000000000" pitchFamily="2" charset="2"/>
              <a:buChar char="v"/>
            </a:pP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Dapat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dijadikan</a:t>
            </a:r>
            <a:r>
              <a:rPr lang="th-TH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bukti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khususnya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dalam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bidang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undang-undang</a:t>
            </a:r>
            <a:r>
              <a:rPr lang="en-US" sz="36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</a:p>
          <a:p>
            <a:pPr marR="0" algn="just"/>
            <a:r>
              <a:rPr lang="en-US" sz="36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36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จดหมายธุรกิจสามารถใช้เป็นหลักฐานในการอ้างอิงต้นเรื่องได้ โดยเฉพาะใช้เป็นหลักฐานทางกฎหมายในกรณีที่เกิดความขัดแย้งขึ้น เนื่องจากจดหมายธุรกิจเป็นลายลักษณ์อักษรชัดเจน)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87671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DE72D3-21CF-4F44-ACED-742BC1FA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5400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th-TH" sz="5400" b="1" dirty="0">
                <a:solidFill>
                  <a:srgbClr val="000000"/>
                </a:solidFill>
                <a:latin typeface="ENPNJB+CordiaNew"/>
              </a:rPr>
              <a:t>4. </a:t>
            </a:r>
            <a:r>
              <a:rPr lang="en-US" sz="54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menjalinkan</a:t>
            </a:r>
            <a:r>
              <a:rPr lang="en-US" sz="54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hubungan</a:t>
            </a:r>
            <a:r>
              <a:rPr lang="en-US" sz="54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yang </a:t>
            </a:r>
            <a:r>
              <a:rPr lang="en-US" sz="5400" dirty="0" err="1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positif</a:t>
            </a:r>
            <a:br>
              <a:rPr lang="en-US" sz="54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5400" b="1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เป็นสื่อสัมพันธ์ที่ดีในการติดต่อทางธุรกิจ </a:t>
            </a:r>
            <a:br>
              <a:rPr lang="th-TH" sz="54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51E0B28-BEEF-4A69-A582-2DD0BB447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th-TH" sz="1800" b="0" i="0" u="none" strike="noStrike" baseline="0" dirty="0">
              <a:solidFill>
                <a:srgbClr val="000000"/>
              </a:solidFill>
              <a:latin typeface="ENPNJB+CordiaNew"/>
            </a:endParaRPr>
          </a:p>
          <a:p>
            <a:pPr marR="0" algn="l"/>
            <a:r>
              <a:rPr lang="th-TH" sz="48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ดหมายธุรกิจสามารถช่วยเสริมสร้างความสัมพันธ์ที่ดีทำให้เกิดการติดต่อกันอย่างต่อเนื่องในทางธุรกิจ และเป็นเครื่องมือในการแก้ไขความเข้าใจผิดได้เป็นอย่างดี 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08609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59D0235-9027-44E1-9F0C-4257E336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24" y="1095355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th-TH" sz="5400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th-TH" sz="5400" b="1" dirty="0">
                <a:solidFill>
                  <a:srgbClr val="000000"/>
                </a:solidFill>
                <a:latin typeface="ENPNJB+CordiaNew"/>
              </a:rPr>
              <a:t>5. </a:t>
            </a:r>
            <a:r>
              <a:rPr lang="en-US" sz="5400" b="1" dirty="0" err="1">
                <a:solidFill>
                  <a:srgbClr val="000000"/>
                </a:solidFill>
                <a:latin typeface="ENPNJB+CordiaNew"/>
              </a:rPr>
              <a:t>alat</a:t>
            </a:r>
            <a:r>
              <a:rPr lang="en-US" sz="5400" b="1" dirty="0">
                <a:solidFill>
                  <a:srgbClr val="000000"/>
                </a:solidFill>
                <a:latin typeface="ENPNJB+CordiaNew"/>
              </a:rPr>
              <a:t> yang </a:t>
            </a:r>
            <a:r>
              <a:rPr lang="en-US" sz="5400" b="1" dirty="0" err="1">
                <a:solidFill>
                  <a:srgbClr val="000000"/>
                </a:solidFill>
                <a:latin typeface="ENPNJB+CordiaNew"/>
              </a:rPr>
              <a:t>menjimatkan</a:t>
            </a:r>
            <a:r>
              <a:rPr lang="en-US" sz="5400" b="1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en-US" sz="5400" b="1" dirty="0" err="1">
                <a:solidFill>
                  <a:srgbClr val="000000"/>
                </a:solidFill>
                <a:latin typeface="ENPNJB+CordiaNew"/>
              </a:rPr>
              <a:t>belanja</a:t>
            </a:r>
            <a:r>
              <a:rPr lang="en-US" sz="5400" b="1" dirty="0">
                <a:solidFill>
                  <a:srgbClr val="000000"/>
                </a:solidFill>
                <a:latin typeface="ENPNJB+CordiaNew"/>
              </a:rPr>
              <a:t> </a:t>
            </a:r>
            <a:r>
              <a:rPr lang="th-TH" sz="5400" b="1" dirty="0">
                <a:solidFill>
                  <a:srgbClr val="000000"/>
                </a:solidFill>
                <a:latin typeface="ENPNJB+CordiaNew"/>
              </a:rPr>
              <a:t>(</a:t>
            </a:r>
            <a:r>
              <a:rPr lang="th-TH" sz="5400" b="1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เป็นเครื่องมือที่ประหยัดทั้งเวลาและค่าใช้จ่าย) </a:t>
            </a:r>
            <a:br>
              <a:rPr lang="th-TH" sz="540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546F88-6887-4F08-B79D-ABCF2B472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th-TH" sz="1800" b="0" i="0" u="none" strike="noStrike" baseline="0" dirty="0">
              <a:solidFill>
                <a:srgbClr val="000000"/>
              </a:solidFill>
              <a:latin typeface="ENPNJB+CordiaNew"/>
            </a:endParaRPr>
          </a:p>
          <a:p>
            <a:pPr marR="0" algn="l"/>
            <a:r>
              <a:rPr lang="th-TH" sz="1800" b="0" i="0" u="none" strike="noStrike" baseline="0" dirty="0">
                <a:solidFill>
                  <a:srgbClr val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ในกรณีไม่เร่งด่วนและกรณีที่ต้องการสื่อสารเรื่องเดียวกันไปสู่ผู้รับเป็นจำนวนมาก การสื่อสารด้วยจดหมายย่อมเสียค่าใช้จ่ายน้อยกว่าการสื่อสารชนิดอื่น ๆ และเสียเวลาน้อยกว่าการเดินทาง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458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EE98AD-6D51-4280-A44E-48FF397B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b="1" dirty="0">
                <a:solidFill>
                  <a:srgbClr val="333333"/>
                </a:solidFill>
                <a:latin typeface="Titillium Web" panose="020B0604020202020204" pitchFamily="2" charset="0"/>
              </a:rPr>
              <a:t>6. Menepati Etika Perniagaan</a:t>
            </a:r>
            <a:br>
              <a:rPr lang="ms-MY" b="1" dirty="0">
                <a:solidFill>
                  <a:srgbClr val="333333"/>
                </a:solidFill>
                <a:latin typeface="Titillium Web" panose="020B0604020202020204" pitchFamily="2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0B0DD3-D9B6-4D31-A28F-9A1245625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85487"/>
            <a:ext cx="9720073" cy="4023360"/>
          </a:xfrm>
        </p:spPr>
        <p:txBody>
          <a:bodyPr/>
          <a:lstStyle/>
          <a:p>
            <a:pPr algn="l"/>
            <a:r>
              <a:rPr lang="ms-MY" sz="3200" b="0" i="0" dirty="0">
                <a:solidFill>
                  <a:srgbClr val="333333"/>
                </a:solidFill>
                <a:effectLst/>
                <a:latin typeface="Titillium Web" panose="020B0604020202020204" pitchFamily="2" charset="0"/>
              </a:rPr>
              <a:t>Surat kiriman rasmi juga membantu menepati etika perniagaan yang sepatutnya. Ia menunjukkan bahawa pihak pengirim mempunyai komitmen dalam urusan perniagaan dan bersedia untuk mengikuti prosedur dan peraturan yang ditetapkan.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5370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77D325-6BA0-464B-B4BC-C4B9A5AE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219456"/>
            <a:ext cx="9720072" cy="1499616"/>
          </a:xfrm>
        </p:spPr>
        <p:txBody>
          <a:bodyPr/>
          <a:lstStyle/>
          <a:p>
            <a:r>
              <a:rPr lang="ms-MY" b="1" dirty="0">
                <a:solidFill>
                  <a:srgbClr val="333333"/>
                </a:solidFill>
                <a:latin typeface="Titillium Web" panose="00000500000000000000" pitchFamily="2" charset="0"/>
              </a:rPr>
              <a:t>Jenis Surat Kiriman Rasmi</a:t>
            </a:r>
            <a:br>
              <a:rPr lang="ms-MY" b="1" dirty="0">
                <a:solidFill>
                  <a:srgbClr val="333333"/>
                </a:solidFill>
                <a:latin typeface="Titillium Web" panose="00000500000000000000" pitchFamily="2" charset="0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8AAD8E-0943-4B60-96CE-33E0FAC08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20278"/>
            <a:ext cx="9720073" cy="528908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ms-MY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Terdapat pelbagai jenis surat kiriman rasmi dalam perniagaan. Antaranya termasuk surat: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 permohonan,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b="0" i="0" dirty="0">
                <a:solidFill>
                  <a:srgbClr val="000000"/>
                </a:solidFill>
                <a:effectLst/>
                <a:latin typeface="Helvetica-FF"/>
              </a:rPr>
              <a:t>Permintaan Informasi Rutin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surat tawaran,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surat notis,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b="0" i="0" dirty="0">
                <a:solidFill>
                  <a:srgbClr val="000000"/>
                </a:solidFill>
                <a:effectLst/>
                <a:latin typeface="Helvetica-FF"/>
              </a:rPr>
              <a:t>Surat Pengaduan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dirty="0"/>
              <a:t>Surat pengaduan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dirty="0"/>
              <a:t>Surat pesanan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ms-MY" dirty="0"/>
              <a:t>Surat   undangan </a:t>
            </a:r>
          </a:p>
          <a:p>
            <a:pPr marL="0" indent="0" algn="l">
              <a:buNone/>
            </a:pPr>
            <a:br>
              <a:rPr lang="ms-MY" dirty="0"/>
            </a:br>
            <a:br>
              <a:rPr lang="ms-MY"/>
            </a:br>
            <a:r>
              <a:rPr lang="ms-MY" b="0" i="0">
                <a:solidFill>
                  <a:srgbClr val="000000"/>
                </a:solidFill>
                <a:effectLst/>
                <a:latin typeface="Helvetica-FF"/>
              </a:rPr>
              <a:t>https</a:t>
            </a:r>
            <a:r>
              <a:rPr lang="ms-MY" b="0" i="0" dirty="0">
                <a:solidFill>
                  <a:srgbClr val="000000"/>
                </a:solidFill>
                <a:effectLst/>
                <a:latin typeface="Helvetica-FF"/>
              </a:rPr>
              <a:t>://apps.detik.com/detik/</a:t>
            </a:r>
            <a:endParaRPr lang="ms-MY" b="0" i="0" dirty="0">
              <a:solidFill>
                <a:srgbClr val="333333"/>
              </a:solidFill>
              <a:effectLst/>
              <a:latin typeface="Titillium Web" panose="00000500000000000000" pitchFamily="2" charset="0"/>
            </a:endParaRPr>
          </a:p>
          <a:p>
            <a:pPr marL="0" indent="0" algn="l">
              <a:buNone/>
            </a:pPr>
            <a:r>
              <a:rPr lang="ms-MY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Setiap jenis surat ini mempunyai format dan tujuan yang tersendiri, dan ia penting untuk memahami perbezaan dan penggunaannya dalam konteks perniagaan.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6669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นทิกรัล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171</TotalTime>
  <Words>598</Words>
  <Application>Microsoft Office PowerPoint</Application>
  <PresentationFormat>แบบจอกว้าง</PresentationFormat>
  <Paragraphs>43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9" baseType="lpstr">
      <vt:lpstr>Arial</vt:lpstr>
      <vt:lpstr>Cordia New</vt:lpstr>
      <vt:lpstr>ENPNJB+CordiaNew</vt:lpstr>
      <vt:lpstr>Helvetica-FF</vt:lpstr>
      <vt:lpstr>Titillium Web</vt:lpstr>
      <vt:lpstr>Tw Cen MT</vt:lpstr>
      <vt:lpstr>Tw Cen MT Condensed</vt:lpstr>
      <vt:lpstr>Wingdings</vt:lpstr>
      <vt:lpstr>Wingdings 3</vt:lpstr>
      <vt:lpstr>อินทิกรัล</vt:lpstr>
      <vt:lpstr>บทที่ 1 การเขียนเชิงธุรกิจ penulisan surat kiriman untuk bisnes </vt:lpstr>
      <vt:lpstr>Definisi </vt:lpstr>
      <vt:lpstr>Kegunaan surat kiriman dalam perniagaan </vt:lpstr>
      <vt:lpstr> 2. alat penerangan data (เป็นเครื่องมือให้รายละเอียดข้อมูล)  </vt:lpstr>
      <vt:lpstr>3. Bukti yang dapat dirujuk Kembali  (เป็นหลักฐานในการอ้างอิงข้อมูล) </vt:lpstr>
      <vt:lpstr> 4. menjalinkan hubungan yang positif เป็นสื่อสัมพันธ์ที่ดีในการติดต่อทางธุรกิจ  </vt:lpstr>
      <vt:lpstr> 5. alat yang menjimatkan belanja (เป็นเครื่องมือที่ประหยัดทั้งเวลาและค่าใช้จ่าย)  </vt:lpstr>
      <vt:lpstr>6. Menepati Etika Perniagaan </vt:lpstr>
      <vt:lpstr>Jenis Surat Kiriman Rasmi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การเขียนเชิงธุรกิจ </dc:title>
  <dc:creator>Pareeda Hayeeteh</dc:creator>
  <cp:lastModifiedBy>Pareeda Hayeeteh</cp:lastModifiedBy>
  <cp:revision>18</cp:revision>
  <dcterms:created xsi:type="dcterms:W3CDTF">2023-12-06T03:19:46Z</dcterms:created>
  <dcterms:modified xsi:type="dcterms:W3CDTF">2023-12-07T05:08:54Z</dcterms:modified>
</cp:coreProperties>
</file>