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6" r:id="rId2"/>
    <p:sldId id="257" r:id="rId3"/>
    <p:sldId id="266" r:id="rId4"/>
    <p:sldId id="258" r:id="rId5"/>
    <p:sldId id="259" r:id="rId6"/>
    <p:sldId id="265" r:id="rId7"/>
    <p:sldId id="268" r:id="rId8"/>
    <p:sldId id="261" r:id="rId9"/>
    <p:sldId id="262" r:id="rId10"/>
    <p:sldId id="269" r:id="rId11"/>
    <p:sldId id="270" r:id="rId12"/>
    <p:sldId id="263" r:id="rId13"/>
    <p:sldId id="271" r:id="rId14"/>
    <p:sldId id="272" r:id="rId1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00F59-BCD7-40A3-A3B9-00857B12AAFA}" type="datetimeFigureOut">
              <a:rPr lang="th-TH" smtClean="0"/>
              <a:t>02/08/65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F3392-2E9F-44B3-9C7A-8F05A373F6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477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CA6B9A-BA9F-42F5-8BDD-DD57299B0C2A}" type="datetime1">
              <a:rPr lang="th-TH" smtClean="0"/>
              <a:t>02/08/65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AB4B8C-9140-4A8D-9949-9D4A262EA7AD}" type="slidenum">
              <a:rPr lang="th-TH" smtClean="0"/>
              <a:t>‹#›</a:t>
            </a:fld>
            <a:endParaRPr lang="th-TH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6870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BEC3-92F7-4826-B124-0130A0349687}" type="datetime1">
              <a:rPr lang="th-TH" smtClean="0"/>
              <a:t>02/08/65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4B8C-9140-4A8D-9949-9D4A262EA7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847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FCD6-C752-45E5-A8F8-37FCFE11B50B}" type="datetime1">
              <a:rPr lang="th-TH" smtClean="0"/>
              <a:t>02/08/65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4B8C-9140-4A8D-9949-9D4A262EA7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50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3A42-CE46-4022-AC10-99F075181428}" type="datetime1">
              <a:rPr lang="th-TH" smtClean="0"/>
              <a:t>02/08/65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4B8C-9140-4A8D-9949-9D4A262EA7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475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3BDD47-A45E-45D5-993B-E97141B047F1}" type="datetime1">
              <a:rPr lang="th-TH" smtClean="0"/>
              <a:t>02/08/65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AB4B8C-9140-4A8D-9949-9D4A262EA7AD}" type="slidenum">
              <a:rPr lang="th-TH" smtClean="0"/>
              <a:t>‹#›</a:t>
            </a:fld>
            <a:endParaRPr lang="th-TH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57428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60C5-66E5-476B-83C9-F8BFB6A6629B}" type="datetime1">
              <a:rPr lang="th-TH" smtClean="0"/>
              <a:t>02/08/65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4B8C-9140-4A8D-9949-9D4A262EA7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918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4754-6798-4A85-B3D6-42B1A7E84A9B}" type="datetime1">
              <a:rPr lang="th-TH" smtClean="0"/>
              <a:t>02/08/65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4B8C-9140-4A8D-9949-9D4A262EA7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613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0A7B-616F-4FFE-A2F8-CEE1C7498CA1}" type="datetime1">
              <a:rPr lang="th-TH" smtClean="0"/>
              <a:t>02/08/65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4B8C-9140-4A8D-9949-9D4A262EA7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57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AB3D-BE33-4D88-8050-854D8357C7B4}" type="datetime1">
              <a:rPr lang="th-TH" smtClean="0"/>
              <a:t>02/08/65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4B8C-9140-4A8D-9949-9D4A262EA7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083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49D050-1CD7-47E6-A51C-6CABF67FC026}" type="datetime1">
              <a:rPr lang="th-TH" smtClean="0"/>
              <a:t>02/08/65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AB4B8C-9140-4A8D-9949-9D4A262EA7AD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446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FB3936-9DA8-4804-AF90-4F40A775BAA0}" type="datetime1">
              <a:rPr lang="th-TH" smtClean="0"/>
              <a:t>02/08/65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AB4B8C-9140-4A8D-9949-9D4A262EA7AD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391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21D2428-1831-49FA-B01D-0F7291FBA0A3}" type="datetime1">
              <a:rPr lang="th-TH" smtClean="0"/>
              <a:t>02/08/65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0AB4B8C-9140-4A8D-9949-9D4A262EA7AD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385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Big </a:t>
            </a:r>
            <a:r>
              <a:rPr lang="en-US" sz="11500" b="1" dirty="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Data</a:t>
            </a:r>
            <a:endParaRPr lang="th-TH" sz="8000" b="1" dirty="0">
              <a:solidFill>
                <a:schemeClr val="bg2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726086" y="3956279"/>
            <a:ext cx="6831673" cy="1382339"/>
          </a:xfrm>
        </p:spPr>
        <p:txBody>
          <a:bodyPr>
            <a:normAutofit/>
          </a:bodyPr>
          <a:lstStyle/>
          <a:p>
            <a:pPr>
              <a:lnSpc>
                <a:spcPts val="5040"/>
              </a:lnSpc>
              <a:spcBef>
                <a:spcPct val="0"/>
              </a:spcBef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 ผู้ช่วยศาสตราจารย์ซอและ  เกปัน</a:t>
            </a:r>
          </a:p>
          <a:p>
            <a:pPr>
              <a:lnSpc>
                <a:spcPts val="5040"/>
              </a:lnSpc>
              <a:spcBef>
                <a:spcPct val="0"/>
              </a:spcBef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อาจารย์ประจำหลักสูตรเทคโนโลยีสารสนเทศ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80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>
          <a:xfrm>
            <a:off x="10276357" y="6261798"/>
            <a:ext cx="1596292" cy="404614"/>
          </a:xfrm>
        </p:spPr>
        <p:txBody>
          <a:bodyPr/>
          <a:lstStyle/>
          <a:p>
            <a:fld id="{D0AB4B8C-9140-4A8D-9949-9D4A262EA7AD}" type="slidenum">
              <a:rPr lang="th-TH" sz="280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fld>
            <a:endParaRPr lang="th-TH" sz="2800" dirty="0">
              <a:solidFill>
                <a:schemeClr val="bg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78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8716" y="510540"/>
            <a:ext cx="3842656" cy="759823"/>
          </a:xfrm>
          <a:prstGeom prst="rect">
            <a:avLst/>
          </a:prstGeom>
          <a:solidFill>
            <a:srgbClr val="1A2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510540"/>
            <a:ext cx="3156857" cy="80772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Cloudera </a:t>
            </a:r>
            <a:r>
              <a:rPr lang="th-TH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(ต่อ)</a:t>
            </a:r>
            <a:r>
              <a:rPr lang="th-TH" dirty="0">
                <a:solidFill>
                  <a:schemeClr val="bg2"/>
                </a:solidFill>
              </a:rPr>
              <a:t/>
            </a:r>
            <a:br>
              <a:rPr lang="th-TH" dirty="0">
                <a:solidFill>
                  <a:schemeClr val="bg2"/>
                </a:solidFill>
              </a:rPr>
            </a:br>
            <a: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>
              <a:solidFill>
                <a:schemeClr val="bg2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20389" y="1779815"/>
            <a:ext cx="8926286" cy="4690654"/>
          </a:xfrm>
        </p:spPr>
        <p:txBody>
          <a:bodyPr>
            <a:noAutofit/>
          </a:bodyPr>
          <a:lstStyle/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ที่สองก็คือ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Cloudera  Enterprise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ซอฟแวร์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ที่รวมความสามารถหรือ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การข้อมูลของ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Hadoop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รวมทั้ง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การในตัวของ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server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ทำ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การติดตามในตัวของข้อมูลหรือการ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ที่เราเรียกว่า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การทำโมนิเตอร์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ริงกับดาต้า เช่น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ข้อมูลบางส่วนสูญหาย ข้อมูลมีความผิดพลาด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บริษัทหรือหน่วยงานที่เอาคลาว</a:t>
            </a:r>
            <a:r>
              <a:rPr lang="th-TH" sz="3200" dirty="0" err="1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ด์เ</a:t>
            </a:r>
            <a: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ดอราไปประยุกต์ใช้ คือบริษัท </a:t>
            </a:r>
            <a:r>
              <a:rPr lang="th-TH" sz="3200" dirty="0" err="1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เวส</a:t>
            </a:r>
            <a: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เทอร์ยูเนี่ยน เป็นบริษัทที่ทำหน้าที่เกี่ยวกับการรับโอนเงินข้ามประเทศ เนื่องจาก</a:t>
            </a:r>
            <a:b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</a:t>
            </a:r>
            <a:r>
              <a:rPr lang="th-TH" sz="3200" dirty="0" err="1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เวส</a:t>
            </a:r>
            <a: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เทอร์ยูเนี่ยนนำ </a:t>
            </a:r>
            <a:r>
              <a:rPr lang="en-US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Hadoop </a:t>
            </a:r>
            <a: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ไปใช้</a:t>
            </a:r>
          </a:p>
        </p:txBody>
      </p:sp>
      <p:sp>
        <p:nvSpPr>
          <p:cNvPr id="6" name="ตัวแทนหมายเลขสไลด์ 4"/>
          <p:cNvSpPr>
            <a:spLocks noGrp="1"/>
          </p:cNvSpPr>
          <p:nvPr>
            <p:ph type="sldNum" sz="quarter" idx="12"/>
          </p:nvPr>
        </p:nvSpPr>
        <p:spPr>
          <a:xfrm>
            <a:off x="10395845" y="6296632"/>
            <a:ext cx="1596292" cy="404614"/>
          </a:xfrm>
        </p:spPr>
        <p:txBody>
          <a:bodyPr/>
          <a:lstStyle/>
          <a:p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290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8715" y="510540"/>
            <a:ext cx="5573485" cy="759823"/>
          </a:xfrm>
          <a:prstGeom prst="rect">
            <a:avLst/>
          </a:prstGeom>
          <a:solidFill>
            <a:srgbClr val="1A2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510540"/>
            <a:ext cx="3775166" cy="80772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Cloudera </a:t>
            </a:r>
            <a:r>
              <a:rPr lang="th-TH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(ต่อ)</a:t>
            </a:r>
            <a:r>
              <a:rPr lang="th-TH" dirty="0"/>
              <a:t/>
            </a:r>
            <a:br>
              <a:rPr lang="th-TH" dirty="0"/>
            </a:br>
            <a:r>
              <a:rPr lang="en-US" b="1" u="sng" dirty="0">
                <a:solidFill>
                  <a:srgbClr val="19393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b="1" u="sng" dirty="0">
                <a:solidFill>
                  <a:srgbClr val="19393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90353" y="1867987"/>
            <a:ext cx="8255727" cy="4019007"/>
          </a:xfrm>
        </p:spPr>
        <p:txBody>
          <a:bodyPr>
            <a:noAutofit/>
          </a:bodyPr>
          <a:lstStyle/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ในส่วนของคลาว</a:t>
            </a:r>
            <a:r>
              <a:rPr lang="th-TH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ด์เ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ดอราจะมาช่วยในเรื่องของการโอนเงิน ซึ่งเวลาโอนเงินข้ามประเทศต้องมีการคำนวณ ในส่วนของอัตราหรือเรทในตัวของเงิน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Hadoop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จะรันอยู่บนคลาว</a:t>
            </a:r>
            <a:r>
              <a:rPr lang="th-TH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ด์เ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ดอรา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สไลด์ 4"/>
          <p:cNvSpPr>
            <a:spLocks noGrp="1"/>
          </p:cNvSpPr>
          <p:nvPr>
            <p:ph type="sldNum" sz="quarter" idx="12"/>
          </p:nvPr>
        </p:nvSpPr>
        <p:spPr>
          <a:xfrm>
            <a:off x="10395845" y="6296632"/>
            <a:ext cx="1596292" cy="404614"/>
          </a:xfrm>
        </p:spPr>
        <p:txBody>
          <a:bodyPr/>
          <a:lstStyle/>
          <a:p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11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57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8715" y="358140"/>
            <a:ext cx="3703319" cy="759823"/>
          </a:xfrm>
          <a:prstGeom prst="rect">
            <a:avLst/>
          </a:prstGeom>
          <a:solidFill>
            <a:srgbClr val="1A2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358140"/>
            <a:ext cx="1937657" cy="75438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SAS</a:t>
            </a:r>
            <a:b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>
              <a:solidFill>
                <a:schemeClr val="bg2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98766" y="1677488"/>
            <a:ext cx="8847910" cy="4949734"/>
          </a:xfrm>
        </p:spPr>
        <p:txBody>
          <a:bodyPr>
            <a:noAutofit/>
          </a:bodyPr>
          <a:lstStyle/>
          <a:p>
            <a:pPr algn="thaiDist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SAS)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แซส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ถือว่า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เป็นคอม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เมอร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์เชี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ยล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ซอฟแวร์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ซอฟแวร์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เชิงพาณิชย์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ที่นำมา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ช่วยในส่วน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ประมวลผลข้อมูลขนาดใหญ่หรือ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Big Data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แซส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ซอฟแวร์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ที่เป็นคอมเมอร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์เชี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ยลที่ได้รับความ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นิยมเอา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ไปใช้ในการประมวลผลข้อมูล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หรือในธุรกิจที่เรียกว่า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ประเมินผลแบบเชิงลึก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ส่งผล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ให้ในบริษัทชั้นนำต่าง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ๆ ได้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มีการเอาแซสประยุกต์ใช้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แซสมี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การติดตั้ง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หรือเรียกว่า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ปลั๊กอิน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Concept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ซึ่งการทำงานของ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Apache Hadoop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ไว้ในส่วนของแซส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</a:t>
            </a:r>
            <a:r>
              <a:rPr lang="th-TH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้วย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6" name="ตัวแทนหมายเลขสไลด์ 4"/>
          <p:cNvSpPr>
            <a:spLocks noGrp="1"/>
          </p:cNvSpPr>
          <p:nvPr>
            <p:ph type="sldNum" sz="quarter" idx="12"/>
          </p:nvPr>
        </p:nvSpPr>
        <p:spPr>
          <a:xfrm>
            <a:off x="10395845" y="6296632"/>
            <a:ext cx="1596292" cy="404614"/>
          </a:xfrm>
        </p:spPr>
        <p:txBody>
          <a:bodyPr/>
          <a:lstStyle/>
          <a:p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fld id="{D0AB4B8C-9140-4A8D-9949-9D4A262EA7AD}" type="slidenum">
              <a:rPr lang="th-TH" sz="28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12</a:t>
            </a:fld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76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87979" y="352697"/>
            <a:ext cx="3727268" cy="759823"/>
          </a:xfrm>
          <a:prstGeom prst="rect">
            <a:avLst/>
          </a:prstGeom>
          <a:solidFill>
            <a:srgbClr val="1A2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358140"/>
            <a:ext cx="2207623" cy="75438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SAS </a:t>
            </a:r>
            <a:r>
              <a:rPr lang="th-TH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(ต่อ</a:t>
            </a:r>
            <a:r>
              <a:rPr lang="th-TH" b="1" u="sng" dirty="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>
              <a:solidFill>
                <a:schemeClr val="bg2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333897" y="1559922"/>
            <a:ext cx="8403771" cy="5076009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ความสามารถ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หรือฟีเจอร์ที่พิเศษของ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แซสก็คือ แซสจะรวมค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วามสามารถของ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เหมืองข้อมูลหรือการวิเคราะห์ข้อมูลในเชิงลึก ส่งผลให้เวลาที่ข้อมูลทำการ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เก็บจะสามารถ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ทำการทำนายอนาคตหรือพยากรณ์ข้อมูลที่เกิดขึ้นในอนาคตได้ถูกต้อง แม่นยำ และรวดเร็วมาก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ยิ่งขึ้น </a:t>
            </a:r>
          </a:p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บริษัทหรือ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หน่วยงานที่เอาแซสไป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 ได้แก่ ธนาคาร อย่างเช่น ธนาคาร</a:t>
            </a:r>
            <a:b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ไทย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พาณิชย์ มีการนำแซสไปประยุกต์ใช้ในส่วนของการทำงาน ประมวลผล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ข้อมูลรายการ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ทาน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เซ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็กช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ั่น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 ฝาก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 ถอน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โอน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เงินระหว่างประเทศ ในประเทศ ข้ามเขตต่าง ๆ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การเอาแซสไปประยุกต์ใช้ส่งผล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ให้ขั้นตอนในการติดตั้งหรือการทำงานไม่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ยุ่งยาก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สะดวกสบาย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สไลด์ 4"/>
          <p:cNvSpPr>
            <a:spLocks noGrp="1"/>
          </p:cNvSpPr>
          <p:nvPr>
            <p:ph type="sldNum" sz="quarter" idx="12"/>
          </p:nvPr>
        </p:nvSpPr>
        <p:spPr>
          <a:xfrm>
            <a:off x="10395845" y="6296632"/>
            <a:ext cx="1596292" cy="404614"/>
          </a:xfrm>
        </p:spPr>
        <p:txBody>
          <a:bodyPr/>
          <a:lstStyle/>
          <a:p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13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059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34128" y="2093254"/>
            <a:ext cx="8361229" cy="2098226"/>
          </a:xfrm>
        </p:spPr>
        <p:txBody>
          <a:bodyPr/>
          <a:lstStyle/>
          <a:p>
            <a:r>
              <a:rPr lang="en-US" sz="13800" b="1" dirty="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Q&amp;A</a:t>
            </a:r>
            <a:endParaRPr lang="th-TH" sz="8800" b="1" dirty="0">
              <a:solidFill>
                <a:schemeClr val="bg2"/>
              </a:solidFill>
            </a:endParaRPr>
          </a:p>
        </p:txBody>
      </p:sp>
      <p:sp>
        <p:nvSpPr>
          <p:cNvPr id="4" name="ตัวแทนหมายเลขสไลด์ 4"/>
          <p:cNvSpPr>
            <a:spLocks noGrp="1"/>
          </p:cNvSpPr>
          <p:nvPr>
            <p:ph type="sldNum" sz="quarter" idx="12"/>
          </p:nvPr>
        </p:nvSpPr>
        <p:spPr>
          <a:xfrm>
            <a:off x="10395845" y="6296632"/>
            <a:ext cx="1596292" cy="404614"/>
          </a:xfrm>
        </p:spPr>
        <p:txBody>
          <a:bodyPr/>
          <a:lstStyle/>
          <a:p>
            <a:r>
              <a:rPr lang="en-US" sz="2800" dirty="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</a:t>
            </a:r>
            <a:endParaRPr lang="th-TH" sz="2800" dirty="0">
              <a:solidFill>
                <a:schemeClr val="bg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615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79269" y="685800"/>
            <a:ext cx="5573485" cy="759823"/>
          </a:xfrm>
          <a:prstGeom prst="rect">
            <a:avLst/>
          </a:prstGeom>
          <a:solidFill>
            <a:srgbClr val="1A2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428309" cy="759823"/>
          </a:xfrm>
        </p:spPr>
        <p:txBody>
          <a:bodyPr/>
          <a:lstStyle/>
          <a:p>
            <a:r>
              <a:rPr lang="th-TH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ความหมายของ </a:t>
            </a:r>
            <a: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Big </a:t>
            </a:r>
            <a:r>
              <a:rPr lang="en-US" b="1" u="sng" dirty="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Data</a:t>
            </a:r>
            <a:endParaRPr lang="th-TH" dirty="0">
              <a:solidFill>
                <a:schemeClr val="bg2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89909" y="2001785"/>
            <a:ext cx="8968740" cy="3388821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ความหมายของ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Big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Data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หรือภาษาไทยแปลว่า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ข้อมูลมหัต(ราชบัณฑิต)     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อภิม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หาข้อมูล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หรือที่เรียกว่า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ข้อมูลใหญ่</a:t>
            </a:r>
          </a:p>
          <a:p>
            <a:pPr algn="thaiDist"/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Big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ข้อมูล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ที่เป็นข้อมูลดิจิตอล ที่มีทั้งข้อมูลเป็นแบบ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</a:t>
            </a:r>
          </a:p>
          <a:p>
            <a:pPr algn="ju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ซึ่งขนาด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Big Data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จะมีมากกว่า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เทรา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ไบต์ คือ ขนาด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เรียกว่า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เพรช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ไบต์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สัญญา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ลักษณฺจะไม่เป็น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แต่จะ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PB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ซึ่ง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จะทำให้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ไซ</a:t>
            </a:r>
            <a:r>
              <a:rPr lang="th-TH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ต์ข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อง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ข้อมูลมีขนาดใหญ่มาก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ขึ้น</a:t>
            </a: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>
          <a:xfrm>
            <a:off x="10395845" y="6296632"/>
            <a:ext cx="1596292" cy="404614"/>
          </a:xfrm>
        </p:spPr>
        <p:txBody>
          <a:bodyPr/>
          <a:lstStyle/>
          <a:p>
            <a:fld id="{D0AB4B8C-9140-4A8D-9949-9D4A262EA7AD}" type="slidenum">
              <a:rPr lang="th-TH" sz="28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fld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67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79269" y="685800"/>
            <a:ext cx="5573485" cy="759823"/>
          </a:xfrm>
          <a:prstGeom prst="rect">
            <a:avLst/>
          </a:prstGeom>
          <a:solidFill>
            <a:srgbClr val="1A2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7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29394" y="2108463"/>
            <a:ext cx="8717280" cy="3035531"/>
          </a:xfrm>
        </p:spPr>
        <p:txBody>
          <a:bodyPr>
            <a:noAutofit/>
          </a:bodyPr>
          <a:lstStyle/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ข้อมูลใหญ่มาจากข้อมูลที่เป็นโซ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เชี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ยลมีเดียเป็นหลัก เช่น 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เฟส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บุ๊ค ทวิสต์</a:t>
            </a:r>
            <a:b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อิสตาร์แกรม และ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ยูทูป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ต้น</a:t>
            </a:r>
          </a:p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Big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เพื่อใช้ในการ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ข้อมูลเชิงลึก และนำไปทำนาย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พฤติกรรมหรือทำนายในส่วนของอนาคตที่จะ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เกิดขึ้น </a:t>
            </a:r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1123406" y="685800"/>
            <a:ext cx="4998720" cy="8659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u="sng" dirty="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ความหมายของ </a:t>
            </a:r>
            <a:r>
              <a:rPr lang="en-US" b="1" u="sng" dirty="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Big Data </a:t>
            </a:r>
            <a:r>
              <a:rPr lang="th-TH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(ต่อ</a:t>
            </a:r>
            <a:r>
              <a:rPr lang="th-TH" b="1" u="sng" dirty="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dirty="0">
              <a:solidFill>
                <a:schemeClr val="bg2"/>
              </a:solidFill>
            </a:endParaRPr>
          </a:p>
        </p:txBody>
      </p:sp>
      <p:sp>
        <p:nvSpPr>
          <p:cNvPr id="6" name="ตัวแทนหมายเลขสไลด์ 4"/>
          <p:cNvSpPr>
            <a:spLocks noGrp="1"/>
          </p:cNvSpPr>
          <p:nvPr>
            <p:ph type="sldNum" sz="quarter" idx="12"/>
          </p:nvPr>
        </p:nvSpPr>
        <p:spPr>
          <a:xfrm>
            <a:off x="10395845" y="6296632"/>
            <a:ext cx="1596292" cy="404614"/>
          </a:xfrm>
        </p:spPr>
        <p:txBody>
          <a:bodyPr/>
          <a:lstStyle/>
          <a:p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9095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79269" y="685800"/>
            <a:ext cx="6061165" cy="759823"/>
          </a:xfrm>
          <a:prstGeom prst="rect">
            <a:avLst/>
          </a:prstGeom>
          <a:solidFill>
            <a:srgbClr val="1A2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5281749" cy="1485900"/>
          </a:xfrm>
        </p:spPr>
        <p:txBody>
          <a:bodyPr/>
          <a:lstStyle/>
          <a:p>
            <a:r>
              <a:rPr lang="th-TH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คุณลักษณะของข้อมูลขนาดใหญ่</a:t>
            </a:r>
            <a: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>
              <a:solidFill>
                <a:schemeClr val="bg2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98764" y="1942556"/>
            <a:ext cx="8621487" cy="3918313"/>
          </a:xfrm>
        </p:spPr>
        <p:txBody>
          <a:bodyPr>
            <a:noAutofit/>
          </a:bodyPr>
          <a:lstStyle/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คุณลักษณะของข้อมูลใหญ่ประกอบด้วย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en-US" sz="3200" i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Volume </a:t>
            </a:r>
            <a:r>
              <a:rPr lang="th-TH" sz="3200" i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3200" i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ปริมาณมาก </a:t>
            </a:r>
            <a:endParaRPr lang="th-TH" sz="3200" i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en-US" sz="3200" i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Variety </a:t>
            </a:r>
            <a:r>
              <a:rPr lang="th-TH" sz="3200" i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ความหลากหลายในโครงสร้างข้อมูล </a:t>
            </a:r>
            <a:endParaRPr lang="th-TH" sz="3200" i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en-US" sz="3200" i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Velocity </a:t>
            </a:r>
            <a:r>
              <a:rPr lang="th-TH" sz="3200" i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ข้อมูลที่มีการเปลี่ยนแปลงตลอดเวลา</a:t>
            </a:r>
            <a:endParaRPr lang="th-TH" sz="3200" i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en-US" sz="3200" i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Veracity</a:t>
            </a:r>
            <a:r>
              <a:rPr lang="th-TH" sz="3200" i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มีความแม่นยำ ความจริง </a:t>
            </a:r>
            <a:endParaRPr lang="th-TH" sz="3200" i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en-US" sz="3200" i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Data </a:t>
            </a:r>
            <a:r>
              <a:rPr lang="en-US" sz="3200" i="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Complexcity</a:t>
            </a:r>
            <a:r>
              <a:rPr lang="en-US" sz="3200" i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i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</a:t>
            </a:r>
            <a:r>
              <a:rPr lang="th-TH" sz="3200" i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ซับซ้อนหรือที่เราเรียกว่าดาต้าคอมแพ</a:t>
            </a:r>
            <a:r>
              <a:rPr lang="th-TH" sz="3200" i="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็ค</a:t>
            </a:r>
            <a:r>
              <a:rPr lang="th-TH" sz="3200" i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ซิตี้</a:t>
            </a:r>
          </a:p>
          <a:p>
            <a:pPr marL="530352" lvl="1" indent="0" algn="thaiDist">
              <a:buNone/>
            </a:pPr>
            <a:endParaRPr lang="th-TH" sz="3200" i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สไลด์ 4"/>
          <p:cNvSpPr>
            <a:spLocks noGrp="1"/>
          </p:cNvSpPr>
          <p:nvPr>
            <p:ph type="sldNum" sz="quarter" idx="12"/>
          </p:nvPr>
        </p:nvSpPr>
        <p:spPr>
          <a:xfrm>
            <a:off x="10395845" y="6296632"/>
            <a:ext cx="1596292" cy="404614"/>
          </a:xfrm>
        </p:spPr>
        <p:txBody>
          <a:bodyPr/>
          <a:lstStyle/>
          <a:p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765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79269" y="685800"/>
            <a:ext cx="5573485" cy="759823"/>
          </a:xfrm>
          <a:prstGeom prst="rect">
            <a:avLst/>
          </a:prstGeom>
          <a:solidFill>
            <a:srgbClr val="1A2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358640" cy="838200"/>
          </a:xfrm>
        </p:spPr>
        <p:txBody>
          <a:bodyPr>
            <a:normAutofit fontScale="90000"/>
          </a:bodyPr>
          <a:lstStyle/>
          <a:p>
            <a:r>
              <a:rPr lang="th-TH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การประยุกต์ข้อมูลขนาดใหญ่</a:t>
            </a:r>
            <a:r>
              <a:rPr lang="en-US" b="1" u="sng" dirty="0">
                <a:solidFill>
                  <a:srgbClr val="19393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b="1" u="sng" dirty="0">
                <a:solidFill>
                  <a:srgbClr val="19393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470793" y="2153095"/>
            <a:ext cx="5681518" cy="2916382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ธุรกิจ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ของสายการ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บิน 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ระบบของโรงพยาบาล </a:t>
            </a:r>
          </a:p>
          <a:p>
            <a:endPara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30352" lvl="1" indent="0" algn="just">
              <a:buNone/>
            </a:pPr>
            <a:r>
              <a:rPr lang="th-TH" sz="4000" i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4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สไลด์ 4"/>
          <p:cNvSpPr>
            <a:spLocks noGrp="1"/>
          </p:cNvSpPr>
          <p:nvPr>
            <p:ph type="sldNum" sz="quarter" idx="12"/>
          </p:nvPr>
        </p:nvSpPr>
        <p:spPr>
          <a:xfrm>
            <a:off x="10395845" y="6296632"/>
            <a:ext cx="1596292" cy="404614"/>
          </a:xfrm>
        </p:spPr>
        <p:txBody>
          <a:bodyPr/>
          <a:lstStyle/>
          <a:p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088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679269" y="685800"/>
            <a:ext cx="8386354" cy="759823"/>
          </a:xfrm>
          <a:prstGeom prst="rect">
            <a:avLst/>
          </a:prstGeom>
          <a:solidFill>
            <a:srgbClr val="1A2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152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Software </a:t>
            </a:r>
            <a:r>
              <a:rPr lang="th-TH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ที่ใช้ในการประมวลผลข้อมูลขนาดใหญ่</a:t>
            </a:r>
            <a:r>
              <a:rPr lang="en-US" b="1" u="sng" dirty="0">
                <a:solidFill>
                  <a:srgbClr val="19393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b="1" u="sng" dirty="0">
                <a:solidFill>
                  <a:srgbClr val="19393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2307771" y="1841862"/>
            <a:ext cx="8665029" cy="4750526"/>
          </a:xfrm>
        </p:spPr>
        <p:txBody>
          <a:bodyPr>
            <a:normAutofit/>
          </a:bodyPr>
          <a:lstStyle/>
          <a:p>
            <a:pPr algn="thaiDist"/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Software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ที่ใช้ในการประมวลผลข้อมูลขนาด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ใหญ่ คือ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Hadoop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สามารถทำ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การเรียกใช้ได้ฟรี ติดตั้งใช้งานประมวลผลข้อมูลที่เป็นขนาด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ใหญ่</a:t>
            </a:r>
          </a:p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ทำงานของ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Hadoop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จะตอบ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โจทย์การประมวลผลของ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Big Data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Hadoop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มีการเก็บ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ข้อมูลที่เป็น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ลักษณะของ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Master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Slave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Master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Detail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/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Master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ตัว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แม่ข่าย ทำหน้าที่ในการกระจาย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ข้อมูลให้กับ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เครื่องลูกข่ายที่ต้องกระจาย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เพราะปัจจุบัน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ข้อมูลมีขนาด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ใหญ่ ถ้า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ประมวลผล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</a:t>
            </a:r>
            <a:b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เดียวกันจะทำให้ล่าช้า</a:t>
            </a:r>
          </a:p>
        </p:txBody>
      </p:sp>
      <p:sp>
        <p:nvSpPr>
          <p:cNvPr id="6" name="ตัวแทนหมายเลขสไลด์ 4"/>
          <p:cNvSpPr>
            <a:spLocks noGrp="1"/>
          </p:cNvSpPr>
          <p:nvPr>
            <p:ph type="sldNum" sz="quarter" idx="12"/>
          </p:nvPr>
        </p:nvSpPr>
        <p:spPr>
          <a:xfrm>
            <a:off x="10395845" y="6296632"/>
            <a:ext cx="1596292" cy="404614"/>
          </a:xfrm>
        </p:spPr>
        <p:txBody>
          <a:bodyPr/>
          <a:lstStyle/>
          <a:p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60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679269" y="685800"/>
            <a:ext cx="9187542" cy="759823"/>
          </a:xfrm>
          <a:prstGeom prst="rect">
            <a:avLst/>
          </a:prstGeom>
          <a:solidFill>
            <a:srgbClr val="1A2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152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Software </a:t>
            </a:r>
            <a:r>
              <a:rPr lang="th-TH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ที่ใช้ในการประมวลผลข้อมูลขนาด</a:t>
            </a:r>
            <a:r>
              <a:rPr lang="th-TH" b="1" u="sng" dirty="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ใหญ่</a:t>
            </a:r>
            <a:r>
              <a:rPr lang="en-US" b="1" u="sng" dirty="0" smtClean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(ต่อ)</a:t>
            </a:r>
            <a:r>
              <a:rPr lang="th-TH" dirty="0"/>
              <a:t/>
            </a:r>
            <a:br>
              <a:rPr lang="th-TH" dirty="0"/>
            </a:br>
            <a:r>
              <a:rPr lang="en-US" b="1" u="sng" dirty="0">
                <a:solidFill>
                  <a:srgbClr val="19393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b="1" u="sng" dirty="0">
                <a:solidFill>
                  <a:srgbClr val="19393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2316479" y="2007326"/>
            <a:ext cx="8577943" cy="4689566"/>
          </a:xfrm>
        </p:spPr>
        <p:txBody>
          <a:bodyPr>
            <a:noAutofit/>
          </a:bodyPr>
          <a:lstStyle/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ทำงานของ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Apache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Hadoop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นำข้อมูล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ขนาด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ใหญ่ควบคุม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โดยตัวแม่หรือ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Master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กระจายเป็น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ข้อมูลขนาด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เล็กไป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ให้ลูก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ข่าย หรือเรียกว่า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Slave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Client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ช่วยกันในหน้าที่การ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ประมวลผล</a:t>
            </a:r>
          </a:p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ที่นำ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Apache Hadoop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ไปใช้ เช่น บริษัท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IBM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ซึ่งนำ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Apache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Hadoop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ไปใช้ใน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การประมวลผลข้อมูลของสายการบินรวมทั้ง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IBM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ยัง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เป็นแอพพลิเคชั่นที่เป็น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Hadoop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อยู่ด้วย </a:t>
            </a:r>
            <a:endParaRPr lang="en-US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สไลด์ 4"/>
          <p:cNvSpPr>
            <a:spLocks noGrp="1"/>
          </p:cNvSpPr>
          <p:nvPr>
            <p:ph type="sldNum" sz="quarter" idx="12"/>
          </p:nvPr>
        </p:nvSpPr>
        <p:spPr>
          <a:xfrm>
            <a:off x="10395845" y="6296632"/>
            <a:ext cx="1596292" cy="404614"/>
          </a:xfrm>
        </p:spPr>
        <p:txBody>
          <a:bodyPr/>
          <a:lstStyle/>
          <a:p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33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53144" y="297179"/>
            <a:ext cx="3474720" cy="759823"/>
          </a:xfrm>
          <a:prstGeom prst="rect">
            <a:avLst/>
          </a:prstGeom>
          <a:solidFill>
            <a:srgbClr val="1A2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8260" y="297180"/>
            <a:ext cx="4533900" cy="86106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Hortonworks</a:t>
            </a:r>
            <a:b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>
              <a:solidFill>
                <a:schemeClr val="bg2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37805" y="1558833"/>
            <a:ext cx="8734698" cy="4920343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Hortonworks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ฮอ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นทอน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เวิร์ก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เป็นของค่ายหรือ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</a:t>
            </a:r>
            <a:r>
              <a:rPr lang="th-TH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ซอฟแวร์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</a:t>
            </a:r>
            <a:b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ของสหรัฐอเมริกา ที่มีชื่อบ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ริษัท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 </a:t>
            </a:r>
            <a:r>
              <a:rPr lang="th-TH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ฮอ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นทอน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นี้จะเน้นเกี่ยวกับทางด้านการขาย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ซอฟแวร์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บริการหลังการขายให้กับ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บริษัทดอ</a:t>
            </a:r>
            <a:r>
              <a:rPr lang="th-TH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ทค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อมชั้น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นำของ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สหรัฐอเมริกา</a:t>
            </a:r>
          </a:p>
          <a:p>
            <a:pPr algn="thaiDist"/>
            <a: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3200" dirty="0" err="1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ฮอ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นทอน</a:t>
            </a:r>
            <a:r>
              <a:rPr lang="th-TH" sz="3200" dirty="0" err="1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เวิร์ก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</a:t>
            </a:r>
            <a:r>
              <a:rPr lang="th-TH" sz="3200" dirty="0" err="1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ฮอ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นทอนได้มีการนำ </a:t>
            </a:r>
            <a:r>
              <a:rPr lang="en-US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Hadoop 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ไป</a:t>
            </a:r>
            <a: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ประยุกต์ใช้</a:t>
            </a:r>
            <a:b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ในแอพพลิเคชั่น ส่งผล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ให้บริษัทดอ</a:t>
            </a:r>
            <a:r>
              <a:rPr lang="th-TH" sz="3200" dirty="0" err="1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ทค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อมต่าง ๆ ของ</a:t>
            </a:r>
            <a: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สหรัฐอเมริกานำ </a:t>
            </a:r>
            <a:r>
              <a:rPr lang="en-US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Hadoop 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ที่ติดตั้ง</a:t>
            </a:r>
            <a: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รวมอยู่หรือ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ปลั๊กอินรวมอยู่กับ</a:t>
            </a:r>
            <a:r>
              <a:rPr lang="th-TH" sz="3200" dirty="0" err="1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ฮอ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นทอน</a:t>
            </a:r>
            <a:r>
              <a:rPr lang="th-TH" sz="3200" dirty="0" err="1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เวิร์ก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ไปประยุกต์ใช้</a:t>
            </a:r>
            <a:r>
              <a:rPr lang="th-TH" sz="3200" dirty="0" err="1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ฮอ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นทอน</a:t>
            </a:r>
            <a:r>
              <a:rPr lang="th-TH" sz="3200" dirty="0" err="1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เวิร์ก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</a:t>
            </a:r>
            <a: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</a:t>
            </a:r>
            <a:r>
              <a:rPr lang="en-US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Hadoop </a:t>
            </a:r>
            <a:r>
              <a:rPr lang="th-TH" sz="3200" dirty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ก่อน</a:t>
            </a:r>
            <a:r>
              <a:rPr lang="th-TH" sz="3200" dirty="0" smtClean="0">
                <a:solidFill>
                  <a:srgbClr val="1A2E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</a:t>
            </a:r>
            <a:endParaRPr lang="th-TH" sz="3200" dirty="0">
              <a:solidFill>
                <a:srgbClr val="1A2E4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สไลด์ 4"/>
          <p:cNvSpPr>
            <a:spLocks noGrp="1"/>
          </p:cNvSpPr>
          <p:nvPr>
            <p:ph type="sldNum" sz="quarter" idx="12"/>
          </p:nvPr>
        </p:nvSpPr>
        <p:spPr>
          <a:xfrm>
            <a:off x="10395845" y="6296632"/>
            <a:ext cx="1596292" cy="404614"/>
          </a:xfrm>
        </p:spPr>
        <p:txBody>
          <a:bodyPr/>
          <a:lstStyle/>
          <a:p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88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79269" y="558437"/>
            <a:ext cx="3317965" cy="759823"/>
          </a:xfrm>
          <a:prstGeom prst="rect">
            <a:avLst/>
          </a:prstGeom>
          <a:solidFill>
            <a:srgbClr val="1A2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80309" y="561703"/>
            <a:ext cx="4358640" cy="80772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Cloudera</a:t>
            </a:r>
            <a:br>
              <a:rPr lang="en-US" b="1" u="sng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>
              <a:solidFill>
                <a:schemeClr val="bg2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33155" y="1832066"/>
            <a:ext cx="9601200" cy="4815840"/>
          </a:xfrm>
        </p:spPr>
        <p:txBody>
          <a:bodyPr>
            <a:normAutofit/>
          </a:bodyPr>
          <a:lstStyle/>
          <a:p>
            <a:pPr algn="thaiDist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Cloudera)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คลาว</a:t>
            </a:r>
            <a:r>
              <a:rPr lang="th-TH" sz="28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ด์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ดอราเป็นส่วนของ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ซอฟแวร์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ที่ประมวลผลข้อมูลขนาดใหญ่เหมือนกับ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Apache Hadoop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หรือเหมือนกับ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ฮอ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นทอน</a:t>
            </a:r>
            <a:r>
              <a:rPr lang="th-TH" sz="28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เวิร์ก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แต่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คลาว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ด์เ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ดอรามีความพิเศษขึ้นมาตรงที่ว่า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เป็นคอม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เมอร์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เชีย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ซอฟแวร์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ที่เรียกว่า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ซอฟแวร์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เชิง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พาณิชย์ </a:t>
            </a:r>
          </a:p>
          <a:p>
            <a:pPr algn="thaiDist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คลาว</a:t>
            </a:r>
            <a:r>
              <a:rPr lang="th-TH" sz="28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ด์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ดอรา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แบ่ง</a:t>
            </a:r>
            <a:r>
              <a:rPr lang="th-TH" sz="28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ซอฟแวร์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ออกเป็น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สองส่วนใหญ่ ๆ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ด้วยกัน คือ อัน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 เรียกว่า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Cloudera Distribution Hadoop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CDS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ด้วยตัว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Cloudera Distribution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Hadoop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ประกอบด้วย</a:t>
            </a:r>
            <a:r>
              <a:rPr lang="th-TH" sz="28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ซอฟแวร์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Hadoop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อัน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ที่สอง ประกอบด้วยวิธีการคำนวณ ข้อมูลบน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Hadoop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ที่เรียกว่า 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แม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รีดิ</a:t>
            </a:r>
            <a:r>
              <a:rPr lang="th-TH" sz="28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วซ์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อัน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 ประกอบด้วย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ในส่วนของการทำงานพิเศษเพิ่มเติมขึ้นมา ไม่ว่าจะเป็น อาปา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เชไฮฟ์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Apache HIVE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อา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ปา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เชพิก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Apache Pig)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อาปาเชมา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ฮา</a:t>
            </a:r>
            <a:r>
              <a:rPr lang="th-TH" sz="28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วท์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Apache Mahout)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หรือเครื่องมือต่าง ๆ ของ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Hadoop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ได้รวม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มาอยู่ในส่วนของ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CDS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ที่เรียกกว่า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Cloudera Distribution Hadoop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ช่วยใน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การประมวลผลอีกส่วนหนึ่ง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สไลด์ 4"/>
          <p:cNvSpPr>
            <a:spLocks noGrp="1"/>
          </p:cNvSpPr>
          <p:nvPr>
            <p:ph type="sldNum" sz="quarter" idx="12"/>
          </p:nvPr>
        </p:nvSpPr>
        <p:spPr>
          <a:xfrm>
            <a:off x="10395845" y="6296632"/>
            <a:ext cx="1596292" cy="404614"/>
          </a:xfrm>
        </p:spPr>
        <p:txBody>
          <a:bodyPr/>
          <a:lstStyle/>
          <a:p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785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TM10001105[[fn=ครอบตัด]]</Template>
  <TotalTime>380</TotalTime>
  <Words>798</Words>
  <Application>Microsoft Office PowerPoint</Application>
  <PresentationFormat>แบบจอกว้าง</PresentationFormat>
  <Paragraphs>65</Paragraphs>
  <Slides>14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20" baseType="lpstr">
      <vt:lpstr>Calibri</vt:lpstr>
      <vt:lpstr>Cordia New</vt:lpstr>
      <vt:lpstr>Franklin Gothic Book</vt:lpstr>
      <vt:lpstr>LilyUPC</vt:lpstr>
      <vt:lpstr>TH SarabunPSK</vt:lpstr>
      <vt:lpstr>Crop</vt:lpstr>
      <vt:lpstr>Big Data</vt:lpstr>
      <vt:lpstr>ความหมายของ Big Data</vt:lpstr>
      <vt:lpstr>งานนำเสนอ PowerPoint</vt:lpstr>
      <vt:lpstr>คุณลักษณะของข้อมูลขนาดใหญ่ </vt:lpstr>
      <vt:lpstr>การประยุกต์ข้อมูลขนาดใหญ่ </vt:lpstr>
      <vt:lpstr>Software ที่ใช้ในการประมวลผลข้อมูลขนาดใหญ่ </vt:lpstr>
      <vt:lpstr>Software ที่ใช้ในการประมวลผลข้อมูลขนาดใหญ่ (ต่อ)  </vt:lpstr>
      <vt:lpstr>Hortonworks </vt:lpstr>
      <vt:lpstr>Cloudera </vt:lpstr>
      <vt:lpstr>Cloudera (ต่อ)  </vt:lpstr>
      <vt:lpstr>Cloudera (ต่อ)  </vt:lpstr>
      <vt:lpstr>SAS </vt:lpstr>
      <vt:lpstr>SAS (ต่อ) 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</dc:title>
  <dc:creator>PTS BIG DATA 1</dc:creator>
  <cp:lastModifiedBy>SOLAEH KEPAN</cp:lastModifiedBy>
  <cp:revision>37</cp:revision>
  <dcterms:created xsi:type="dcterms:W3CDTF">2022-08-01T03:49:53Z</dcterms:created>
  <dcterms:modified xsi:type="dcterms:W3CDTF">2022-08-02T01:15:02Z</dcterms:modified>
</cp:coreProperties>
</file>