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9" r:id="rId11"/>
    <p:sldId id="304" r:id="rId12"/>
    <p:sldId id="313" r:id="rId13"/>
    <p:sldId id="314" r:id="rId14"/>
    <p:sldId id="279" r:id="rId15"/>
    <p:sldId id="311" r:id="rId16"/>
    <p:sldId id="312" r:id="rId17"/>
    <p:sldId id="305" r:id="rId18"/>
    <p:sldId id="315" r:id="rId19"/>
    <p:sldId id="286" r:id="rId20"/>
    <p:sldId id="307" r:id="rId21"/>
    <p:sldId id="306" r:id="rId22"/>
    <p:sldId id="289" r:id="rId23"/>
    <p:sldId id="290" r:id="rId24"/>
    <p:sldId id="308" r:id="rId25"/>
    <p:sldId id="284" r:id="rId26"/>
    <p:sldId id="285" r:id="rId27"/>
    <p:sldId id="316" r:id="rId28"/>
    <p:sldId id="265" r:id="rId29"/>
    <p:sldId id="267" r:id="rId30"/>
    <p:sldId id="317" r:id="rId31"/>
    <p:sldId id="318" r:id="rId32"/>
    <p:sldId id="293" r:id="rId33"/>
    <p:sldId id="319" r:id="rId34"/>
    <p:sldId id="320" r:id="rId35"/>
    <p:sldId id="321" r:id="rId36"/>
    <p:sldId id="322" r:id="rId37"/>
    <p:sldId id="323" r:id="rId38"/>
    <p:sldId id="324" r:id="rId39"/>
    <p:sldId id="266" r:id="rId40"/>
    <p:sldId id="325" r:id="rId41"/>
    <p:sldId id="268" r:id="rId42"/>
    <p:sldId id="295" r:id="rId43"/>
    <p:sldId id="296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00CA8-31BA-4096-A124-7F0C27502CC4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27066-1725-4F4D-BDE8-1BC0396041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72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314E8-7155-43FB-92CA-4FD1C6306F30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059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81009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334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856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416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51888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706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408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648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729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995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20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0DE9FA-782C-42AD-B00A-7BB25A83B009}" type="datetimeFigureOut">
              <a:rPr lang="th-TH" smtClean="0"/>
              <a:t>15/07/64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72E7622-0316-4119-84EC-4D0998340AF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868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5F669E-3D51-4E6D-A5FD-FFD97723D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328" y="1330774"/>
            <a:ext cx="8361229" cy="2098226"/>
          </a:xfrm>
        </p:spPr>
        <p:txBody>
          <a:bodyPr/>
          <a:lstStyle/>
          <a:p>
            <a:r>
              <a:rPr lang="th-TH" dirty="0"/>
              <a:t>การสร้างเสริมสุขภาพ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A80011A-86DB-4F9F-A44D-BE797BA58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0981" y="4546829"/>
            <a:ext cx="6831673" cy="1086237"/>
          </a:xfrm>
        </p:spPr>
        <p:txBody>
          <a:bodyPr>
            <a:normAutofit/>
          </a:bodyPr>
          <a:lstStyle/>
          <a:p>
            <a:pPr algn="r"/>
            <a:r>
              <a:rPr lang="th-TH" sz="3200" dirty="0"/>
              <a:t>อ.ดร.ฮูดา </a:t>
            </a:r>
            <a:r>
              <a:rPr lang="th-TH" sz="3200" dirty="0" err="1"/>
              <a:t>แว</a:t>
            </a:r>
            <a:r>
              <a:rPr lang="th-TH" sz="3200" dirty="0"/>
              <a:t>หะยี</a:t>
            </a:r>
          </a:p>
        </p:txBody>
      </p:sp>
    </p:spTree>
    <p:extLst>
      <p:ext uri="{BB962C8B-B14F-4D97-AF65-F5344CB8AC3E}">
        <p14:creationId xmlns:p14="http://schemas.microsoft.com/office/powerpoint/2010/main" val="1636067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09800" y="2173264"/>
            <a:ext cx="7772400" cy="1470025"/>
          </a:xfrm>
        </p:spPr>
        <p:txBody>
          <a:bodyPr>
            <a:normAutofit/>
          </a:bodyPr>
          <a:lstStyle/>
          <a:p>
            <a:r>
              <a:rPr lang="th-TH" sz="6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สารอาหาร</a:t>
            </a:r>
          </a:p>
        </p:txBody>
      </p:sp>
    </p:spTree>
    <p:extLst>
      <p:ext uri="{BB962C8B-B14F-4D97-AF65-F5344CB8AC3E}">
        <p14:creationId xmlns:p14="http://schemas.microsoft.com/office/powerpoint/2010/main" val="1709262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142852"/>
            <a:ext cx="8229600" cy="1143000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สารอาหารคาร์โบไฮเดรต</a:t>
            </a:r>
          </a:p>
        </p:txBody>
      </p:sp>
      <p:sp>
        <p:nvSpPr>
          <p:cNvPr id="4" name=" 3"/>
          <p:cNvSpPr/>
          <p:nvPr/>
        </p:nvSpPr>
        <p:spPr>
          <a:xfrm rot="18994692">
            <a:off x="5126645" y="1496173"/>
            <a:ext cx="2249487" cy="2024528"/>
          </a:xfrm>
          <a:prstGeom prst="gear6">
            <a:avLst>
              <a:gd name="adj1" fmla="val 15000"/>
              <a:gd name="adj2" fmla="val 5358"/>
            </a:avLst>
          </a:prstGeom>
          <a:solidFill>
            <a:schemeClr val="accent2">
              <a:lumMod val="60000"/>
              <a:lumOff val="40000"/>
            </a:schemeClr>
          </a:solidFill>
          <a:ln cap="rnd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7200000"/>
            </a:lightRig>
          </a:scene3d>
          <a:sp3d extrusionH="76200" contourW="12700" prstMaterial="plastic">
            <a:bevelT w="165100" prst="coolSlant"/>
            <a:bevelB w="165100" prst="coolSlant"/>
            <a:extrusionClr>
              <a:schemeClr val="accent2">
                <a:lumMod val="60000"/>
                <a:lumOff val="40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 3"/>
          <p:cNvSpPr/>
          <p:nvPr/>
        </p:nvSpPr>
        <p:spPr>
          <a:xfrm rot="19459441">
            <a:off x="3974942" y="3109161"/>
            <a:ext cx="2249487" cy="2024528"/>
          </a:xfrm>
          <a:prstGeom prst="gear6">
            <a:avLst>
              <a:gd name="adj1" fmla="val 15000"/>
              <a:gd name="adj2" fmla="val 5358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7200000"/>
            </a:lightRig>
          </a:scene3d>
          <a:sp3d extrusionH="76200" contourW="12700" prstMaterial="plastic">
            <a:bevelT w="165100" prst="coolSlant"/>
            <a:bevelB w="165100" prst="coolSlant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 3"/>
          <p:cNvSpPr/>
          <p:nvPr/>
        </p:nvSpPr>
        <p:spPr>
          <a:xfrm rot="18994692">
            <a:off x="5698150" y="4067942"/>
            <a:ext cx="2249487" cy="2024528"/>
          </a:xfrm>
          <a:prstGeom prst="gear6">
            <a:avLst>
              <a:gd name="adj1" fmla="val 15000"/>
              <a:gd name="adj2" fmla="val 5358"/>
            </a:avLst>
          </a:prstGeom>
          <a:solidFill>
            <a:schemeClr val="accent3">
              <a:lumMod val="60000"/>
              <a:lumOff val="40000"/>
            </a:schemeClr>
          </a:solidFill>
          <a:ln cap="rnd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7200000"/>
            </a:lightRig>
          </a:scene3d>
          <a:sp3d extrusionH="76200" contourW="12700" prstMaterial="plastic">
            <a:bevelT w="165100" prst="coolSlant"/>
            <a:bevelB w="165100" prst="coolSlant"/>
            <a:extrusionClr>
              <a:schemeClr val="accent3">
                <a:lumMod val="60000"/>
                <a:lumOff val="40000"/>
              </a:schemeClr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สี่เหลี่ยมผืนผ้า 6"/>
          <p:cNvSpPr/>
          <p:nvPr/>
        </p:nvSpPr>
        <p:spPr>
          <a:xfrm>
            <a:off x="5310182" y="2221048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น้ำตาลโมเลกุลเดี่ยว (</a:t>
            </a:r>
            <a:r>
              <a:rPr lang="en-US" sz="20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Monosaccharides</a:t>
            </a: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310051" y="3786190"/>
            <a:ext cx="15595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น้ำตาลโมเลกุลคู่ (</a:t>
            </a:r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disaccharides)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24528" y="4857760"/>
            <a:ext cx="2428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น้ำตาลเชิงซ้อน (</a:t>
            </a:r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Polysaccharides</a:t>
            </a: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4760" y="1714489"/>
            <a:ext cx="314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กลูโคส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Glucose)</a:t>
            </a:r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ฟรักโทส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Fructose)</a:t>
            </a:r>
          </a:p>
          <a:p>
            <a:pPr>
              <a:buAutoNum type="thaiNumPeriod"/>
            </a:pP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กาแล็กโทส (</a:t>
            </a:r>
            <a:r>
              <a:rPr lang="en-US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Galactose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9752" y="3585994"/>
            <a:ext cx="314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ซูโครส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Sucrose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แล็กโทส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Lactose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มอลโทส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Maltose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81982" y="4286256"/>
            <a:ext cx="2786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แป้ง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Starch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เดกซ์ทริก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Dextrin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ไกลโคเจน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Glycogen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กลูโคส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Glucose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390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 3"/>
          <p:cNvSpPr/>
          <p:nvPr/>
        </p:nvSpPr>
        <p:spPr>
          <a:xfrm rot="18994692">
            <a:off x="1899233" y="2200753"/>
            <a:ext cx="2249487" cy="2299491"/>
          </a:xfrm>
          <a:prstGeom prst="gear6">
            <a:avLst>
              <a:gd name="adj1" fmla="val 15000"/>
              <a:gd name="adj2" fmla="val 5358"/>
            </a:avLst>
          </a:prstGeom>
          <a:solidFill>
            <a:schemeClr val="accent2">
              <a:lumMod val="60000"/>
              <a:lumOff val="40000"/>
            </a:schemeClr>
          </a:solidFill>
          <a:ln cap="rnd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7200000"/>
            </a:lightRig>
          </a:scene3d>
          <a:sp3d extrusionH="76200" contourW="12700" prstMaterial="plastic">
            <a:bevelT w="165100" prst="coolSlant"/>
            <a:bevelB w="165100" prst="coolSlant"/>
            <a:extrusionClr>
              <a:schemeClr val="accent2">
                <a:lumMod val="60000"/>
                <a:lumOff val="40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สี่เหลี่ยมผืนผ้า 6"/>
          <p:cNvSpPr/>
          <p:nvPr/>
        </p:nvSpPr>
        <p:spPr>
          <a:xfrm>
            <a:off x="2131001" y="3001434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น้ำตาลโมเลกุลเดี่ยว (</a:t>
            </a:r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Mono saccharides</a:t>
            </a: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3603" y="2215918"/>
            <a:ext cx="3143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กลูโคส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Glucose)</a:t>
            </a: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 ฟรักโทส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Fructose)</a:t>
            </a:r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กาแล็กโทส (</a:t>
            </a:r>
            <a:r>
              <a:rPr lang="en-US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Galactose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456040" y="1988840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72064" y="1379385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องุ่น น้ำผึ้ง ผักบางชนิด </a:t>
            </a:r>
          </a:p>
          <a:p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-Blood </a:t>
            </a:r>
            <a:r>
              <a:rPr lang="en-US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Surgar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ถูกดูดซึมเข้ากระแสเลือด        พลังงาน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904312" y="234888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4910" y="2755213"/>
            <a:ext cx="3201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ผัก ผลไม้ และน้ำผึ้ง</a:t>
            </a:r>
          </a:p>
          <a:p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ปนอยู่กับกลูโคส </a:t>
            </a:r>
          </a:p>
          <a:p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ได้จากการย่อยน้ำตาลทราย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489219" y="3355378"/>
            <a:ext cx="365691" cy="178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76121" y="4196122"/>
            <a:ext cx="3201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อยู่ในอาหารพวกนม และผลิตผลจากนม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745049" y="4522400"/>
            <a:ext cx="365691" cy="178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505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 3"/>
          <p:cNvSpPr/>
          <p:nvPr/>
        </p:nvSpPr>
        <p:spPr>
          <a:xfrm rot="19459441">
            <a:off x="8039243" y="2094777"/>
            <a:ext cx="2249487" cy="2024528"/>
          </a:xfrm>
          <a:prstGeom prst="gear6">
            <a:avLst>
              <a:gd name="adj1" fmla="val 15000"/>
              <a:gd name="adj2" fmla="val 5358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7200000"/>
            </a:lightRig>
          </a:scene3d>
          <a:sp3d extrusionH="76200" contourW="12700" prstMaterial="plastic">
            <a:bevelT w="165100" prst="coolSlant"/>
            <a:bevelB w="165100" prst="coolSlant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5951984" y="2500676"/>
            <a:ext cx="3143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thaiNumPeriod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ซูโครส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Sucrose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 แล็กโทส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Lactose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 มอลโทส 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Maltose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สี่เหลี่ยมผืนผ้า 7"/>
          <p:cNvSpPr/>
          <p:nvPr/>
        </p:nvSpPr>
        <p:spPr>
          <a:xfrm>
            <a:off x="8384201" y="2762286"/>
            <a:ext cx="15595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น้ำตาลโมเลกุลคู่ (</a:t>
            </a:r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disaccharides)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528" y="1979549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อ้อย น้ำตาลมะพร้าว ผลไม้สุก มีรสหวาน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ซูโครส		กลูโคส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ฟรักโทส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83632" y="256490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447928" y="2395046"/>
            <a:ext cx="360040" cy="241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447928" y="3789040"/>
            <a:ext cx="3600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444946" y="4869160"/>
            <a:ext cx="363023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28521" y="3351925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น้ำนมคนและสัตว์ 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ละลายน้ำได้น้อยกว่าน้ำตาล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แล็กโทส		กลูโคส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ฟรักโทส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46560" y="436510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31504" y="4733366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ได้จากการย่อยแป้งและไกลโคเจน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แป้ง     มอลโทส     กลูโคส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กลูโคส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135560" y="53012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22624" y="53012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044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ตัวเชื่อมต่อตรง 71"/>
          <p:cNvCxnSpPr/>
          <p:nvPr/>
        </p:nvCxnSpPr>
        <p:spPr>
          <a:xfrm rot="10800000">
            <a:off x="4167174" y="2285992"/>
            <a:ext cx="642942" cy="42862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bg1">
                <a:lumMod val="8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ตัวเชื่อมต่อตรง 69"/>
          <p:cNvCxnSpPr/>
          <p:nvPr/>
        </p:nvCxnSpPr>
        <p:spPr>
          <a:xfrm>
            <a:off x="7524760" y="3143248"/>
            <a:ext cx="714380" cy="7143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bg1">
                <a:lumMod val="8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ตัวเชื่อมต่อตรง 66"/>
          <p:cNvCxnSpPr/>
          <p:nvPr/>
        </p:nvCxnSpPr>
        <p:spPr>
          <a:xfrm flipV="1">
            <a:off x="7203290" y="2428868"/>
            <a:ext cx="678660" cy="21431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bg1">
                <a:lumMod val="8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ตัวเชื่อมต่อตรง 55"/>
          <p:cNvCxnSpPr/>
          <p:nvPr/>
        </p:nvCxnSpPr>
        <p:spPr>
          <a:xfrm rot="5400000" flipH="1" flipV="1">
            <a:off x="6417472" y="2035960"/>
            <a:ext cx="500067" cy="28575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bg1">
                <a:lumMod val="8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กลุ่ม 22"/>
          <p:cNvGrpSpPr/>
          <p:nvPr/>
        </p:nvGrpSpPr>
        <p:grpSpPr>
          <a:xfrm>
            <a:off x="4167174" y="1428736"/>
            <a:ext cx="3714776" cy="3692264"/>
            <a:chOff x="3890281" y="1554717"/>
            <a:chExt cx="3610677" cy="3588796"/>
          </a:xfrm>
          <a:scene3d>
            <a:camera prst="orthographicFront">
              <a:rot lat="18299978" lon="0" rev="0"/>
            </a:camera>
            <a:lightRig rig="sunset" dir="t"/>
          </a:scene3d>
        </p:grpSpPr>
        <p:sp>
          <p:nvSpPr>
            <p:cNvPr id="5" name="บล็อกส่วนโค้ง 4"/>
            <p:cNvSpPr/>
            <p:nvPr/>
          </p:nvSpPr>
          <p:spPr>
            <a:xfrm rot="16200000">
              <a:off x="3929058" y="1571612"/>
              <a:ext cx="3571900" cy="3571900"/>
            </a:xfrm>
            <a:prstGeom prst="blockArc">
              <a:avLst>
                <a:gd name="adj1" fmla="val 19500975"/>
                <a:gd name="adj2" fmla="val 0"/>
                <a:gd name="adj3" fmla="val 2500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p3d extrusionH="76200" contourW="12700" prstMaterial="powder">
              <a:bevelT w="273050" h="438150" prst="artDeco"/>
              <a:bevelB w="6350" h="482600" prst="cross"/>
              <a:extrusionClr>
                <a:srgbClr val="FFFF00"/>
              </a:extrusionClr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grpSp>
          <p:nvGrpSpPr>
            <p:cNvPr id="3" name="กลุ่ม 21"/>
            <p:cNvGrpSpPr/>
            <p:nvPr/>
          </p:nvGrpSpPr>
          <p:grpSpPr>
            <a:xfrm>
              <a:off x="3925764" y="1568318"/>
              <a:ext cx="3575194" cy="3575195"/>
              <a:chOff x="1996938" y="1568318"/>
              <a:chExt cx="3575194" cy="3575195"/>
            </a:xfrm>
          </p:grpSpPr>
          <p:sp>
            <p:nvSpPr>
              <p:cNvPr id="4" name="บล็อกส่วนโค้ง 3"/>
              <p:cNvSpPr/>
              <p:nvPr/>
            </p:nvSpPr>
            <p:spPr>
              <a:xfrm>
                <a:off x="2000232" y="1571612"/>
                <a:ext cx="3571900" cy="3571900"/>
              </a:xfrm>
              <a:prstGeom prst="blockArc">
                <a:avLst>
                  <a:gd name="adj1" fmla="val 16252824"/>
                  <a:gd name="adj2" fmla="val 18286792"/>
                  <a:gd name="adj3" fmla="val 2474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p3d extrusionH="76200" contourW="12700" prstMaterial="powder">
                <a:bevelT w="273050" h="438150" prst="artDeco"/>
                <a:bevelB w="6350" h="482600" prst="cross"/>
                <a:extrusionClr>
                  <a:srgbClr val="FFFF00"/>
                </a:extrusionClr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บล็อกส่วนโค้ง 10"/>
              <p:cNvSpPr/>
              <p:nvPr/>
            </p:nvSpPr>
            <p:spPr>
              <a:xfrm rot="2033329">
                <a:off x="2000232" y="1571612"/>
                <a:ext cx="3571900" cy="3571900"/>
              </a:xfrm>
              <a:prstGeom prst="blockArc">
                <a:avLst>
                  <a:gd name="adj1" fmla="val 16252824"/>
                  <a:gd name="adj2" fmla="val 18286792"/>
                  <a:gd name="adj3" fmla="val 24743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p3d extrusionH="76200" contourW="12700" prstMaterial="powder">
                <a:bevelT w="273050" h="438150" prst="artDeco"/>
                <a:bevelB w="6350" h="482600" prst="cross"/>
                <a:extrusionClr>
                  <a:srgbClr val="FFFF00"/>
                </a:extrusionClr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บล็อกส่วนโค้ง 11"/>
              <p:cNvSpPr/>
              <p:nvPr/>
            </p:nvSpPr>
            <p:spPr>
              <a:xfrm rot="4065178">
                <a:off x="2000232" y="1571612"/>
                <a:ext cx="3571900" cy="3571900"/>
              </a:xfrm>
              <a:prstGeom prst="blockArc">
                <a:avLst>
                  <a:gd name="adj1" fmla="val 16252824"/>
                  <a:gd name="adj2" fmla="val 18286792"/>
                  <a:gd name="adj3" fmla="val 24743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p3d extrusionH="76200" contourW="12700" prstMaterial="powder">
                <a:bevelT w="273050" h="438150" prst="artDeco"/>
                <a:bevelB w="6350" h="482600" prst="cross"/>
                <a:extrusionClr>
                  <a:srgbClr val="FFFF00"/>
                </a:extrusionClr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บล็อกส่วนโค้ง 12"/>
              <p:cNvSpPr/>
              <p:nvPr/>
            </p:nvSpPr>
            <p:spPr>
              <a:xfrm rot="6115913">
                <a:off x="2000232" y="1571612"/>
                <a:ext cx="3571900" cy="3571900"/>
              </a:xfrm>
              <a:prstGeom prst="blockArc">
                <a:avLst>
                  <a:gd name="adj1" fmla="val 16252824"/>
                  <a:gd name="adj2" fmla="val 18286792"/>
                  <a:gd name="adj3" fmla="val 24743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sp3d extrusionH="76200" contourW="12700" prstMaterial="powder">
                <a:bevelT w="273050" h="438150" prst="artDeco"/>
                <a:bevelB w="6350" h="482600" prst="cross"/>
                <a:extrusionClr>
                  <a:srgbClr val="FFFF00"/>
                </a:extrusionClr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บล็อกส่วนโค้ง 13"/>
              <p:cNvSpPr/>
              <p:nvPr/>
            </p:nvSpPr>
            <p:spPr>
              <a:xfrm rot="8189377">
                <a:off x="2000232" y="1571612"/>
                <a:ext cx="3571900" cy="3571900"/>
              </a:xfrm>
              <a:prstGeom prst="blockArc">
                <a:avLst>
                  <a:gd name="adj1" fmla="val 16252824"/>
                  <a:gd name="adj2" fmla="val 18829718"/>
                  <a:gd name="adj3" fmla="val 25035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  <a:sp3d extrusionH="76200" contourW="12700" prstMaterial="powder">
                <a:bevelT w="273050" h="438150" prst="artDeco"/>
                <a:bevelB w="6350" h="482600" prst="cross"/>
                <a:extrusionClr>
                  <a:srgbClr val="FFFF00"/>
                </a:extrusionClr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บล็อกส่วนโค้ง 14"/>
              <p:cNvSpPr/>
              <p:nvPr/>
            </p:nvSpPr>
            <p:spPr>
              <a:xfrm rot="14116857">
                <a:off x="2000232" y="1571613"/>
                <a:ext cx="3571900" cy="3571900"/>
              </a:xfrm>
              <a:prstGeom prst="blockArc">
                <a:avLst>
                  <a:gd name="adj1" fmla="val 19500975"/>
                  <a:gd name="adj2" fmla="val 0"/>
                  <a:gd name="adj3" fmla="val 250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sp3d extrusionH="76200" contourW="12700" prstMaterial="powder">
                <a:bevelT w="273050" h="438150" prst="artDeco"/>
                <a:bevelB w="6350" h="482600" prst="cross"/>
                <a:extrusionClr>
                  <a:srgbClr val="FFFF00"/>
                </a:extrusionClr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บล็อกส่วนโค้ง 15"/>
              <p:cNvSpPr/>
              <p:nvPr/>
            </p:nvSpPr>
            <p:spPr>
              <a:xfrm rot="11979666">
                <a:off x="2000232" y="1571612"/>
                <a:ext cx="3571900" cy="3571900"/>
              </a:xfrm>
              <a:prstGeom prst="blockArc">
                <a:avLst>
                  <a:gd name="adj1" fmla="val 19500975"/>
                  <a:gd name="adj2" fmla="val 0"/>
                  <a:gd name="adj3" fmla="val 2500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p3d extrusionH="76200" contourW="12700" prstMaterial="powder">
                <a:bevelT w="273050" h="438150" prst="artDeco"/>
                <a:bevelB w="6350" h="482600" prst="cross"/>
                <a:extrusionClr>
                  <a:srgbClr val="FFFF00"/>
                </a:extrusionClr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บล็อกส่วนโค้ง 16"/>
              <p:cNvSpPr/>
              <p:nvPr/>
            </p:nvSpPr>
            <p:spPr>
              <a:xfrm rot="9928100">
                <a:off x="1996938" y="1568318"/>
                <a:ext cx="3571900" cy="3571900"/>
              </a:xfrm>
              <a:prstGeom prst="blockArc">
                <a:avLst>
                  <a:gd name="adj1" fmla="val 19500975"/>
                  <a:gd name="adj2" fmla="val 0"/>
                  <a:gd name="adj3" fmla="val 25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p3d extrusionH="76200" contourW="12700" prstMaterial="powder">
                <a:bevelT w="273050" h="438150" prst="artDeco"/>
                <a:bevelB w="6350" h="482600" prst="cross"/>
                <a:extrusionClr>
                  <a:srgbClr val="FFFF00"/>
                </a:extrusionClr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บล็อกส่วนโค้ง 17"/>
            <p:cNvSpPr/>
            <p:nvPr/>
          </p:nvSpPr>
          <p:spPr>
            <a:xfrm rot="7818048">
              <a:off x="3890281" y="1554717"/>
              <a:ext cx="3571900" cy="3571900"/>
            </a:xfrm>
            <a:prstGeom prst="blockArc">
              <a:avLst>
                <a:gd name="adj1" fmla="val 19167152"/>
                <a:gd name="adj2" fmla="val 0"/>
                <a:gd name="adj3" fmla="val 25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p3d extrusionH="76200" contourW="12700" prstMaterial="powder">
              <a:bevelT w="273050" h="438150" prst="artDeco"/>
              <a:bevelB w="6350" h="482600" prst="cross"/>
              <a:extrusionClr>
                <a:srgbClr val="FFFF00"/>
              </a:extrusionClr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</p:grpSp>
      <p:sp>
        <p:nvSpPr>
          <p:cNvPr id="52" name="แผนผังลำดับงาน: ตัวเชื่อมต่อ 51"/>
          <p:cNvSpPr/>
          <p:nvPr/>
        </p:nvSpPr>
        <p:spPr>
          <a:xfrm>
            <a:off x="6381752" y="2357430"/>
            <a:ext cx="214314" cy="21431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21551363" lon="10768224" rev="11157445"/>
            </a:camera>
            <a:lightRig rig="flat" dir="t"/>
          </a:scene3d>
          <a:sp3d extrusionH="76200" contourW="12700" prstMaterial="powder">
            <a:bevelT w="177800" h="165100" prst="coolSlant"/>
            <a:bevelB w="800100" h="501650" prst="artDeco"/>
            <a:extrusionClr>
              <a:schemeClr val="bg1">
                <a:lumMod val="65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9" name="แผนผังลำดับงาน: ตัวเชื่อมต่อ 58"/>
          <p:cNvSpPr/>
          <p:nvPr/>
        </p:nvSpPr>
        <p:spPr>
          <a:xfrm>
            <a:off x="7096132" y="2643182"/>
            <a:ext cx="214314" cy="21431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21551363" lon="10768224" rev="11157445"/>
            </a:camera>
            <a:lightRig rig="flat" dir="t"/>
          </a:scene3d>
          <a:sp3d extrusionH="76200" contourW="12700" prstMaterial="powder">
            <a:bevelT w="177800" h="165100" prst="coolSlant"/>
            <a:bevelB w="800100" h="501650" prst="artDeco"/>
            <a:extrusionClr>
              <a:schemeClr val="bg1">
                <a:lumMod val="65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0" name="แผนผังลำดับงาน: ตัวเชื่อมต่อ 59"/>
          <p:cNvSpPr/>
          <p:nvPr/>
        </p:nvSpPr>
        <p:spPr>
          <a:xfrm>
            <a:off x="7453322" y="3071810"/>
            <a:ext cx="214314" cy="21431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21551363" lon="10768224" rev="11157445"/>
            </a:camera>
            <a:lightRig rig="flat" dir="t"/>
          </a:scene3d>
          <a:sp3d extrusionH="76200" contourW="12700" prstMaterial="powder">
            <a:bevelT w="177800" h="165100" prst="coolSlant"/>
            <a:bevelB w="800100" h="501650" prst="artDeco"/>
            <a:extrusionClr>
              <a:schemeClr val="bg1">
                <a:lumMod val="65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3" name="แผนผังลำดับงาน: ตัวเชื่อมต่อ 62"/>
          <p:cNvSpPr/>
          <p:nvPr/>
        </p:nvSpPr>
        <p:spPr>
          <a:xfrm>
            <a:off x="4738678" y="2643182"/>
            <a:ext cx="214314" cy="21431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21551363" lon="10768224" rev="11157445"/>
            </a:camera>
            <a:lightRig rig="flat" dir="t"/>
          </a:scene3d>
          <a:sp3d extrusionH="76200" contourW="12700" prstMaterial="powder">
            <a:bevelT w="177800" h="165100" prst="coolSlant"/>
            <a:bevelB w="800100" h="501650" prst="artDeco"/>
            <a:extrusionClr>
              <a:schemeClr val="bg1">
                <a:lumMod val="65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74" name="ตัวเชื่อมต่อตรง 73"/>
          <p:cNvCxnSpPr/>
          <p:nvPr/>
        </p:nvCxnSpPr>
        <p:spPr>
          <a:xfrm>
            <a:off x="7453322" y="3643314"/>
            <a:ext cx="857256" cy="64294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bg1">
                <a:lumMod val="8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แผนผังลำดับงาน: ตัวเชื่อมต่อ 60"/>
          <p:cNvSpPr/>
          <p:nvPr/>
        </p:nvSpPr>
        <p:spPr>
          <a:xfrm>
            <a:off x="7310446" y="3571876"/>
            <a:ext cx="214314" cy="21431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21551363" lon="10768224" rev="11157445"/>
            </a:camera>
            <a:lightRig rig="flat" dir="t"/>
          </a:scene3d>
          <a:sp3d extrusionH="76200" contourW="12700" prstMaterial="powder">
            <a:bevelT w="177800" h="165100" prst="coolSlant"/>
            <a:bevelB w="800100" h="501650" prst="artDeco"/>
            <a:extrusionClr>
              <a:schemeClr val="bg1">
                <a:lumMod val="65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85" name="ตัวเชื่อมต่อตรง 84"/>
          <p:cNvCxnSpPr>
            <a:stCxn id="65" idx="2"/>
          </p:cNvCxnSpPr>
          <p:nvPr/>
        </p:nvCxnSpPr>
        <p:spPr>
          <a:xfrm rot="10800000" flipV="1">
            <a:off x="3667110" y="3750471"/>
            <a:ext cx="1000130" cy="82153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bg1">
                <a:lumMod val="8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แผนผังลำดับงาน: ตัวเชื่อมต่อ 64"/>
          <p:cNvSpPr/>
          <p:nvPr/>
        </p:nvSpPr>
        <p:spPr>
          <a:xfrm>
            <a:off x="4667240" y="3643314"/>
            <a:ext cx="214314" cy="21431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21551363" lon="10768224" rev="11157445"/>
            </a:camera>
            <a:lightRig rig="flat" dir="t"/>
          </a:scene3d>
          <a:sp3d extrusionH="76200" contourW="12700" prstMaterial="powder">
            <a:bevelT w="177800" h="165100" prst="coolSlant"/>
            <a:bevelB w="800100" h="501650" prst="artDeco"/>
            <a:extrusionClr>
              <a:schemeClr val="bg1">
                <a:lumMod val="65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90" name="ตัวเชื่อมต่อตรง 89"/>
          <p:cNvCxnSpPr/>
          <p:nvPr/>
        </p:nvCxnSpPr>
        <p:spPr>
          <a:xfrm rot="10800000" flipV="1">
            <a:off x="3381358" y="3286124"/>
            <a:ext cx="1143007" cy="7143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bg1">
                <a:lumMod val="8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แผนผังลำดับงาน: ตัวเชื่อมต่อ 63"/>
          <p:cNvSpPr/>
          <p:nvPr/>
        </p:nvSpPr>
        <p:spPr>
          <a:xfrm>
            <a:off x="4452926" y="3143248"/>
            <a:ext cx="214314" cy="21431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21551363" lon="10768224" rev="11157445"/>
            </a:camera>
            <a:lightRig rig="flat" dir="t"/>
          </a:scene3d>
          <a:sp3d extrusionH="76200" contourW="12700" prstMaterial="powder">
            <a:bevelT w="177800" h="165100" prst="coolSlant"/>
            <a:bevelB w="800100" h="501650" prst="artDeco"/>
            <a:extrusionClr>
              <a:schemeClr val="bg1">
                <a:lumMod val="65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4" name="ชื่อเรื่อง 2"/>
          <p:cNvSpPr txBox="1">
            <a:spLocks/>
          </p:cNvSpPr>
          <p:nvPr/>
        </p:nvSpPr>
        <p:spPr>
          <a:xfrm>
            <a:off x="2438400" y="0"/>
            <a:ext cx="8229600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หน้าที่ของอาหารประเภทคาร์โบไฮเดรต</a:t>
            </a:r>
            <a:endParaRPr lang="th-TH" sz="3600" dirty="0">
              <a:latin typeface="TH Sarabun New" panose="020B0500040200020003" pitchFamily="34" charset="-34"/>
              <a:ea typeface="+mj-ea"/>
              <a:cs typeface="TH Sarabun New" panose="020B0500040200020003" pitchFamily="34" charset="-34"/>
            </a:endParaRPr>
          </a:p>
        </p:txBody>
      </p:sp>
      <p:sp>
        <p:nvSpPr>
          <p:cNvPr id="45" name="สี่เหลี่ยมผืนผ้า 44"/>
          <p:cNvSpPr/>
          <p:nvPr/>
        </p:nvSpPr>
        <p:spPr>
          <a:xfrm>
            <a:off x="6573712" y="1610014"/>
            <a:ext cx="3937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๑.ให้พลังงาน และความอบอุ่นแก่ร่างกาย</a:t>
            </a:r>
          </a:p>
        </p:txBody>
      </p:sp>
      <p:sp>
        <p:nvSpPr>
          <p:cNvPr id="46" name="สี่เหลี่ยมผืนผ้า 45"/>
          <p:cNvSpPr/>
          <p:nvPr/>
        </p:nvSpPr>
        <p:spPr>
          <a:xfrm>
            <a:off x="7810512" y="2143117"/>
            <a:ext cx="2824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 ทำให้ร่างกายมีพลังงาน </a:t>
            </a:r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8167702" y="3038774"/>
            <a:ext cx="2357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 ช่วยสงวนคุณค่าของโปรตีน</a:t>
            </a:r>
          </a:p>
        </p:txBody>
      </p:sp>
      <p:sp>
        <p:nvSpPr>
          <p:cNvPr id="49" name="สี่เหลี่ยมผืนผ้า 48"/>
          <p:cNvSpPr/>
          <p:nvPr/>
        </p:nvSpPr>
        <p:spPr>
          <a:xfrm>
            <a:off x="8167702" y="4214819"/>
            <a:ext cx="2286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๔.ช่วยในการเผาผลาญไขมันให้เป็นไปตามปกติ</a:t>
            </a: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2809852" y="5143513"/>
            <a:ext cx="4429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๕. เป็นส่วนประกอบของสารเคมีที่สำคัญในร่างกาย</a:t>
            </a:r>
          </a:p>
        </p:txBody>
      </p:sp>
      <p:sp>
        <p:nvSpPr>
          <p:cNvPr id="53" name="สี่เหลี่ยมผืนผ้า 52"/>
          <p:cNvSpPr/>
          <p:nvPr/>
        </p:nvSpPr>
        <p:spPr>
          <a:xfrm>
            <a:off x="1738282" y="4286257"/>
            <a:ext cx="200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๖. กำจัดสารพิษที่เข้าสู่ร่างกาย</a:t>
            </a:r>
          </a:p>
        </p:txBody>
      </p:sp>
      <p:sp>
        <p:nvSpPr>
          <p:cNvPr id="57" name="สี่เหลี่ยมผืนผ้า 56"/>
          <p:cNvSpPr/>
          <p:nvPr/>
        </p:nvSpPr>
        <p:spPr>
          <a:xfrm>
            <a:off x="1595406" y="3000373"/>
            <a:ext cx="2071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๗. ช่วยในการทำงานของกระเพาะและลำไส้</a:t>
            </a:r>
          </a:p>
        </p:txBody>
      </p:sp>
      <p:cxnSp>
        <p:nvCxnSpPr>
          <p:cNvPr id="54" name="ตัวเชื่อมต่อตรง 53"/>
          <p:cNvCxnSpPr/>
          <p:nvPr/>
        </p:nvCxnSpPr>
        <p:spPr>
          <a:xfrm rot="5400000">
            <a:off x="4792258" y="4375554"/>
            <a:ext cx="1071571" cy="46434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bg1">
                <a:lumMod val="8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แผนผังลำดับงาน: ตัวเชื่อมต่อ 25"/>
          <p:cNvSpPr/>
          <p:nvPr/>
        </p:nvSpPr>
        <p:spPr>
          <a:xfrm>
            <a:off x="5453058" y="3929066"/>
            <a:ext cx="214314" cy="21431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21551363" lon="10768224" rev="11157445"/>
            </a:camera>
            <a:lightRig rig="flat" dir="t"/>
          </a:scene3d>
          <a:sp3d extrusionH="76200" contourW="12700" prstMaterial="powder">
            <a:bevelT w="177800" h="165100" prst="coolSlant"/>
            <a:bevelB w="800100" h="501650" prst="artDeco"/>
            <a:extrusionClr>
              <a:schemeClr val="bg1">
                <a:lumMod val="65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1" name="สี่เหลี่ยมผืนผ้า 70"/>
          <p:cNvSpPr/>
          <p:nvPr/>
        </p:nvSpPr>
        <p:spPr>
          <a:xfrm>
            <a:off x="2309786" y="2026500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๘. ทำให้การขับถ่ายอุจจาระเป็นไปตามปกติ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52596" y="0"/>
            <a:ext cx="8229600" cy="1143000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สารอาหารประเภทโปรตีน</a:t>
            </a:r>
          </a:p>
        </p:txBody>
      </p:sp>
      <p:grpSp>
        <p:nvGrpSpPr>
          <p:cNvPr id="3" name="กลุ่ม 32"/>
          <p:cNvGrpSpPr/>
          <p:nvPr/>
        </p:nvGrpSpPr>
        <p:grpSpPr>
          <a:xfrm>
            <a:off x="4452926" y="1658398"/>
            <a:ext cx="3269486" cy="4413808"/>
            <a:chOff x="3302778" y="1606744"/>
            <a:chExt cx="3269486" cy="4413808"/>
          </a:xfrm>
        </p:grpSpPr>
        <p:pic>
          <p:nvPicPr>
            <p:cNvPr id="32" name="รูปภาพ 31" descr="Leaf_PNG_Clip_Art-1968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0984203" flipH="1">
              <a:off x="3992554" y="4319288"/>
              <a:ext cx="1264131" cy="1142774"/>
            </a:xfrm>
            <a:prstGeom prst="rect">
              <a:avLst/>
            </a:prstGeom>
          </p:spPr>
        </p:pic>
        <p:grpSp>
          <p:nvGrpSpPr>
            <p:cNvPr id="9" name="กลุ่ม 8"/>
            <p:cNvGrpSpPr/>
            <p:nvPr/>
          </p:nvGrpSpPr>
          <p:grpSpPr>
            <a:xfrm>
              <a:off x="3302778" y="1606744"/>
              <a:ext cx="3269486" cy="2858323"/>
              <a:chOff x="2571736" y="1749620"/>
              <a:chExt cx="4059016" cy="3548564"/>
            </a:xfrm>
          </p:grpSpPr>
          <p:sp>
            <p:nvSpPr>
              <p:cNvPr id="4" name="หยดน้ำ 3"/>
              <p:cNvSpPr/>
              <p:nvPr/>
            </p:nvSpPr>
            <p:spPr>
              <a:xfrm rot="4478662">
                <a:off x="2571736" y="2428868"/>
                <a:ext cx="1357322" cy="1357322"/>
              </a:xfrm>
              <a:prstGeom prst="teardrop">
                <a:avLst>
                  <a:gd name="adj" fmla="val 147276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 contourW="12700">
                <a:bevelT prst="slope"/>
                <a:bevelB w="165100" prst="coolSlant"/>
                <a:contourClr>
                  <a:schemeClr val="accent6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" name="หยดน้ำ 4"/>
              <p:cNvSpPr/>
              <p:nvPr/>
            </p:nvSpPr>
            <p:spPr>
              <a:xfrm rot="7930882">
                <a:off x="3822486" y="1749620"/>
                <a:ext cx="1357322" cy="1357322"/>
              </a:xfrm>
              <a:prstGeom prst="teardrop">
                <a:avLst>
                  <a:gd name="adj" fmla="val 14727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 contourW="12700">
                <a:bevelT prst="slope"/>
                <a:bevelB w="165100" prst="coolSlant"/>
                <a:contourClr>
                  <a:schemeClr val="accent6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6" name="หยดน้ำ 5"/>
              <p:cNvSpPr/>
              <p:nvPr/>
            </p:nvSpPr>
            <p:spPr>
              <a:xfrm rot="11413745">
                <a:off x="5155675" y="2369601"/>
                <a:ext cx="1357322" cy="1357322"/>
              </a:xfrm>
              <a:prstGeom prst="teardrop">
                <a:avLst>
                  <a:gd name="adj" fmla="val 147276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 contourW="12700">
                <a:bevelT prst="slope"/>
                <a:bevelB w="165100" prst="coolSlant"/>
                <a:contourClr>
                  <a:schemeClr val="accent6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7" name="หยดน้ำ 6"/>
              <p:cNvSpPr/>
              <p:nvPr/>
            </p:nvSpPr>
            <p:spPr>
              <a:xfrm rot="915435">
                <a:off x="2654970" y="3940862"/>
                <a:ext cx="1357322" cy="1357322"/>
              </a:xfrm>
              <a:prstGeom prst="teardrop">
                <a:avLst>
                  <a:gd name="adj" fmla="val 14727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 contourW="12700">
                <a:bevelT prst="slope"/>
                <a:bevelB w="165100" prst="coolSlant"/>
                <a:contourClr>
                  <a:schemeClr val="accent6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8" name="หยดน้ำ 7"/>
              <p:cNvSpPr/>
              <p:nvPr/>
            </p:nvSpPr>
            <p:spPr>
              <a:xfrm rot="14911294">
                <a:off x="5273430" y="3818427"/>
                <a:ext cx="1357322" cy="1357322"/>
              </a:xfrm>
              <a:prstGeom prst="teardrop">
                <a:avLst>
                  <a:gd name="adj" fmla="val 14727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 contourW="12700">
                <a:bevelT prst="slope"/>
                <a:bevelB w="165100" prst="coolSlant"/>
                <a:contourClr>
                  <a:schemeClr val="accent6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pic>
          <p:nvPicPr>
            <p:cNvPr id="11" name="รูปภาพ 10" descr="Leaf_PNG_Clip_Art-196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0800000">
              <a:off x="5269140" y="4205528"/>
              <a:ext cx="1116861" cy="1009642"/>
            </a:xfrm>
            <a:prstGeom prst="rect">
              <a:avLst/>
            </a:prstGeom>
          </p:spPr>
        </p:pic>
        <p:sp>
          <p:nvSpPr>
            <p:cNvPr id="31" name="รูปแบบอิสระ 30"/>
            <p:cNvSpPr/>
            <p:nvPr/>
          </p:nvSpPr>
          <p:spPr>
            <a:xfrm>
              <a:off x="4748218" y="3357562"/>
              <a:ext cx="609600" cy="2662990"/>
            </a:xfrm>
            <a:custGeom>
              <a:avLst/>
              <a:gdLst>
                <a:gd name="connsiteX0" fmla="*/ 195179 w 609600"/>
                <a:gd name="connsiteY0" fmla="*/ 0 h 2662990"/>
                <a:gd name="connsiteX1" fmla="*/ 66842 w 609600"/>
                <a:gd name="connsiteY1" fmla="*/ 689811 h 2662990"/>
                <a:gd name="connsiteX2" fmla="*/ 596232 w 609600"/>
                <a:gd name="connsiteY2" fmla="*/ 1636295 h 2662990"/>
                <a:gd name="connsiteX3" fmla="*/ 147053 w 609600"/>
                <a:gd name="connsiteY3" fmla="*/ 2662990 h 2662990"/>
                <a:gd name="connsiteX4" fmla="*/ 147053 w 609600"/>
                <a:gd name="connsiteY4" fmla="*/ 2662990 h 266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2662990">
                  <a:moveTo>
                    <a:pt x="195179" y="0"/>
                  </a:moveTo>
                  <a:cubicBezTo>
                    <a:pt x="97589" y="208547"/>
                    <a:pt x="0" y="417095"/>
                    <a:pt x="66842" y="689811"/>
                  </a:cubicBezTo>
                  <a:cubicBezTo>
                    <a:pt x="133684" y="962527"/>
                    <a:pt x="582864" y="1307432"/>
                    <a:pt x="596232" y="1636295"/>
                  </a:cubicBezTo>
                  <a:cubicBezTo>
                    <a:pt x="609600" y="1965158"/>
                    <a:pt x="147053" y="2662990"/>
                    <a:pt x="147053" y="2662990"/>
                  </a:cubicBezTo>
                  <a:lnTo>
                    <a:pt x="147053" y="2662990"/>
                  </a:lnTo>
                </a:path>
              </a:pathLst>
            </a:custGeom>
            <a:ln w="63500">
              <a:solidFill>
                <a:srgbClr val="99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310314" y="257174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 </a:t>
            </a:r>
            <a:r>
              <a:rPr lang="th-TH" sz="20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กรดอะ</a:t>
            </a: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มิโน</a:t>
            </a:r>
            <a:b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ที่ไม่จำเป็น</a:t>
            </a:r>
          </a:p>
        </p:txBody>
      </p:sp>
      <p:sp>
        <p:nvSpPr>
          <p:cNvPr id="36" name="สี่เหลี่ยมผืนผ้า 35"/>
          <p:cNvSpPr/>
          <p:nvPr/>
        </p:nvSpPr>
        <p:spPr>
          <a:xfrm>
            <a:off x="1595406" y="2716596"/>
            <a:ext cx="27860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b="1" dirty="0" err="1">
                <a:solidFill>
                  <a:srgbClr val="33339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กรดอะ</a:t>
            </a:r>
            <a:r>
              <a:rPr lang="th-TH" sz="2400" b="1" dirty="0">
                <a:solidFill>
                  <a:srgbClr val="33339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มิโนที่ร่างกายไม่สามารถสร้างขึ้นมาเองได้ ดังนั้นร่างกายจึงต้องได้รับ</a:t>
            </a:r>
            <a:r>
              <a:rPr lang="th-TH" sz="2400" b="1" dirty="0" err="1">
                <a:solidFill>
                  <a:srgbClr val="33339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กรดอะ</a:t>
            </a:r>
            <a:r>
              <a:rPr lang="th-TH" sz="2400" b="1" dirty="0">
                <a:solidFill>
                  <a:srgbClr val="33339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มิโนประเภทนี้จากการรับประทานเข้าไป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10050" y="2500306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๑. </a:t>
            </a:r>
            <a:r>
              <a:rPr lang="th-TH" sz="20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กรดอะ</a:t>
            </a: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มิโน</a:t>
            </a:r>
            <a:b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ที่จำเป็น</a:t>
            </a: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7739074" y="2214554"/>
            <a:ext cx="2714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b="1" dirty="0" err="1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กรดอะ</a:t>
            </a:r>
            <a:r>
              <a:rPr 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มิโนที่ร่างกายได้รับจากการรับประทานอาหาร และยังได้รับจากการสร้างขึ้นมาเองของร่างกายอีกด้วย</a:t>
            </a:r>
          </a:p>
        </p:txBody>
      </p:sp>
    </p:spTree>
    <p:extLst>
      <p:ext uri="{BB962C8B-B14F-4D97-AF65-F5344CB8AC3E}">
        <p14:creationId xmlns:p14="http://schemas.microsoft.com/office/powerpoint/2010/main" val="4108688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รูปหกเหลี่ยม 2"/>
          <p:cNvSpPr/>
          <p:nvPr/>
        </p:nvSpPr>
        <p:spPr>
          <a:xfrm>
            <a:off x="5167307" y="2857496"/>
            <a:ext cx="1788807" cy="1542076"/>
          </a:xfrm>
          <a:prstGeom prst="hexagon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รูปหกเหลี่ยม 3"/>
          <p:cNvSpPr/>
          <p:nvPr/>
        </p:nvSpPr>
        <p:spPr>
          <a:xfrm>
            <a:off x="5267773" y="1428736"/>
            <a:ext cx="1574493" cy="1357322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accent6">
                <a:lumMod val="60000"/>
                <a:lumOff val="4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รูปหกเหลี่ยม 4"/>
          <p:cNvSpPr/>
          <p:nvPr/>
        </p:nvSpPr>
        <p:spPr>
          <a:xfrm>
            <a:off x="6711047" y="2201172"/>
            <a:ext cx="1574493" cy="1357322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+mj-cs"/>
            </a:endParaRPr>
          </a:p>
        </p:txBody>
      </p:sp>
      <p:sp>
        <p:nvSpPr>
          <p:cNvPr id="6" name="รูปหกเหลี่ยม 5"/>
          <p:cNvSpPr/>
          <p:nvPr/>
        </p:nvSpPr>
        <p:spPr>
          <a:xfrm>
            <a:off x="6738943" y="3714752"/>
            <a:ext cx="1574493" cy="135732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+mj-cs"/>
            </a:endParaRPr>
          </a:p>
        </p:txBody>
      </p:sp>
      <p:sp>
        <p:nvSpPr>
          <p:cNvPr id="7" name="รูปหกเหลี่ยม 6"/>
          <p:cNvSpPr/>
          <p:nvPr/>
        </p:nvSpPr>
        <p:spPr>
          <a:xfrm>
            <a:off x="5339211" y="4483792"/>
            <a:ext cx="1574493" cy="1357322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accent3">
                <a:lumMod val="60000"/>
                <a:lumOff val="40000"/>
              </a:schemeClr>
            </a:extrusionClr>
            <a:contourClr>
              <a:schemeClr val="accent3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รูปหกเหลี่ยม 8"/>
          <p:cNvSpPr/>
          <p:nvPr/>
        </p:nvSpPr>
        <p:spPr>
          <a:xfrm>
            <a:off x="3864052" y="3743780"/>
            <a:ext cx="1574493" cy="135732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accent2">
                <a:lumMod val="60000"/>
                <a:lumOff val="40000"/>
              </a:schemeClr>
            </a:extrusionClr>
            <a:contourClr>
              <a:schemeClr val="accent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รูปหกเหลี่ยม 9"/>
          <p:cNvSpPr/>
          <p:nvPr/>
        </p:nvSpPr>
        <p:spPr>
          <a:xfrm>
            <a:off x="3809985" y="2214554"/>
            <a:ext cx="1574493" cy="1357322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tx2">
                <a:lumMod val="40000"/>
                <a:lumOff val="60000"/>
              </a:schemeClr>
            </a:extrusionClr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6" name="ชื่อเรื่อง 1"/>
          <p:cNvSpPr>
            <a:spLocks noGrp="1"/>
          </p:cNvSpPr>
          <p:nvPr>
            <p:ph type="title"/>
          </p:nvPr>
        </p:nvSpPr>
        <p:spPr>
          <a:xfrm>
            <a:off x="2024034" y="0"/>
            <a:ext cx="8229600" cy="1143000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หน้าที่ของสารอาหารประเภทโปรตีน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53058" y="4717594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itchFamily="34" charset="-34"/>
                <a:cs typeface="+mj-cs"/>
              </a:rPr>
              <a:t>๑.เป็นสารอาหรที่จำเป็นต่อการ</a:t>
            </a:r>
            <a:br>
              <a:rPr lang="th-TH" sz="2000" b="1" dirty="0">
                <a:latin typeface="TH SarabunPSK" pitchFamily="34" charset="-34"/>
                <a:cs typeface="+mj-cs"/>
              </a:rPr>
            </a:br>
            <a:r>
              <a:rPr lang="th-TH" sz="2000" b="1" dirty="0">
                <a:latin typeface="TH SarabunPSK" pitchFamily="34" charset="-34"/>
                <a:cs typeface="+mj-cs"/>
              </a:rPr>
              <a:t>เจริญเติบโต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10380" y="3984974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 ซ่อมแซมส่วนที่สึกหรอของร่างกาย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52962" y="2428868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๓. รักษา</a:t>
            </a:r>
          </a:p>
          <a:p>
            <a:pPr algn="ctr"/>
            <a:r>
              <a:rPr lang="th-TH" sz="2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สมดุลของน้ำในร่างกาย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10182" y="1500175"/>
            <a:ext cx="1428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๔. สร้างฮอร์โมน เอนไซม์ และเพิ่มภูมิคุ้มกันในร่างกาย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81422" y="2428869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itchFamily="34" charset="-34"/>
                <a:cs typeface="+mj-cs"/>
              </a:rPr>
              <a:t>๕. รักษาสมดุลกรด--ด่างของร่างกาย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52860" y="4078436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๖. ให้พลังงาน</a:t>
            </a:r>
            <a:b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แก่ร่างกาย</a:t>
            </a:r>
          </a:p>
        </p:txBody>
      </p:sp>
    </p:spTree>
    <p:extLst>
      <p:ext uri="{BB962C8B-B14F-4D97-AF65-F5344CB8AC3E}">
        <p14:creationId xmlns:p14="http://schemas.microsoft.com/office/powerpoint/2010/main" val="1372304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2639616" y="2204864"/>
            <a:ext cx="699512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สารอาหารประเภทวิตามิน</a:t>
            </a:r>
          </a:p>
        </p:txBody>
      </p:sp>
    </p:spTree>
    <p:extLst>
      <p:ext uri="{BB962C8B-B14F-4D97-AF65-F5344CB8AC3E}">
        <p14:creationId xmlns:p14="http://schemas.microsoft.com/office/powerpoint/2010/main" val="3051226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142860"/>
            <a:ext cx="8229600" cy="1143000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ประเภทของวิตามิน</a:t>
            </a:r>
          </a:p>
        </p:txBody>
      </p:sp>
      <p:sp>
        <p:nvSpPr>
          <p:cNvPr id="3" name="โดนัท 2"/>
          <p:cNvSpPr/>
          <p:nvPr/>
        </p:nvSpPr>
        <p:spPr>
          <a:xfrm>
            <a:off x="4381488" y="1928802"/>
            <a:ext cx="3286148" cy="3286148"/>
          </a:xfrm>
          <a:prstGeom prst="donut">
            <a:avLst>
              <a:gd name="adj" fmla="val 3303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softEdge">
            <a:bevelT w="114300" prst="artDeco"/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3667108" y="2786058"/>
            <a:ext cx="1785950" cy="178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วิตามินที่ละลายในไขมัน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6667504" y="2714620"/>
            <a:ext cx="1785950" cy="17859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6">
                <a:lumMod val="60000"/>
                <a:lumOff val="40000"/>
              </a:schemeClr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วิตามินที่ละลายในน้ำ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7306" y="3286125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</a:t>
            </a:r>
          </a:p>
        </p:txBody>
      </p:sp>
      <p:sp>
        <p:nvSpPr>
          <p:cNvPr id="7" name="วงรี 6"/>
          <p:cNvSpPr/>
          <p:nvPr/>
        </p:nvSpPr>
        <p:spPr>
          <a:xfrm>
            <a:off x="9024958" y="2143116"/>
            <a:ext cx="1071570" cy="10715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3">
                <a:lumMod val="60000"/>
                <a:lumOff val="40000"/>
              </a:schemeClr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วิตามินบีรวม</a:t>
            </a:r>
          </a:p>
        </p:txBody>
      </p:sp>
      <p:sp>
        <p:nvSpPr>
          <p:cNvPr id="8" name="วงรี 7"/>
          <p:cNvSpPr/>
          <p:nvPr/>
        </p:nvSpPr>
        <p:spPr>
          <a:xfrm>
            <a:off x="9167834" y="4357694"/>
            <a:ext cx="1071570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2">
                <a:lumMod val="60000"/>
                <a:lumOff val="40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วิตามินซี</a:t>
            </a:r>
          </a:p>
        </p:txBody>
      </p:sp>
      <p:sp>
        <p:nvSpPr>
          <p:cNvPr id="9" name="วงรี 8"/>
          <p:cNvSpPr/>
          <p:nvPr/>
        </p:nvSpPr>
        <p:spPr>
          <a:xfrm>
            <a:off x="1809720" y="2428868"/>
            <a:ext cx="1071570" cy="1071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6">
                <a:lumMod val="60000"/>
                <a:lumOff val="40000"/>
              </a:schemeClr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</a:t>
            </a:r>
            <a:r>
              <a:rPr lang="en-US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D</a:t>
            </a:r>
            <a:endParaRPr lang="th-TH" sz="16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809720" y="3857628"/>
            <a:ext cx="1071570" cy="10715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1">
                <a:lumMod val="60000"/>
                <a:lumOff val="40000"/>
              </a:schemeClr>
            </a:extrusionClr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 </a:t>
            </a:r>
            <a:r>
              <a:rPr lang="en-US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</a:t>
            </a:r>
            <a:endParaRPr lang="th-TH" sz="16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2881290" y="5000636"/>
            <a:ext cx="1071570" cy="10715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3">
                <a:lumMod val="60000"/>
                <a:lumOff val="40000"/>
              </a:schemeClr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</a:t>
            </a:r>
            <a:r>
              <a:rPr lang="en-US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K</a:t>
            </a:r>
            <a:endParaRPr lang="th-TH" sz="16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2952728" y="1357298"/>
            <a:ext cx="1071570" cy="10715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 </a:t>
            </a:r>
            <a:r>
              <a:rPr lang="en-US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</a:t>
            </a:r>
            <a:endParaRPr lang="th-TH" sz="16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14" name="ลูกศรเชื่อมต่อแบบตรง 13"/>
          <p:cNvCxnSpPr/>
          <p:nvPr/>
        </p:nvCxnSpPr>
        <p:spPr>
          <a:xfrm flipV="1">
            <a:off x="8453454" y="2928934"/>
            <a:ext cx="571504" cy="428628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8239140" y="4286256"/>
            <a:ext cx="857256" cy="428628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 rot="16200000" flipV="1">
            <a:off x="3702827" y="2393149"/>
            <a:ext cx="357190" cy="285752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 rot="10800000">
            <a:off x="2809852" y="3214686"/>
            <a:ext cx="642942" cy="285752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 rot="10800000" flipV="1">
            <a:off x="2952728" y="4214818"/>
            <a:ext cx="642942" cy="142876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 rot="5400000">
            <a:off x="3738546" y="4643446"/>
            <a:ext cx="428628" cy="285752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142852"/>
            <a:ext cx="8229600" cy="1143000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หน้าที่ของวิตามินที่ละลายได้ในไขมัน</a:t>
            </a:r>
          </a:p>
        </p:txBody>
      </p:sp>
      <p:sp>
        <p:nvSpPr>
          <p:cNvPr id="3" name="วงรี 2"/>
          <p:cNvSpPr/>
          <p:nvPr/>
        </p:nvSpPr>
        <p:spPr>
          <a:xfrm>
            <a:off x="5095868" y="2643182"/>
            <a:ext cx="1785950" cy="178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วิตามินที่ละลายในไขมัน</a:t>
            </a:r>
          </a:p>
        </p:txBody>
      </p:sp>
      <p:sp>
        <p:nvSpPr>
          <p:cNvPr id="4" name="วงรี 3"/>
          <p:cNvSpPr/>
          <p:nvPr/>
        </p:nvSpPr>
        <p:spPr>
          <a:xfrm>
            <a:off x="3881422" y="4071942"/>
            <a:ext cx="1000132" cy="10001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6">
                <a:lumMod val="60000"/>
                <a:lumOff val="40000"/>
              </a:schemeClr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</a:t>
            </a:r>
            <a:r>
              <a:rPr lang="en-US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D</a:t>
            </a:r>
            <a:endParaRPr lang="th-TH" sz="16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7239008" y="3714752"/>
            <a:ext cx="928694" cy="92869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1">
                <a:lumMod val="60000"/>
                <a:lumOff val="40000"/>
              </a:schemeClr>
            </a:extrusionClr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 </a:t>
            </a:r>
            <a:r>
              <a:rPr lang="en-US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</a:t>
            </a:r>
            <a:endParaRPr lang="th-TH" sz="16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7024694" y="1785926"/>
            <a:ext cx="1000132" cy="10001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3">
                <a:lumMod val="60000"/>
                <a:lumOff val="40000"/>
              </a:schemeClr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</a:t>
            </a:r>
            <a:r>
              <a:rPr lang="en-US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K</a:t>
            </a:r>
            <a:endParaRPr lang="th-TH" sz="16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3809984" y="2000240"/>
            <a:ext cx="857256" cy="8572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 </a:t>
            </a:r>
            <a:r>
              <a:rPr lang="en-US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</a:t>
            </a:r>
            <a:endParaRPr lang="th-TH" sz="16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1296" y="1932001"/>
            <a:ext cx="2214546" cy="2031325"/>
          </a:xfrm>
          <a:prstGeom prst="rect">
            <a:avLst/>
          </a:prstGeom>
          <a:noFill/>
          <a:ln w="22225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ส่วนประกอบของ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รงค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 (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pigment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ในจอตา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หรือเร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ติน่า</a:t>
            </a: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๒. จำเป็นต่อสุขภาพของผิวหนังและเยื่อบุอวัยวะต่างๆ</a:t>
            </a: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๓. ช่วยให้ร่างกายแข็งแรงและเพิ่มภูมิต้านทานโรค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68" y="4103566"/>
            <a:ext cx="2214546" cy="1477328"/>
          </a:xfrm>
          <a:prstGeom prst="rect">
            <a:avLst/>
          </a:prstGeom>
          <a:noFill/>
          <a:ln w="2222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ช่วยให้ร่างกายดูดซึมแคลเซียมและฟอสฟอรัสจากลำไส้เล็กได้มากขึ้น</a:t>
            </a:r>
          </a:p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ควบคุมปริมาณแคลเซียมในเลือด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296" y="1871482"/>
            <a:ext cx="2214546" cy="1200329"/>
          </a:xfrm>
          <a:prstGeom prst="rect">
            <a:avLst/>
          </a:prstGeom>
          <a:noFill/>
          <a:ln w="222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จำเป็นในการสังเคราะห์สารโปรทรอมบิน ซึ่งเป็นโปรตีนที่ตับสร้างขึ้น  เพื่อช่วยให้เลือดแข็งตัวเวลาเกิดบาดแผล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48696" y="3857629"/>
            <a:ext cx="2214546" cy="2031325"/>
          </a:xfrm>
          <a:prstGeom prst="rect">
            <a:avLst/>
          </a:prstGeom>
          <a:noFill/>
          <a:ln w="22225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เป็นสารแอนติออกซิ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แดนท์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ช่วยไม่ให้วิตามินเอและซีถูกทำลาย</a:t>
            </a:r>
          </a:p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ป้องกันการเห็นหืนในน้ำมันและไขมัน</a:t>
            </a:r>
          </a:p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เป็นสารป้องกันไขมันในร่างกาย</a:t>
            </a:r>
          </a:p>
        </p:txBody>
      </p:sp>
      <p:cxnSp>
        <p:nvCxnSpPr>
          <p:cNvPr id="13" name="ลูกศรเชื่อมต่อแบบตรง 12"/>
          <p:cNvCxnSpPr/>
          <p:nvPr/>
        </p:nvCxnSpPr>
        <p:spPr>
          <a:xfrm>
            <a:off x="6810380" y="3929066"/>
            <a:ext cx="357190" cy="142876"/>
          </a:xfrm>
          <a:prstGeom prst="straightConnector1">
            <a:avLst/>
          </a:prstGeom>
          <a:ln w="28575" cap="rnd">
            <a:solidFill>
              <a:srgbClr val="FF0000"/>
            </a:solidFill>
            <a:prstDash val="sysDot"/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 flipV="1">
            <a:off x="6667504" y="2643182"/>
            <a:ext cx="428628" cy="285752"/>
          </a:xfrm>
          <a:prstGeom prst="straightConnector1">
            <a:avLst/>
          </a:prstGeom>
          <a:ln w="28575" cap="rnd">
            <a:solidFill>
              <a:srgbClr val="FF0000"/>
            </a:solidFill>
            <a:prstDash val="sysDot"/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rot="10800000">
            <a:off x="4524364" y="2714620"/>
            <a:ext cx="571504" cy="357190"/>
          </a:xfrm>
          <a:prstGeom prst="straightConnector1">
            <a:avLst/>
          </a:prstGeom>
          <a:ln w="28575" cap="rnd">
            <a:solidFill>
              <a:srgbClr val="FF0000"/>
            </a:solidFill>
            <a:prstDash val="sysDot"/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 rot="10800000" flipV="1">
            <a:off x="4810116" y="4071942"/>
            <a:ext cx="428628" cy="214314"/>
          </a:xfrm>
          <a:prstGeom prst="straightConnector1">
            <a:avLst/>
          </a:prstGeom>
          <a:ln w="28575" cap="rnd">
            <a:solidFill>
              <a:srgbClr val="FF0000"/>
            </a:solidFill>
            <a:prstDash val="sysDot"/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55A90C6-D6A6-43B6-AB69-1FEA22C8E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77703D8-8D2E-4E71-97A4-E39E50A5C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4.1 สุขภาพส่วนบุคคล (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personal health)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 ภาวะความสมบูรณ์ทางร่างกาย จิตใจ และการ </a:t>
            </a:r>
            <a:r>
              <a:rPr lang="th-TH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ดําร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งชีวิตอยู่ในสังคมด้วยดีของแต่ละบุคคล อังเป็นผลมาจากพันธุกรรม สิ่งแวดล้อม และสุขปฏิบัติของแต่ละ บุคคล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4.2 สุขภาพชุมชน (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community health)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 ภาวะความสมบูรณ์ทางด้านสุขภาพของชุมชน โดยภาพรวม และเนื่องจากองค์ประกอบของชุมชนที่</a:t>
            </a:r>
            <a:r>
              <a:rPr lang="th-TH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สําคัญ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ได้แก่ คนตั้งแต่ 2 คนขึ้นไป พื้นที่อาณาเขตที่ </a:t>
            </a:r>
            <a:r>
              <a:rPr lang="th-TH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กําหนด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บริการในสังคม การประ</a:t>
            </a:r>
            <a:r>
              <a:rPr lang="th-TH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ทะสัม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พันธ์ระหว่างสมาชิกในชุมชนและการมีผลประโยชน์ร่วมกัน ดังนั้น สุขภาพชุมชน จึงควรพิจารณาภาพรวมของความสมบูรณ์ขององค์ประกอบทุกด้านในชุมชนด้วย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4133837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142852"/>
            <a:ext cx="8229600" cy="1143000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หน้าที่ของวิตามินที่ละลายในน้ำ</a:t>
            </a:r>
          </a:p>
        </p:txBody>
      </p:sp>
      <p:sp>
        <p:nvSpPr>
          <p:cNvPr id="3" name="วงรี 2"/>
          <p:cNvSpPr/>
          <p:nvPr/>
        </p:nvSpPr>
        <p:spPr>
          <a:xfrm>
            <a:off x="1952596" y="2714620"/>
            <a:ext cx="1785950" cy="17859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6">
                <a:lumMod val="60000"/>
                <a:lumOff val="40000"/>
              </a:schemeClr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วิตามินที่ละลายในน้ำ</a:t>
            </a:r>
          </a:p>
        </p:txBody>
      </p:sp>
      <p:sp>
        <p:nvSpPr>
          <p:cNvPr id="4" name="วงรี 3"/>
          <p:cNvSpPr/>
          <p:nvPr/>
        </p:nvSpPr>
        <p:spPr>
          <a:xfrm>
            <a:off x="4738678" y="1714488"/>
            <a:ext cx="1071570" cy="10715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3">
                <a:lumMod val="60000"/>
                <a:lumOff val="40000"/>
              </a:schemeClr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วิตามินบีรวม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4881554" y="4357694"/>
            <a:ext cx="1071570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2">
                <a:lumMod val="60000"/>
                <a:lumOff val="40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วิตามินซี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4562" y="1714489"/>
            <a:ext cx="4286280" cy="2031325"/>
          </a:xfrm>
          <a:prstGeom prst="rect">
            <a:avLst/>
          </a:prstGeom>
          <a:noFill/>
          <a:ln w="222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จำเป็นสำหรับเผาผลาญสารอาหาร</a:t>
            </a:r>
          </a:p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เป็นส่วนประกอบของสารโคเอนไซม์หลายชนิดที่เกี่ยวข้องกับการใช้สารอาหารในร่างกาย</a:t>
            </a:r>
          </a:p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โคเอนไซม์ในปฏิกิริยาที่เกี่ยวข้องกับการสังเคราะห์กรดไขมันและปฏิกิริยาเคมีหลายอย่างในร่างกาย</a:t>
            </a:r>
          </a:p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จำเป็นสำหรับการ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เปลี่ยนท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ริบ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โตเฟนเป็นนอะซิน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จำเป็นสำหรับสังเคราะห์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DNA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4166250"/>
            <a:ext cx="4286280" cy="1477328"/>
          </a:xfrm>
          <a:prstGeom prst="rect">
            <a:avLst/>
          </a:prstGeom>
          <a:noFill/>
          <a:ln w="2222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จำเป็นในการเปลี่ยนโป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รลีน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ให้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เป็นไฮ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ดรอกซีโป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รลีน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ซึ่งในในกระบวนการสร้างคอลาเจน</a:t>
            </a:r>
          </a:p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จำเป็นในการเปลี่ยน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กรดโฟลิก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เป็นกรดเตตรา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ไฮโดรโฟลิก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ซึ่งในการ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สังเคราะก์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กรดนิวคลีอิก</a:t>
            </a:r>
          </a:p>
          <a:p>
            <a:pPr>
              <a:buAutoNum type="thaiNumPeriod"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ช่วยเพิ่มการดูดซึมของเหล็กในอาหาร</a:t>
            </a:r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 flipV="1">
            <a:off x="3524232" y="2500306"/>
            <a:ext cx="1071570" cy="428628"/>
          </a:xfrm>
          <a:prstGeom prst="straightConnector1">
            <a:avLst/>
          </a:prstGeom>
          <a:ln w="34925" cap="rnd">
            <a:solidFill>
              <a:srgbClr val="FF0000"/>
            </a:solidFill>
            <a:prstDash val="sysDot"/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>
            <a:off x="3452794" y="4286256"/>
            <a:ext cx="1357322" cy="571504"/>
          </a:xfrm>
          <a:prstGeom prst="straightConnector1">
            <a:avLst/>
          </a:prstGeom>
          <a:ln w="34925" cap="rnd">
            <a:solidFill>
              <a:srgbClr val="FF0000"/>
            </a:solidFill>
            <a:prstDash val="sysDot"/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581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3287688" y="2636912"/>
            <a:ext cx="58326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th-TH" sz="4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สารอาหารประเภทเกลือแร่</a:t>
            </a:r>
          </a:p>
        </p:txBody>
      </p:sp>
    </p:spTree>
    <p:extLst>
      <p:ext uri="{BB962C8B-B14F-4D97-AF65-F5344CB8AC3E}">
        <p14:creationId xmlns:p14="http://schemas.microsoft.com/office/powerpoint/2010/main" val="3229815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142860"/>
            <a:ext cx="8229600" cy="1143000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ประเภทของเกลือแร่ที่ร่างกายต้องการ</a:t>
            </a:r>
          </a:p>
        </p:txBody>
      </p:sp>
      <p:sp>
        <p:nvSpPr>
          <p:cNvPr id="3" name="โดนัท 2"/>
          <p:cNvSpPr/>
          <p:nvPr/>
        </p:nvSpPr>
        <p:spPr>
          <a:xfrm>
            <a:off x="4381488" y="1928802"/>
            <a:ext cx="3286148" cy="3286148"/>
          </a:xfrm>
          <a:prstGeom prst="donut">
            <a:avLst>
              <a:gd name="adj" fmla="val 3303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softEdge">
            <a:bevelT w="114300" prst="artDeco"/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3667108" y="2786058"/>
            <a:ext cx="1785950" cy="178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เกลือแร่ที่ร่างกายต้องการปริมาณมาก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6667504" y="2714620"/>
            <a:ext cx="1785950" cy="17859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6">
                <a:lumMod val="60000"/>
                <a:lumOff val="40000"/>
              </a:schemeClr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เกลือแร่ที่ร่างกายต้องการในปริมาณน้อย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7306" y="3286125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เกลือแร่</a:t>
            </a:r>
          </a:p>
        </p:txBody>
      </p:sp>
      <p:sp>
        <p:nvSpPr>
          <p:cNvPr id="9" name="วงรี 8"/>
          <p:cNvSpPr/>
          <p:nvPr/>
        </p:nvSpPr>
        <p:spPr>
          <a:xfrm>
            <a:off x="2024034" y="2071678"/>
            <a:ext cx="928694" cy="92869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6">
                <a:lumMod val="60000"/>
                <a:lumOff val="40000"/>
              </a:schemeClr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ฟอสฟอรัส</a:t>
            </a:r>
          </a:p>
        </p:txBody>
      </p:sp>
      <p:sp>
        <p:nvSpPr>
          <p:cNvPr id="10" name="วงรี 9"/>
          <p:cNvSpPr/>
          <p:nvPr/>
        </p:nvSpPr>
        <p:spPr>
          <a:xfrm>
            <a:off x="1809720" y="3143248"/>
            <a:ext cx="1000132" cy="10001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1">
                <a:lumMod val="60000"/>
                <a:lumOff val="40000"/>
              </a:schemeClr>
            </a:extrusionClr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โพแทสเซียม</a:t>
            </a:r>
          </a:p>
        </p:txBody>
      </p:sp>
      <p:sp>
        <p:nvSpPr>
          <p:cNvPr id="11" name="วงรี 10"/>
          <p:cNvSpPr/>
          <p:nvPr/>
        </p:nvSpPr>
        <p:spPr>
          <a:xfrm>
            <a:off x="1881158" y="4214818"/>
            <a:ext cx="1000132" cy="10001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3">
                <a:lumMod val="60000"/>
                <a:lumOff val="40000"/>
              </a:schemeClr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แมกนีเซียม</a:t>
            </a:r>
          </a:p>
        </p:txBody>
      </p:sp>
      <p:sp>
        <p:nvSpPr>
          <p:cNvPr id="12" name="วงรี 11"/>
          <p:cNvSpPr/>
          <p:nvPr/>
        </p:nvSpPr>
        <p:spPr>
          <a:xfrm>
            <a:off x="2952728" y="1357298"/>
            <a:ext cx="857256" cy="8572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แคลเซียม</a:t>
            </a:r>
          </a:p>
        </p:txBody>
      </p:sp>
      <p:cxnSp>
        <p:nvCxnSpPr>
          <p:cNvPr id="14" name="ลูกศรเชื่อมต่อแบบตรง 13"/>
          <p:cNvCxnSpPr/>
          <p:nvPr/>
        </p:nvCxnSpPr>
        <p:spPr>
          <a:xfrm flipV="1">
            <a:off x="8453454" y="2928934"/>
            <a:ext cx="571504" cy="428628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8239140" y="4286256"/>
            <a:ext cx="857256" cy="428628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 rot="16200000" flipV="1">
            <a:off x="3702827" y="2393149"/>
            <a:ext cx="357190" cy="285752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 rot="10800000">
            <a:off x="2952728" y="2857496"/>
            <a:ext cx="642942" cy="285752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 rot="10800000">
            <a:off x="2881290" y="3571876"/>
            <a:ext cx="642942" cy="1588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 rot="10800000" flipV="1">
            <a:off x="3452794" y="4572008"/>
            <a:ext cx="642942" cy="500066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วงรี 20"/>
          <p:cNvSpPr/>
          <p:nvPr/>
        </p:nvSpPr>
        <p:spPr>
          <a:xfrm>
            <a:off x="2595538" y="5143512"/>
            <a:ext cx="1000132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2">
                <a:lumMod val="60000"/>
                <a:lumOff val="40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โซเดียม</a:t>
            </a:r>
          </a:p>
        </p:txBody>
      </p:sp>
      <p:sp>
        <p:nvSpPr>
          <p:cNvPr id="23" name="วงรี 22"/>
          <p:cNvSpPr/>
          <p:nvPr/>
        </p:nvSpPr>
        <p:spPr>
          <a:xfrm>
            <a:off x="3667108" y="5295912"/>
            <a:ext cx="1000132" cy="10001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คลอรีน</a:t>
            </a:r>
          </a:p>
        </p:txBody>
      </p:sp>
      <p:cxnSp>
        <p:nvCxnSpPr>
          <p:cNvPr id="26" name="ลูกศรเชื่อมต่อแบบตรง 25"/>
          <p:cNvCxnSpPr/>
          <p:nvPr/>
        </p:nvCxnSpPr>
        <p:spPr>
          <a:xfrm rot="5400000">
            <a:off x="3988579" y="4893479"/>
            <a:ext cx="500066" cy="142876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 rot="10800000" flipV="1">
            <a:off x="2952728" y="4214818"/>
            <a:ext cx="785818" cy="285752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วงรี 31"/>
          <p:cNvSpPr/>
          <p:nvPr/>
        </p:nvSpPr>
        <p:spPr>
          <a:xfrm>
            <a:off x="8524892" y="5143512"/>
            <a:ext cx="857256" cy="8572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เหล็ก</a:t>
            </a:r>
          </a:p>
        </p:txBody>
      </p:sp>
      <p:sp>
        <p:nvSpPr>
          <p:cNvPr id="34" name="วงรี 33"/>
          <p:cNvSpPr/>
          <p:nvPr/>
        </p:nvSpPr>
        <p:spPr>
          <a:xfrm>
            <a:off x="9167834" y="4357694"/>
            <a:ext cx="1000132" cy="10001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1">
                <a:lumMod val="60000"/>
                <a:lumOff val="40000"/>
              </a:schemeClr>
            </a:extrusionClr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ไอโอดีน</a:t>
            </a:r>
          </a:p>
        </p:txBody>
      </p:sp>
      <p:sp>
        <p:nvSpPr>
          <p:cNvPr id="35" name="วงรี 34"/>
          <p:cNvSpPr/>
          <p:nvPr/>
        </p:nvSpPr>
        <p:spPr>
          <a:xfrm>
            <a:off x="9310710" y="3286124"/>
            <a:ext cx="1000132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2">
                <a:lumMod val="60000"/>
                <a:lumOff val="40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แมงกานีส</a:t>
            </a:r>
          </a:p>
        </p:txBody>
      </p:sp>
      <p:sp>
        <p:nvSpPr>
          <p:cNvPr id="25" name="วงรี 24"/>
          <p:cNvSpPr/>
          <p:nvPr/>
        </p:nvSpPr>
        <p:spPr>
          <a:xfrm>
            <a:off x="9096396" y="2214554"/>
            <a:ext cx="1000132" cy="10001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3">
                <a:lumMod val="60000"/>
                <a:lumOff val="40000"/>
              </a:schemeClr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ทองแดง</a:t>
            </a:r>
          </a:p>
        </p:txBody>
      </p:sp>
      <p:sp>
        <p:nvSpPr>
          <p:cNvPr id="28" name="วงรี 27"/>
          <p:cNvSpPr/>
          <p:nvPr/>
        </p:nvSpPr>
        <p:spPr>
          <a:xfrm>
            <a:off x="8453454" y="1428736"/>
            <a:ext cx="928694" cy="92869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extrusionH="76200" contourW="12700" prstMaterial="plastic">
            <a:bevelT w="228600" h="222250" prst="softRound"/>
            <a:bevelB w="120650" h="107950" prst="softRound"/>
            <a:extrusionClr>
              <a:schemeClr val="accent6">
                <a:lumMod val="60000"/>
                <a:lumOff val="40000"/>
              </a:schemeClr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โคบอลต์</a:t>
            </a:r>
          </a:p>
        </p:txBody>
      </p:sp>
      <p:cxnSp>
        <p:nvCxnSpPr>
          <p:cNvPr id="29" name="ลูกศรเชื่อมต่อแบบตรง 28"/>
          <p:cNvCxnSpPr/>
          <p:nvPr/>
        </p:nvCxnSpPr>
        <p:spPr>
          <a:xfrm>
            <a:off x="8453454" y="3857628"/>
            <a:ext cx="785818" cy="1588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/>
          <p:nvPr/>
        </p:nvCxnSpPr>
        <p:spPr>
          <a:xfrm rot="16200000" flipH="1">
            <a:off x="7881950" y="4572008"/>
            <a:ext cx="714380" cy="571504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/>
          <p:nvPr/>
        </p:nvCxnSpPr>
        <p:spPr>
          <a:xfrm rot="5400000" flipH="1" flipV="1">
            <a:off x="8060545" y="2321711"/>
            <a:ext cx="500066" cy="428628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headEnd type="stealt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2024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th-TH" sz="4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หน้าที่ของสารอาหารประเภทเกลือแร่</a:t>
            </a:r>
          </a:p>
        </p:txBody>
      </p:sp>
      <p:grpSp>
        <p:nvGrpSpPr>
          <p:cNvPr id="2" name="กลุ่ม 3"/>
          <p:cNvGrpSpPr/>
          <p:nvPr/>
        </p:nvGrpSpPr>
        <p:grpSpPr>
          <a:xfrm>
            <a:off x="4452926" y="2000240"/>
            <a:ext cx="3118024" cy="3071834"/>
            <a:chOff x="71406" y="1285860"/>
            <a:chExt cx="4429156" cy="4363543"/>
          </a:xfrm>
        </p:grpSpPr>
        <p:sp>
          <p:nvSpPr>
            <p:cNvPr id="5" name="แผนผังลำดับงาน: ตัวเชื่อมต่อ 4"/>
            <p:cNvSpPr/>
            <p:nvPr/>
          </p:nvSpPr>
          <p:spPr>
            <a:xfrm>
              <a:off x="3571868" y="3042904"/>
              <a:ext cx="928694" cy="928694"/>
            </a:xfrm>
            <a:prstGeom prst="flowChartConnector">
              <a:avLst/>
            </a:prstGeom>
            <a:solidFill>
              <a:srgbClr val="FF99CC"/>
            </a:solidFill>
            <a:ln>
              <a:solidFill>
                <a:srgbClr val="FF99CC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FF99CC"/>
              </a:extrusionClr>
              <a:contourClr>
                <a:srgbClr val="FF99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6" name="แผนผังลำดับงาน: ตรวจเทียบ 5"/>
            <p:cNvSpPr/>
            <p:nvPr/>
          </p:nvSpPr>
          <p:spPr>
            <a:xfrm>
              <a:off x="2081316" y="4169644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7" name="แผนผังลำดับงาน: ตรวจเทียบ 6"/>
            <p:cNvSpPr/>
            <p:nvPr/>
          </p:nvSpPr>
          <p:spPr>
            <a:xfrm>
              <a:off x="2168703" y="2247121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" name="แผนผังลำดับงาน: ตรวจเทียบ 7"/>
            <p:cNvSpPr/>
            <p:nvPr/>
          </p:nvSpPr>
          <p:spPr>
            <a:xfrm rot="16200000">
              <a:off x="3108118" y="3186535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" name="แผนผังลำดับงาน: ตรวจเทียบ 8"/>
            <p:cNvSpPr/>
            <p:nvPr/>
          </p:nvSpPr>
          <p:spPr>
            <a:xfrm rot="2640000">
              <a:off x="2845609" y="2539730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" name="แผนผังลำดับงาน: ตรวจเทียบ 9"/>
            <p:cNvSpPr/>
            <p:nvPr/>
          </p:nvSpPr>
          <p:spPr>
            <a:xfrm rot="19140000">
              <a:off x="1493399" y="2483977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1" name="แผนผังลำดับงาน: ตรวจเทียบ 10"/>
            <p:cNvSpPr/>
            <p:nvPr/>
          </p:nvSpPr>
          <p:spPr>
            <a:xfrm rot="3000000">
              <a:off x="1427366" y="3890865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2" name="แผนผังลำดับงาน: ตรวจเทียบ 11"/>
            <p:cNvSpPr/>
            <p:nvPr/>
          </p:nvSpPr>
          <p:spPr>
            <a:xfrm rot="7740000">
              <a:off x="2914404" y="3822450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3" name="แผนผังลำดับงาน: ตรวจเทียบ 12"/>
            <p:cNvSpPr/>
            <p:nvPr/>
          </p:nvSpPr>
          <p:spPr>
            <a:xfrm rot="16200000">
              <a:off x="1185595" y="3179247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4" name="แผนผังลำดับงาน: ตัวเชื่อมต่อ 13"/>
            <p:cNvSpPr/>
            <p:nvPr/>
          </p:nvSpPr>
          <p:spPr>
            <a:xfrm>
              <a:off x="1644379" y="2858833"/>
              <a:ext cx="1310811" cy="1310811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flat" dir="t"/>
            </a:scene3d>
            <a:sp3d extrusionH="76200" contourW="12700" prstMaterial="powder">
              <a:bevelT w="577850" h="304800" prst="softRound"/>
              <a:bevelB w="234950" h="177800" prst="softRound"/>
              <a:extrusionClr>
                <a:schemeClr val="tx1">
                  <a:lumMod val="65000"/>
                  <a:lumOff val="3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5" name="แผนผังลำดับงาน: ตัวเชื่อมต่อ 14"/>
            <p:cNvSpPr/>
            <p:nvPr/>
          </p:nvSpPr>
          <p:spPr>
            <a:xfrm>
              <a:off x="1731766" y="2946220"/>
              <a:ext cx="1136036" cy="1136036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flat" dir="t"/>
            </a:scene3d>
            <a:sp3d extrusionH="76200" contourW="12700" prstMaterial="powder">
              <a:bevelT w="577850" h="304800" prst="softRound"/>
              <a:bevelB w="234950" h="177800" prst="softRound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6" name="แผนผังลำดับงาน: ตัวเชื่อมต่อ 15"/>
            <p:cNvSpPr/>
            <p:nvPr/>
          </p:nvSpPr>
          <p:spPr>
            <a:xfrm>
              <a:off x="1770787" y="2985241"/>
              <a:ext cx="1055912" cy="1055912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flat" dir="t"/>
            </a:scene3d>
            <a:sp3d extrusionH="76200" contourW="12700" prstMaterial="powder">
              <a:bevelT w="127000" h="304800" prst="coolSlant"/>
              <a:bevelB w="234950" h="177800" prst="coolSlant"/>
              <a:extrusionClr>
                <a:schemeClr val="tx1">
                  <a:lumMod val="65000"/>
                  <a:lumOff val="35000"/>
                </a:schemeClr>
              </a:extrusionClr>
              <a:contourClr>
                <a:schemeClr val="tx1">
                  <a:lumMod val="65000"/>
                  <a:lumOff val="3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7" name="แผนผังลำดับงาน: ตัวเชื่อมต่อ 16"/>
            <p:cNvSpPr/>
            <p:nvPr/>
          </p:nvSpPr>
          <p:spPr>
            <a:xfrm>
              <a:off x="1819154" y="1285860"/>
              <a:ext cx="961261" cy="961261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chemeClr val="bg1">
                  <a:lumMod val="65000"/>
                </a:schemeClr>
              </a:extrusionClr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8" name="แผนผังลำดับงาน: ตัวเชื่อมต่อ 17"/>
            <p:cNvSpPr/>
            <p:nvPr/>
          </p:nvSpPr>
          <p:spPr>
            <a:xfrm>
              <a:off x="1894890" y="1367421"/>
              <a:ext cx="786487" cy="786486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๑</a:t>
              </a:r>
            </a:p>
          </p:txBody>
        </p:sp>
        <p:sp>
          <p:nvSpPr>
            <p:cNvPr id="19" name="แผนผังลำดับงาน: ตัวเชื่อมต่อ 18"/>
            <p:cNvSpPr/>
            <p:nvPr/>
          </p:nvSpPr>
          <p:spPr>
            <a:xfrm>
              <a:off x="3042577" y="1810184"/>
              <a:ext cx="961261" cy="961261"/>
            </a:xfrm>
            <a:prstGeom prst="flowChartConnector">
              <a:avLst/>
            </a:prstGeom>
            <a:solidFill>
              <a:srgbClr val="FF99CC"/>
            </a:solidFill>
            <a:ln>
              <a:solidFill>
                <a:srgbClr val="FF99CC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FF99CC"/>
              </a:extrusionClr>
              <a:contourClr>
                <a:srgbClr val="FF99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" name="แผนผังลำดับงาน: ตัวเชื่อมต่อ 19"/>
            <p:cNvSpPr/>
            <p:nvPr/>
          </p:nvSpPr>
          <p:spPr>
            <a:xfrm>
              <a:off x="3118313" y="1891745"/>
              <a:ext cx="786487" cy="786486"/>
            </a:xfrm>
            <a:prstGeom prst="flowChartConnector">
              <a:avLst/>
            </a:prstGeom>
            <a:solidFill>
              <a:srgbClr val="FFCC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๒</a:t>
              </a:r>
            </a:p>
          </p:txBody>
        </p:sp>
        <p:sp>
          <p:nvSpPr>
            <p:cNvPr id="21" name="แผนผังลำดับงาน: ตัวเชื่อมต่อ 20"/>
            <p:cNvSpPr/>
            <p:nvPr/>
          </p:nvSpPr>
          <p:spPr>
            <a:xfrm>
              <a:off x="1807502" y="4862917"/>
              <a:ext cx="786487" cy="786486"/>
            </a:xfrm>
            <a:prstGeom prst="flowChartConnector">
              <a:avLst/>
            </a:prstGeom>
            <a:solidFill>
              <a:srgbClr val="9999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๕</a:t>
              </a:r>
            </a:p>
          </p:txBody>
        </p:sp>
        <p:sp>
          <p:nvSpPr>
            <p:cNvPr id="22" name="แผนผังลำดับงาน: ตัวเชื่อมต่อ 21"/>
            <p:cNvSpPr/>
            <p:nvPr/>
          </p:nvSpPr>
          <p:spPr>
            <a:xfrm>
              <a:off x="3217352" y="4169644"/>
              <a:ext cx="961261" cy="961261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99CCFF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99CCFF"/>
              </a:extrusionClr>
              <a:contourClr>
                <a:srgbClr val="99CC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3" name="แผนผังลำดับงาน: ตัวเชื่อมต่อ 22"/>
            <p:cNvSpPr/>
            <p:nvPr/>
          </p:nvSpPr>
          <p:spPr>
            <a:xfrm>
              <a:off x="3293088" y="4251205"/>
              <a:ext cx="786487" cy="786486"/>
            </a:xfrm>
            <a:prstGeom prst="flowChartConnector">
              <a:avLst/>
            </a:prstGeom>
            <a:solidFill>
              <a:srgbClr val="CCEC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๔</a:t>
              </a:r>
            </a:p>
          </p:txBody>
        </p:sp>
        <p:sp>
          <p:nvSpPr>
            <p:cNvPr id="24" name="แผนผังลำดับงาน: ตัวเชื่อมต่อ 23"/>
            <p:cNvSpPr/>
            <p:nvPr/>
          </p:nvSpPr>
          <p:spPr>
            <a:xfrm>
              <a:off x="3642637" y="3115169"/>
              <a:ext cx="786487" cy="786486"/>
            </a:xfrm>
            <a:prstGeom prst="flowChartConnector">
              <a:avLst/>
            </a:prstGeom>
            <a:solidFill>
              <a:srgbClr val="FFCC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๓</a:t>
              </a:r>
            </a:p>
          </p:txBody>
        </p:sp>
        <p:sp>
          <p:nvSpPr>
            <p:cNvPr id="25" name="แผนผังลำดับงาน: ตัวเชื่อมต่อ 24"/>
            <p:cNvSpPr/>
            <p:nvPr/>
          </p:nvSpPr>
          <p:spPr>
            <a:xfrm>
              <a:off x="683118" y="1722797"/>
              <a:ext cx="961261" cy="961261"/>
            </a:xfrm>
            <a:prstGeom prst="flowChartConnector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FF9933"/>
              </a:extrusionClr>
              <a:contourClr>
                <a:srgbClr val="FF993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6" name="แผนผังลำดับงาน: ตัวเชื่อมต่อ 25"/>
            <p:cNvSpPr/>
            <p:nvPr/>
          </p:nvSpPr>
          <p:spPr>
            <a:xfrm>
              <a:off x="758854" y="1804358"/>
              <a:ext cx="786487" cy="786486"/>
            </a:xfrm>
            <a:prstGeom prst="flowChartConnector">
              <a:avLst/>
            </a:prstGeom>
            <a:solidFill>
              <a:srgbClr val="FFCC99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๘</a:t>
              </a:r>
            </a:p>
          </p:txBody>
        </p:sp>
        <p:sp>
          <p:nvSpPr>
            <p:cNvPr id="27" name="แผนผังลำดับงาน: ตัวเชื่อมต่อ 26"/>
            <p:cNvSpPr/>
            <p:nvPr/>
          </p:nvSpPr>
          <p:spPr>
            <a:xfrm>
              <a:off x="71406" y="2946220"/>
              <a:ext cx="961261" cy="961261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99CCFF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99CCFF"/>
              </a:extrusionClr>
              <a:contourClr>
                <a:srgbClr val="99CC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8" name="แผนผังลำดับงาน: ตัวเชื่อมต่อ 27"/>
            <p:cNvSpPr/>
            <p:nvPr/>
          </p:nvSpPr>
          <p:spPr>
            <a:xfrm>
              <a:off x="147141" y="3027780"/>
              <a:ext cx="786487" cy="786486"/>
            </a:xfrm>
            <a:prstGeom prst="flowChartConnector">
              <a:avLst/>
            </a:prstGeom>
            <a:solidFill>
              <a:srgbClr val="CCFF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๗</a:t>
              </a:r>
            </a:p>
          </p:txBody>
        </p:sp>
        <p:sp>
          <p:nvSpPr>
            <p:cNvPr id="29" name="แผนผังลำดับงาน: ตัวเชื่อมต่อ 28"/>
            <p:cNvSpPr/>
            <p:nvPr/>
          </p:nvSpPr>
          <p:spPr>
            <a:xfrm>
              <a:off x="508343" y="4257031"/>
              <a:ext cx="961261" cy="961261"/>
            </a:xfrm>
            <a:prstGeom prst="flowChartConnector">
              <a:avLst/>
            </a:prstGeom>
            <a:solidFill>
              <a:srgbClr val="9966FF"/>
            </a:solidFill>
            <a:ln>
              <a:solidFill>
                <a:srgbClr val="9966FF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9966FF"/>
              </a:extrusionClr>
              <a:contourClr>
                <a:srgbClr val="9966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0" name="แผนผังลำดับงาน: ตัวเชื่อมต่อ 29"/>
            <p:cNvSpPr/>
            <p:nvPr/>
          </p:nvSpPr>
          <p:spPr>
            <a:xfrm>
              <a:off x="584079" y="4338592"/>
              <a:ext cx="786487" cy="786486"/>
            </a:xfrm>
            <a:prstGeom prst="flowChartConnector">
              <a:avLst/>
            </a:prstGeom>
            <a:solidFill>
              <a:srgbClr val="9999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๖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310314" y="2028758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เป็นส่วนประกอบของกระดูกและฟัน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39008" y="2500306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ช่วยในการแข็งตัวของเลือด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34284" y="3364056"/>
            <a:ext cx="306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ทำงานร่วมกับแคลเซียม ในรูปแคลเซียมฟอสเฟต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39008" y="4529088"/>
            <a:ext cx="306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ช่วยในการดูดซึมกลูโคสและกลีเซ</a:t>
            </a:r>
            <a:r>
              <a:rPr lang="th-TH" sz="20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อรอล</a:t>
            </a:r>
            <a:endParaRPr lang="th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48268" y="5214950"/>
            <a:ext cx="463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เหล็กเป็นส่วนประกอบของสารสีแดงที่เรียกว่า เฮโมโกลบิน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66844" y="4743402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เป็นส่วนประกอบของเอน</a:t>
            </a:r>
            <a:r>
              <a:rPr lang="th-TH" sz="20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โซม์</a:t>
            </a: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ที่อยู่ในไมโทคอนเด</a:t>
            </a:r>
            <a:r>
              <a:rPr lang="th-TH" sz="20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รีย</a:t>
            </a:r>
            <a:endParaRPr lang="th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3968" y="3649808"/>
            <a:ext cx="3562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อาหารทะเล หรือผักที่ขึ้นในสภาพพื้นดินที่มีไอโอดีนมาก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33558" y="2506800"/>
            <a:ext cx="306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เป็นส่วนประกอบที่สำคัญและจำเป็นในเซลล์ของสิ่งมีชีวิต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2639616" y="1988840"/>
            <a:ext cx="7560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สารอาหารประเภทไขมัน</a:t>
            </a:r>
          </a:p>
        </p:txBody>
      </p:sp>
    </p:spTree>
    <p:extLst>
      <p:ext uri="{BB962C8B-B14F-4D97-AF65-F5344CB8AC3E}">
        <p14:creationId xmlns:p14="http://schemas.microsoft.com/office/powerpoint/2010/main" val="2528101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142852"/>
            <a:ext cx="8229600" cy="1143000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สารอาหารประเภทของไขมัน</a:t>
            </a:r>
          </a:p>
        </p:txBody>
      </p:sp>
      <p:sp>
        <p:nvSpPr>
          <p:cNvPr id="7" name=" 3"/>
          <p:cNvSpPr/>
          <p:nvPr/>
        </p:nvSpPr>
        <p:spPr>
          <a:xfrm rot="16841461" flipH="1" flipV="1">
            <a:off x="3496289" y="2276337"/>
            <a:ext cx="1088417" cy="1863087"/>
          </a:xfrm>
          <a:prstGeom prst="swooshArrow">
            <a:avLst>
              <a:gd name="adj1" fmla="val 18812"/>
              <a:gd name="adj2" fmla="val 27920"/>
            </a:avLst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contrasting" dir="t">
              <a:rot lat="0" lon="0" rev="4200000"/>
            </a:lightRig>
          </a:scene3d>
          <a:sp3d extrusionH="76200" contourW="12700" prstMaterial="plastic">
            <a:bevelT prst="convex"/>
            <a:bevelB w="165100" prst="coolSlant"/>
            <a:extrusionClr>
              <a:schemeClr val="accent2">
                <a:lumMod val="60000"/>
                <a:lumOff val="40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th-TH" dirty="0"/>
          </a:p>
        </p:txBody>
      </p:sp>
      <p:sp>
        <p:nvSpPr>
          <p:cNvPr id="8" name=" 3"/>
          <p:cNvSpPr/>
          <p:nvPr/>
        </p:nvSpPr>
        <p:spPr>
          <a:xfrm rot="17441265" flipV="1">
            <a:off x="5585654" y="3005756"/>
            <a:ext cx="1881575" cy="2042373"/>
          </a:xfrm>
          <a:prstGeom prst="swooshArrow">
            <a:avLst>
              <a:gd name="adj1" fmla="val 16069"/>
              <a:gd name="adj2" fmla="val 29064"/>
            </a:avLst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balanced" dir="t"/>
          </a:scene3d>
          <a:sp3d extrusionH="76200" contourW="12700">
            <a:bevelT prst="angle"/>
            <a:bevelB w="165100" prst="coolSlant"/>
            <a:extrusionClr>
              <a:schemeClr val="accent6">
                <a:lumMod val="60000"/>
                <a:lumOff val="40000"/>
              </a:schemeClr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th-TH" dirty="0"/>
          </a:p>
        </p:txBody>
      </p:sp>
      <p:grpSp>
        <p:nvGrpSpPr>
          <p:cNvPr id="15" name="กลุ่ม 14"/>
          <p:cNvGrpSpPr/>
          <p:nvPr/>
        </p:nvGrpSpPr>
        <p:grpSpPr>
          <a:xfrm>
            <a:off x="2024034" y="2071679"/>
            <a:ext cx="1462284" cy="1316049"/>
            <a:chOff x="1002620" y="2809994"/>
            <a:chExt cx="1462284" cy="1316049"/>
          </a:xfrm>
        </p:grpSpPr>
        <p:sp>
          <p:nvSpPr>
            <p:cNvPr id="3" name=" 3"/>
            <p:cNvSpPr/>
            <p:nvPr/>
          </p:nvSpPr>
          <p:spPr>
            <a:xfrm rot="20700000">
              <a:off x="1002620" y="2809994"/>
              <a:ext cx="1462284" cy="1316049"/>
            </a:xfrm>
            <a:prstGeom prst="gear6">
              <a:avLst>
                <a:gd name="adj1" fmla="val 15000"/>
                <a:gd name="adj2" fmla="val 5358"/>
              </a:avLst>
            </a:prstGeom>
            <a:solidFill>
              <a:schemeClr val="accent4">
                <a:lumMod val="60000"/>
                <a:lumOff val="40000"/>
              </a:schemeClr>
            </a:solidFill>
            <a:ln cap="rnd">
              <a:solidFill>
                <a:schemeClr val="accent4">
                  <a:lumMod val="60000"/>
                  <a:lumOff val="40000"/>
                </a:schemeClr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6600000"/>
              </a:lightRig>
            </a:scene3d>
            <a:sp3d extrusionH="76200" contourW="12700" prstMaterial="plastic">
              <a:bevelT w="165100" prst="coolSlant"/>
              <a:bevelB w="165100" prst="coolSlant"/>
              <a:extrusionClr>
                <a:schemeClr val="accent4">
                  <a:lumMod val="60000"/>
                  <a:lumOff val="40000"/>
                </a:schemeClr>
              </a:extrusionClr>
              <a:contourClr>
                <a:schemeClr val="accent4">
                  <a:lumMod val="60000"/>
                  <a:lumOff val="40000"/>
                </a:schemeClr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1500166" y="3143248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๑</a:t>
              </a:r>
            </a:p>
          </p:txBody>
        </p:sp>
      </p:grpSp>
      <p:grpSp>
        <p:nvGrpSpPr>
          <p:cNvPr id="16" name="กลุ่ม 15"/>
          <p:cNvGrpSpPr/>
          <p:nvPr/>
        </p:nvGrpSpPr>
        <p:grpSpPr>
          <a:xfrm>
            <a:off x="3952860" y="4000505"/>
            <a:ext cx="1462284" cy="1316049"/>
            <a:chOff x="3360074" y="2452804"/>
            <a:chExt cx="1462284" cy="1316049"/>
          </a:xfrm>
        </p:grpSpPr>
        <p:sp>
          <p:nvSpPr>
            <p:cNvPr id="4" name=" 3"/>
            <p:cNvSpPr/>
            <p:nvPr/>
          </p:nvSpPr>
          <p:spPr>
            <a:xfrm rot="20700000">
              <a:off x="3360074" y="2452804"/>
              <a:ext cx="1462284" cy="1316049"/>
            </a:xfrm>
            <a:prstGeom prst="gear6">
              <a:avLst>
                <a:gd name="adj1" fmla="val 15000"/>
                <a:gd name="adj2" fmla="val 5358"/>
              </a:avLst>
            </a:prstGeom>
            <a:solidFill>
              <a:schemeClr val="accent3">
                <a:lumMod val="60000"/>
                <a:lumOff val="40000"/>
              </a:schemeClr>
            </a:solidFill>
            <a:ln cap="rnd">
              <a:solidFill>
                <a:schemeClr val="accent3">
                  <a:lumMod val="60000"/>
                  <a:lumOff val="40000"/>
                </a:schemeClr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7200000"/>
              </a:lightRig>
            </a:scene3d>
            <a:sp3d extrusionH="76200" contourW="12700" prstMaterial="plastic">
              <a:bevelT w="165100" prst="coolSlant"/>
              <a:bevelB w="165100" prst="coolSlant"/>
              <a:extrusionClr>
                <a:schemeClr val="accent3">
                  <a:lumMod val="60000"/>
                  <a:lumOff val="40000"/>
                </a:schemeClr>
              </a:extrusionClr>
              <a:contourClr>
                <a:schemeClr val="accent3">
                  <a:lumMod val="60000"/>
                  <a:lumOff val="40000"/>
                </a:schemeClr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3929058" y="2786058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๒</a:t>
              </a:r>
            </a:p>
          </p:txBody>
        </p:sp>
      </p:grpSp>
      <p:grpSp>
        <p:nvGrpSpPr>
          <p:cNvPr id="17" name="กลุ่ม 16"/>
          <p:cNvGrpSpPr/>
          <p:nvPr/>
        </p:nvGrpSpPr>
        <p:grpSpPr>
          <a:xfrm rot="1422831">
            <a:off x="6947949" y="2086250"/>
            <a:ext cx="1462284" cy="1316049"/>
            <a:chOff x="5681454" y="3465716"/>
            <a:chExt cx="1462284" cy="1316049"/>
          </a:xfrm>
        </p:grpSpPr>
        <p:sp>
          <p:nvSpPr>
            <p:cNvPr id="6" name=" 3"/>
            <p:cNvSpPr/>
            <p:nvPr/>
          </p:nvSpPr>
          <p:spPr>
            <a:xfrm rot="18994692">
              <a:off x="5681454" y="3465716"/>
              <a:ext cx="1462284" cy="1316049"/>
            </a:xfrm>
            <a:prstGeom prst="gear6">
              <a:avLst>
                <a:gd name="adj1" fmla="val 15000"/>
                <a:gd name="adj2" fmla="val 5358"/>
              </a:avLst>
            </a:prstGeom>
            <a:solidFill>
              <a:schemeClr val="accent5">
                <a:lumMod val="60000"/>
                <a:lumOff val="40000"/>
              </a:schemeClr>
            </a:solidFill>
            <a:ln cap="rnd"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7200000"/>
              </a:lightRig>
            </a:scene3d>
            <a:sp3d extrusionH="76200" contourW="12700" prstMaterial="plastic">
              <a:bevelT w="165100" prst="coolSlant"/>
              <a:bevelB w="165100" prst="coolSlant"/>
              <a:extrusionClr>
                <a:schemeClr val="accent5">
                  <a:lumMod val="60000"/>
                  <a:lumOff val="40000"/>
                </a:schemeClr>
              </a:extrusionClr>
              <a:contourClr>
                <a:schemeClr val="accent5">
                  <a:lumMod val="60000"/>
                  <a:lumOff val="40000"/>
                </a:schemeClr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6286512" y="3844357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๓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38282" y="3500439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ไขมันธรรมดา 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Simple lipids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1554" y="2204388"/>
            <a:ext cx="24288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ไขมันประกอบ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Compound lipids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คาร์โบไฮเดรต</a:t>
            </a:r>
          </a:p>
          <a:p>
            <a:pPr>
              <a:buFont typeface="Arial" pitchFamily="34" charset="0"/>
              <a:buChar char="•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กรด</a:t>
            </a:r>
            <a:r>
              <a:rPr lang="th-TH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ฟอสฟอ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ริก </a:t>
            </a:r>
          </a:p>
          <a:p>
            <a:pPr>
              <a:buFont typeface="Arial" pitchFamily="34" charset="0"/>
              <a:buChar char="•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กรดกำมะถัน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39108" y="2214554"/>
            <a:ext cx="24288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อนุพันธ์ไขมัน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Derived lipids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กรดไขมัน</a:t>
            </a:r>
          </a:p>
          <a:p>
            <a:pPr>
              <a:buFont typeface="Arial" pitchFamily="34" charset="0"/>
              <a:buChar char="•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กลีเซอรอบ</a:t>
            </a:r>
          </a:p>
          <a:p>
            <a:pPr>
              <a:buFont typeface="Arial" pitchFamily="34" charset="0"/>
              <a:buChar char="•"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คอเลสเตอรอล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ฯลฯ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2024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th-TH" sz="4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หน้าที่ของสารอาหารประเภทไขมัน</a:t>
            </a:r>
          </a:p>
        </p:txBody>
      </p:sp>
      <p:grpSp>
        <p:nvGrpSpPr>
          <p:cNvPr id="4" name="กลุ่ม 3"/>
          <p:cNvGrpSpPr/>
          <p:nvPr/>
        </p:nvGrpSpPr>
        <p:grpSpPr>
          <a:xfrm>
            <a:off x="4452926" y="2000240"/>
            <a:ext cx="3118024" cy="3071834"/>
            <a:chOff x="71406" y="1285860"/>
            <a:chExt cx="4429156" cy="4363543"/>
          </a:xfrm>
        </p:grpSpPr>
        <p:sp>
          <p:nvSpPr>
            <p:cNvPr id="5" name="แผนผังลำดับงาน: ตัวเชื่อมต่อ 4"/>
            <p:cNvSpPr/>
            <p:nvPr/>
          </p:nvSpPr>
          <p:spPr>
            <a:xfrm>
              <a:off x="3571868" y="3042904"/>
              <a:ext cx="928694" cy="928694"/>
            </a:xfrm>
            <a:prstGeom prst="flowChartConnector">
              <a:avLst/>
            </a:prstGeom>
            <a:solidFill>
              <a:srgbClr val="FF99CC"/>
            </a:solidFill>
            <a:ln>
              <a:solidFill>
                <a:srgbClr val="FF99CC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FF99CC"/>
              </a:extrusionClr>
              <a:contourClr>
                <a:srgbClr val="FF99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6" name="แผนผังลำดับงาน: ตรวจเทียบ 5"/>
            <p:cNvSpPr/>
            <p:nvPr/>
          </p:nvSpPr>
          <p:spPr>
            <a:xfrm>
              <a:off x="2081316" y="4169644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7" name="แผนผังลำดับงาน: ตรวจเทียบ 6"/>
            <p:cNvSpPr/>
            <p:nvPr/>
          </p:nvSpPr>
          <p:spPr>
            <a:xfrm>
              <a:off x="2168703" y="2247121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8" name="แผนผังลำดับงาน: ตรวจเทียบ 7"/>
            <p:cNvSpPr/>
            <p:nvPr/>
          </p:nvSpPr>
          <p:spPr>
            <a:xfrm rot="16200000">
              <a:off x="3108118" y="3186535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9" name="แผนผังลำดับงาน: ตรวจเทียบ 8"/>
            <p:cNvSpPr/>
            <p:nvPr/>
          </p:nvSpPr>
          <p:spPr>
            <a:xfrm rot="2640000">
              <a:off x="2845609" y="2539730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0" name="แผนผังลำดับงาน: ตรวจเทียบ 9"/>
            <p:cNvSpPr/>
            <p:nvPr/>
          </p:nvSpPr>
          <p:spPr>
            <a:xfrm rot="19140000">
              <a:off x="1493399" y="2483977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1" name="แผนผังลำดับงาน: ตรวจเทียบ 10"/>
            <p:cNvSpPr/>
            <p:nvPr/>
          </p:nvSpPr>
          <p:spPr>
            <a:xfrm rot="3000000">
              <a:off x="1427366" y="3890865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2" name="แผนผังลำดับงาน: ตรวจเทียบ 11"/>
            <p:cNvSpPr/>
            <p:nvPr/>
          </p:nvSpPr>
          <p:spPr>
            <a:xfrm rot="7740000">
              <a:off x="2914404" y="3822450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3" name="แผนผังลำดับงาน: ตรวจเทียบ 12"/>
            <p:cNvSpPr/>
            <p:nvPr/>
          </p:nvSpPr>
          <p:spPr>
            <a:xfrm rot="16200000">
              <a:off x="1185595" y="3179247"/>
              <a:ext cx="305856" cy="611712"/>
            </a:xfrm>
            <a:prstGeom prst="flowChartCol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w="165100" prst="coolSlant"/>
              <a:bevelB w="165100" prst="coolSlant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4" name="แผนผังลำดับงาน: ตัวเชื่อมต่อ 13"/>
            <p:cNvSpPr/>
            <p:nvPr/>
          </p:nvSpPr>
          <p:spPr>
            <a:xfrm>
              <a:off x="1644379" y="2858833"/>
              <a:ext cx="1310811" cy="1310811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flat" dir="t"/>
            </a:scene3d>
            <a:sp3d extrusionH="76200" contourW="12700" prstMaterial="powder">
              <a:bevelT w="577850" h="304800" prst="softRound"/>
              <a:bevelB w="234950" h="177800" prst="softRound"/>
              <a:extrusionClr>
                <a:schemeClr val="tx1">
                  <a:lumMod val="65000"/>
                  <a:lumOff val="3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5" name="แผนผังลำดับงาน: ตัวเชื่อมต่อ 14"/>
            <p:cNvSpPr/>
            <p:nvPr/>
          </p:nvSpPr>
          <p:spPr>
            <a:xfrm>
              <a:off x="1731766" y="2946220"/>
              <a:ext cx="1136036" cy="1136036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flat" dir="t"/>
            </a:scene3d>
            <a:sp3d extrusionH="76200" contourW="12700" prstMaterial="powder">
              <a:bevelT w="577850" h="304800" prst="softRound"/>
              <a:bevelB w="234950" h="177800" prst="softRound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6" name="แผนผังลำดับงาน: ตัวเชื่อมต่อ 15"/>
            <p:cNvSpPr/>
            <p:nvPr/>
          </p:nvSpPr>
          <p:spPr>
            <a:xfrm>
              <a:off x="1770787" y="2985241"/>
              <a:ext cx="1055912" cy="1055912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flat" dir="t"/>
            </a:scene3d>
            <a:sp3d extrusionH="76200" contourW="12700" prstMaterial="powder">
              <a:bevelT w="127000" h="304800" prst="coolSlant"/>
              <a:bevelB w="234950" h="177800" prst="coolSlant"/>
              <a:extrusionClr>
                <a:schemeClr val="tx1">
                  <a:lumMod val="65000"/>
                  <a:lumOff val="35000"/>
                </a:schemeClr>
              </a:extrusionClr>
              <a:contourClr>
                <a:schemeClr val="tx1">
                  <a:lumMod val="65000"/>
                  <a:lumOff val="3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7" name="แผนผังลำดับงาน: ตัวเชื่อมต่อ 16"/>
            <p:cNvSpPr/>
            <p:nvPr/>
          </p:nvSpPr>
          <p:spPr>
            <a:xfrm>
              <a:off x="1819154" y="1285860"/>
              <a:ext cx="961261" cy="961261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chemeClr val="bg1">
                  <a:lumMod val="65000"/>
                </a:schemeClr>
              </a:extrusionClr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8" name="แผนผังลำดับงาน: ตัวเชื่อมต่อ 17"/>
            <p:cNvSpPr/>
            <p:nvPr/>
          </p:nvSpPr>
          <p:spPr>
            <a:xfrm>
              <a:off x="1894890" y="1367421"/>
              <a:ext cx="786487" cy="786486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๑</a:t>
              </a:r>
            </a:p>
          </p:txBody>
        </p:sp>
        <p:sp>
          <p:nvSpPr>
            <p:cNvPr id="19" name="แผนผังลำดับงาน: ตัวเชื่อมต่อ 18"/>
            <p:cNvSpPr/>
            <p:nvPr/>
          </p:nvSpPr>
          <p:spPr>
            <a:xfrm>
              <a:off x="3042577" y="1810184"/>
              <a:ext cx="961261" cy="961261"/>
            </a:xfrm>
            <a:prstGeom prst="flowChartConnector">
              <a:avLst/>
            </a:prstGeom>
            <a:solidFill>
              <a:srgbClr val="FF99CC"/>
            </a:solidFill>
            <a:ln>
              <a:solidFill>
                <a:srgbClr val="FF99CC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FF99CC"/>
              </a:extrusionClr>
              <a:contourClr>
                <a:srgbClr val="FF99CC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0" name="แผนผังลำดับงาน: ตัวเชื่อมต่อ 19"/>
            <p:cNvSpPr/>
            <p:nvPr/>
          </p:nvSpPr>
          <p:spPr>
            <a:xfrm>
              <a:off x="3118313" y="1891745"/>
              <a:ext cx="786487" cy="786486"/>
            </a:xfrm>
            <a:prstGeom prst="flowChartConnector">
              <a:avLst/>
            </a:prstGeom>
            <a:solidFill>
              <a:srgbClr val="FFCC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๒</a:t>
              </a:r>
            </a:p>
          </p:txBody>
        </p:sp>
        <p:sp>
          <p:nvSpPr>
            <p:cNvPr id="21" name="แผนผังลำดับงาน: ตัวเชื่อมต่อ 20"/>
            <p:cNvSpPr/>
            <p:nvPr/>
          </p:nvSpPr>
          <p:spPr>
            <a:xfrm>
              <a:off x="1807502" y="4862917"/>
              <a:ext cx="786487" cy="786486"/>
            </a:xfrm>
            <a:prstGeom prst="flowChartConnector">
              <a:avLst/>
            </a:prstGeom>
            <a:solidFill>
              <a:srgbClr val="9999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๕</a:t>
              </a:r>
            </a:p>
          </p:txBody>
        </p:sp>
        <p:sp>
          <p:nvSpPr>
            <p:cNvPr id="22" name="แผนผังลำดับงาน: ตัวเชื่อมต่อ 21"/>
            <p:cNvSpPr/>
            <p:nvPr/>
          </p:nvSpPr>
          <p:spPr>
            <a:xfrm>
              <a:off x="3217352" y="4169644"/>
              <a:ext cx="961261" cy="961261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99CCFF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99CCFF"/>
              </a:extrusionClr>
              <a:contourClr>
                <a:srgbClr val="99CC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3" name="แผนผังลำดับงาน: ตัวเชื่อมต่อ 22"/>
            <p:cNvSpPr/>
            <p:nvPr/>
          </p:nvSpPr>
          <p:spPr>
            <a:xfrm>
              <a:off x="3293088" y="4251205"/>
              <a:ext cx="786487" cy="786486"/>
            </a:xfrm>
            <a:prstGeom prst="flowChartConnector">
              <a:avLst/>
            </a:prstGeom>
            <a:solidFill>
              <a:srgbClr val="CCEC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๔</a:t>
              </a:r>
            </a:p>
          </p:txBody>
        </p:sp>
        <p:sp>
          <p:nvSpPr>
            <p:cNvPr id="24" name="แผนผังลำดับงาน: ตัวเชื่อมต่อ 23"/>
            <p:cNvSpPr/>
            <p:nvPr/>
          </p:nvSpPr>
          <p:spPr>
            <a:xfrm>
              <a:off x="3642637" y="3115169"/>
              <a:ext cx="786487" cy="786486"/>
            </a:xfrm>
            <a:prstGeom prst="flowChartConnector">
              <a:avLst/>
            </a:prstGeom>
            <a:solidFill>
              <a:srgbClr val="FFCC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๓</a:t>
              </a:r>
            </a:p>
          </p:txBody>
        </p:sp>
        <p:sp>
          <p:nvSpPr>
            <p:cNvPr id="25" name="แผนผังลำดับงาน: ตัวเชื่อมต่อ 24"/>
            <p:cNvSpPr/>
            <p:nvPr/>
          </p:nvSpPr>
          <p:spPr>
            <a:xfrm>
              <a:off x="683118" y="1722797"/>
              <a:ext cx="961261" cy="961261"/>
            </a:xfrm>
            <a:prstGeom prst="flowChartConnector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FF9933"/>
              </a:extrusionClr>
              <a:contourClr>
                <a:srgbClr val="FF993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6" name="แผนผังลำดับงาน: ตัวเชื่อมต่อ 25"/>
            <p:cNvSpPr/>
            <p:nvPr/>
          </p:nvSpPr>
          <p:spPr>
            <a:xfrm>
              <a:off x="758854" y="1804358"/>
              <a:ext cx="786487" cy="786486"/>
            </a:xfrm>
            <a:prstGeom prst="flowChartConnector">
              <a:avLst/>
            </a:prstGeom>
            <a:solidFill>
              <a:srgbClr val="FFCC99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๘</a:t>
              </a:r>
            </a:p>
          </p:txBody>
        </p:sp>
        <p:sp>
          <p:nvSpPr>
            <p:cNvPr id="27" name="แผนผังลำดับงาน: ตัวเชื่อมต่อ 26"/>
            <p:cNvSpPr/>
            <p:nvPr/>
          </p:nvSpPr>
          <p:spPr>
            <a:xfrm>
              <a:off x="71406" y="2946220"/>
              <a:ext cx="961261" cy="961261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99CCFF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99CCFF"/>
              </a:extrusionClr>
              <a:contourClr>
                <a:srgbClr val="99CC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8" name="แผนผังลำดับงาน: ตัวเชื่อมต่อ 27"/>
            <p:cNvSpPr/>
            <p:nvPr/>
          </p:nvSpPr>
          <p:spPr>
            <a:xfrm>
              <a:off x="147141" y="3027780"/>
              <a:ext cx="786487" cy="786486"/>
            </a:xfrm>
            <a:prstGeom prst="flowChartConnector">
              <a:avLst/>
            </a:prstGeom>
            <a:solidFill>
              <a:srgbClr val="CCFF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๗</a:t>
              </a:r>
            </a:p>
          </p:txBody>
        </p:sp>
        <p:sp>
          <p:nvSpPr>
            <p:cNvPr id="29" name="แผนผังลำดับงาน: ตัวเชื่อมต่อ 28"/>
            <p:cNvSpPr/>
            <p:nvPr/>
          </p:nvSpPr>
          <p:spPr>
            <a:xfrm>
              <a:off x="508343" y="4257031"/>
              <a:ext cx="961261" cy="961261"/>
            </a:xfrm>
            <a:prstGeom prst="flowChartConnector">
              <a:avLst/>
            </a:prstGeom>
            <a:solidFill>
              <a:srgbClr val="9966FF"/>
            </a:solidFill>
            <a:ln>
              <a:solidFill>
                <a:srgbClr val="9966FF"/>
              </a:solidFill>
            </a:ln>
            <a:scene3d>
              <a:camera prst="orthographicFront"/>
              <a:lightRig rig="morning" dir="t"/>
            </a:scene3d>
            <a:sp3d extrusionH="76200" contourW="12700" prstMaterial="powder">
              <a:bevelT h="241300" prst="hardEdge"/>
              <a:bevelB w="196850" h="330200" prst="hardEdge"/>
              <a:extrusionClr>
                <a:srgbClr val="9966FF"/>
              </a:extrusionClr>
              <a:contourClr>
                <a:srgbClr val="9966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30" name="แผนผังลำดับงาน: ตัวเชื่อมต่อ 29"/>
            <p:cNvSpPr/>
            <p:nvPr/>
          </p:nvSpPr>
          <p:spPr>
            <a:xfrm>
              <a:off x="584079" y="4338592"/>
              <a:ext cx="786487" cy="786486"/>
            </a:xfrm>
            <a:prstGeom prst="flowChartConnector">
              <a:avLst/>
            </a:prstGeom>
            <a:solidFill>
              <a:srgbClr val="9999FF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woPt" dir="t"/>
            </a:scene3d>
            <a:sp3d extrusionH="76200" contourW="12700" prstMaterial="powder">
              <a:bevelT h="241300" prst="slope"/>
              <a:bevelB w="196850" h="33020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๖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167438" y="2028758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เป็นส่วนประกอบของเยื่อหุ้มเซลล์ (</a:t>
            </a:r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cell </a:t>
            </a:r>
            <a:r>
              <a:rPr lang="en-US" sz="20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membrance</a:t>
            </a: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39008" y="2500306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เป็นสารที่ใช้ในการสะสมพลังงานในร่างกาย </a:t>
            </a:r>
            <a:b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และเป็นแหล่งของพลังงาน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34284" y="3364056"/>
            <a:ext cx="306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เป็นองค์ประกอบที่สำคัญของผิวหนังและระบบประสาท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39008" y="4529088"/>
            <a:ext cx="3062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ให้กรดไขมันที่จำเป็นแก่ร่างกาย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48268" y="5214950"/>
            <a:ext cx="3062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ช่วยให้อาหารนุ่มและรสชาติดีขึ้น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90748" y="4572008"/>
            <a:ext cx="3062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เป็นฉนวนต่อต้านอากาศหนาวเย็น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38348" y="3286124"/>
            <a:ext cx="306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รองรับอวัยวะและป้องกัน</a:t>
            </a:r>
            <a:b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การกระทบกระเทือน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24034" y="2214554"/>
            <a:ext cx="306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ไขมันช่วยให้ร่างกายสงวนการใช้โปรตีน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งานชิ้นที่</a:t>
            </a:r>
            <a:r>
              <a:rPr lang="en-US" dirty="0"/>
              <a:t>3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2828925" y="1659285"/>
            <a:ext cx="74991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ให้นักศึกษาแบ่งกลุ่ม 5 กลุ่ม โดยให้อธิบายรายละเอียดและประโยชน์ต่อร่างกายของสารอาหารต่อไปนี้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คาร์โบไฮเดรต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2. โปรตีน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3. วิตามิน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4. เกลือแร่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5. ไขมัน</a:t>
            </a:r>
          </a:p>
        </p:txBody>
      </p:sp>
    </p:spTree>
    <p:extLst>
      <p:ext uri="{BB962C8B-B14F-4D97-AF65-F5344CB8AC3E}">
        <p14:creationId xmlns:p14="http://schemas.microsoft.com/office/powerpoint/2010/main" val="1440477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F8BD36-863E-43F8-98B7-52D129AF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r>
              <a:rPr lang="th-TH" dirty="0"/>
              <a:t>สุขปฏิบัติเกี่ยวกับการรับประทานอาหาร ได้แก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6E092E-658F-469D-A489-29F992386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8225"/>
            <a:ext cx="9601200" cy="5438775"/>
          </a:xfrm>
        </p:spPr>
        <p:txBody>
          <a:bodyPr>
            <a:noAutofit/>
          </a:bodyPr>
          <a:lstStyle/>
          <a:p>
            <a:r>
              <a:rPr lang="th-TH" sz="2400" dirty="0"/>
              <a:t>1. ก่อนรับประทานอาหาร </a:t>
            </a:r>
          </a:p>
          <a:p>
            <a:pPr marL="0" indent="0">
              <a:buNone/>
            </a:pPr>
            <a:r>
              <a:rPr lang="th-TH" sz="2400" dirty="0"/>
              <a:t>	1.1 ล้างมือให้สะอาด 		1.2 นั่งในท่าที่สบาย ลําตัวตรง </a:t>
            </a:r>
          </a:p>
          <a:p>
            <a:pPr marL="0" indent="0">
              <a:buNone/>
            </a:pPr>
            <a:r>
              <a:rPr lang="th-TH" sz="2400" dirty="0"/>
              <a:t>	1.3 </a:t>
            </a:r>
            <a:r>
              <a:rPr lang="th-TH" sz="2400" dirty="0" err="1"/>
              <a:t>ทํา</a:t>
            </a:r>
            <a:r>
              <a:rPr lang="th-TH" sz="2400" dirty="0"/>
              <a:t>จิตใจให้สบาย 		1.4 รับประทานอาหารตรงเวลา ให้เป็นเวลา </a:t>
            </a:r>
          </a:p>
          <a:p>
            <a:pPr marL="0" indent="0">
              <a:buNone/>
            </a:pPr>
            <a:r>
              <a:rPr lang="th-TH" sz="2400" dirty="0"/>
              <a:t>2. ขณะรับประทานอาหาร </a:t>
            </a:r>
          </a:p>
          <a:p>
            <a:pPr marL="0" indent="0">
              <a:buNone/>
            </a:pPr>
            <a:r>
              <a:rPr lang="th-TH" sz="2400" dirty="0"/>
              <a:t>	2.1 รับประทานอาหารครบสารอาหารและเพียงพอต่อความต้องการของร่างกาย	2.2 รับประทานอาหารสะอาด ปลอดโรค ปลอดภัย </a:t>
            </a:r>
          </a:p>
          <a:p>
            <a:pPr marL="0" indent="0">
              <a:buNone/>
            </a:pPr>
            <a:r>
              <a:rPr lang="th-TH" sz="2400" dirty="0"/>
              <a:t>	2.3 ใช้ช้อนกลาง</a:t>
            </a:r>
            <a:r>
              <a:rPr lang="th-TH" sz="2400" dirty="0" err="1"/>
              <a:t>ประจําสํา</a:t>
            </a:r>
            <a:r>
              <a:rPr lang="th-TH" sz="2400" dirty="0"/>
              <a:t>รันกับข้าวเมื่อรับประทานอาหารร่วมกับผู้อื่น 		2.4 ไม่รับประทานอาหารรสจัด </a:t>
            </a:r>
          </a:p>
          <a:p>
            <a:pPr marL="0" indent="0">
              <a:buNone/>
            </a:pPr>
            <a:r>
              <a:rPr lang="th-TH" sz="2400" dirty="0"/>
              <a:t>	2.5 เคี้ยวอาหารให้ละเอียด 		2.6 ไม่ดื่ม</a:t>
            </a:r>
            <a:r>
              <a:rPr lang="th-TH" sz="2400" dirty="0" err="1"/>
              <a:t>น้ํา</a:t>
            </a:r>
            <a:r>
              <a:rPr lang="th-TH" sz="2400" dirty="0"/>
              <a:t>มากเกินไป 	2.7 มีมารยาทในการรับประทานอาหาร </a:t>
            </a:r>
          </a:p>
          <a:p>
            <a:pPr marL="0" indent="0">
              <a:buNone/>
            </a:pPr>
            <a:r>
              <a:rPr lang="th-TH" sz="2400" dirty="0"/>
              <a:t>3. หลังการรับประทานอาหาร </a:t>
            </a:r>
          </a:p>
          <a:p>
            <a:pPr marL="0" indent="0">
              <a:buNone/>
            </a:pPr>
            <a:r>
              <a:rPr lang="th-TH" sz="2400" dirty="0"/>
              <a:t>	3.1 ล้างมือให้สะอาด			3.2 ทำความสะอาดปากและฟัน </a:t>
            </a:r>
          </a:p>
          <a:p>
            <a:pPr marL="0" indent="0">
              <a:buNone/>
            </a:pPr>
            <a:r>
              <a:rPr lang="th-TH" sz="2400" dirty="0"/>
              <a:t>	3.3 ไม่นอน ออกกําลังกาย หรืออาบน้ำทันที 		3.4 ฝึกหัสนิสัยการขับถ่ายให้เป็นเวลา</a:t>
            </a:r>
          </a:p>
        </p:txBody>
      </p:sp>
    </p:spTree>
    <p:extLst>
      <p:ext uri="{BB962C8B-B14F-4D97-AF65-F5344CB8AC3E}">
        <p14:creationId xmlns:p14="http://schemas.microsoft.com/office/powerpoint/2010/main" val="190082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5ECD3AE-12E0-4A38-B3A9-32C04CDC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5" y="2333625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ธงโภชนาการ</a:t>
            </a:r>
          </a:p>
        </p:txBody>
      </p:sp>
    </p:spTree>
    <p:extLst>
      <p:ext uri="{BB962C8B-B14F-4D97-AF65-F5344CB8AC3E}">
        <p14:creationId xmlns:p14="http://schemas.microsoft.com/office/powerpoint/2010/main" val="135985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09B879C-EC44-473B-8827-953ADA6A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A2456C5-6AB4-4B92-BF7F-5D239DCB8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สุขภาพส่วนบุคคล และสุขภาพชุมชนที่มีส่วนสัมพันธ์กันเพราะชุมชนประกอบด้วย คน สุขภาพ ส่วนบุคคลจึงส่งผลต่อสุขภาพชุมชน และสุขภาพของบุคคลได้รับอิทธิพลจากสิ่งแวดล้อม โดยเฉพาะอย่างยิ่ง คือสิ่งแวดล้อมทางสังคม ดังนั้นสุขภาพชุมชน จึงส่งผลต่อสุขภาพส่วนบุคคลด้วย ความสัมพันธ์ซึ่งกันและกัน ส่งผลได้ทั้งในด้านบวกและด้านลบ บุคคลทุกคนพึงตระหนักว่า การกระทำทุกอย่างของตนส่งผลกระทบต่อ สุขภาพส่วนรวมไม่โดยตรงก็ทางอ้อม อาจส่งผลให้เห็นได้ในทันทีทันใดหรือต้องใช้เวลาและส่งผลทั้งที่เป็น ประโยชน์ หรือเป็นโทษไม่มากก็น้อย นอกจากนี้ยังต้องมีส่วนร่วมในการปูองกันปัญหาและพัฒนาสุขภาพของ ชุมชน เพื่อประโยชน์ในการปกปูองและพัฒนาสุขภาพของบุคคลอีกด้วย</a:t>
            </a:r>
          </a:p>
        </p:txBody>
      </p:sp>
    </p:spTree>
    <p:extLst>
      <p:ext uri="{BB962C8B-B14F-4D97-AF65-F5344CB8AC3E}">
        <p14:creationId xmlns:p14="http://schemas.microsoft.com/office/powerpoint/2010/main" val="4208882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696200" cy="1356360"/>
          </a:xfrm>
        </p:spPr>
        <p:txBody>
          <a:bodyPr>
            <a:normAutofit/>
          </a:bodyPr>
          <a:lstStyle/>
          <a:p>
            <a:pPr lvl="0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อาหารสมส่วนและข้อปฏิบัติในการกินอาหารเพื่อสุขภาพที่ดี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โภชนบัญญัติ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ประการ เป็นข้อบัญญัติที่กระทรวงสาธารณสุขจัดทำขึ้นเพื่อแนะนำประชาชนให้มีความรู้ และความเข้าใจในการรับประทานอาหารเพื่อสุขภาพที่ดี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240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3733800" cy="548640"/>
          </a:xfrm>
        </p:spPr>
        <p:txBody>
          <a:bodyPr>
            <a:normAutofit fontScale="90000"/>
          </a:bodyPr>
          <a:lstStyle/>
          <a:p>
            <a:r>
              <a:rPr lang="th-TH" dirty="0"/>
              <a:t>ซึ่งประกอบด้วย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7620000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    1.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กินอาหารให้ครบ 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หมู่ แต่ละหมู่ให้หลากหลาย และหมั่นดูแลน้ำหนักตัว ให้อยู่ในเกณฑ์มาตรฐาน ไม่อ้วน หรือผอมไป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    2.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กินข้าวเป็นหลักสลับกับอาหารประเภทแป้งเป็นบางมื้อ เลือกกินข้าวกล้องแทนข้าวขาว </a:t>
            </a:r>
          </a:p>
          <a:p>
            <a:pPr marL="0" indent="0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    3.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กินพืชผักให้มากและกินผลไม้เป็นประจำ กินผักผลไม้ทุกมื้อ จะช่วยสร้างภูมิคุ้มกันโรค</a:t>
            </a:r>
          </a:p>
          <a:p>
            <a:pPr marL="0" indent="0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   4.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กินปลา เนื้อสัตว์ไม่ติดมัน ไข่และถั่วเมล็ดแห้งเป็นประจำ ปลาเป็นโปรตีนคุณภาพดีและย่อยง่าย ไข่เป็นอาหารที่หาง่าย ถั่วเมล็ดแห้งเป็นโปรตีนจากพืชที่ใช้กินแทนเนื้อสัตว์ได้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41469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ซึ่งประกอบด้วย </a:t>
            </a:r>
            <a:r>
              <a:rPr lang="en-US" dirty="0"/>
              <a:t>(</a:t>
            </a:r>
            <a:r>
              <a:rPr lang="th-TH" dirty="0"/>
              <a:t>ต่อ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   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ดื่มนมให้เหมาะสมตามวัย นมช่วยให้กระดูกและฟันแข็งแรง </a:t>
            </a:r>
          </a:p>
          <a:p>
            <a:pPr marL="0" indent="0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   6.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กินอาหารที่มีไขมันแต่พอควร กินอาหารประเภททอด ผัด และแกงกะทิ แต่พอควร เลือกกินอาหารประเภทต้ม นึ่ง ย่าง (ที่ไม่ไหม้เกรียม) แกงไม่ใส่กะทิ เป็นประจำ  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   7.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หลีกเลี่ยงการกินอาหารรสหวานจัด และเค็มจัด </a:t>
            </a:r>
          </a:p>
          <a:p>
            <a:pPr marL="0" indent="0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   8.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กินอาหารที่สะอาด ปราศจากการปนเปื้อน อาหารที่ไม่สุกและปนเปื้อนเชื้อโรค และสารเคมี เช่น สารบอแรกซ์ สารกันรา สารฟอกขาว ฟอร์มาลีน และยาฆ่าแมลง ทำให้เกิดโรคได้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   9.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งดหรือลดเครื่องดื่มที่มีแอลกอฮอล์ เพราะทำให้มีความเสี่ยงต่อการเกิด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6698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haihealthlife.com/wp-content/uploads/2015/06/tongposanak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36576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324600" y="514366"/>
            <a:ext cx="3352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สื่อความหมายในธงโภชนา</a:t>
            </a:r>
          </a:p>
          <a:p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•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ความหลากหลายของอาหาร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Variety)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แสดงโดยใช้ภาพอาหารที่หลากหลายชนิดในแต่ละกลุ่ม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•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สัดส่วนของอาหาร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Proportionality)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แสดงโดยใช้การแบ่งขนาดพื้นที่ใหญ่-เล็กในชั้นเดียวกัน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•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ปริมาณของอาหาร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Moderation)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แสดงโดยใช้ตัวเลขบ่งบอกด้วยหน่วยวัดในครัวเรือน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05843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หน่วยเปรียบเทียบ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หน่วยทัพพี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ข้าวสุกหรือผักสุก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ทัพพี จะมีปริมาตรประมาณครึ่งถ้วยตวง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ช้อนกินข้าว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เนื้อสุก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ช้อน จะมีปริมาตรประมาณ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15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กรัม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สารอาหารที่เทียบเท่าในปริมาตรหรือน้ำหนักที่แตกต่างกัน มีหน่วยเป็นผลหรือชิ้น เช่น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 จะมีค่าเท่ากับเงาะ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 หรือ มะละกอ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6-8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ชิ้น (พอคำ)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6468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ตัวอย่างปริมาตรอาหารต่อหน่วยครัวเรือน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7239000" cy="212438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ข้าว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จาน มีปริมาตรเท่ากับ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ทัพพี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ก๋วยเตี๋ยว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ชาม มีปริมาตรเท่ากับ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ทัพพี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ขนมจีน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จับ มีปริมาตรเท่ากับ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ทัพพี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ข้าวเหนียว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ปั้น มีปริมาตรเท่ากับข้าวจ้าว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ทัพพี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10184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การกินอาหารแบบสับเปลี่ยน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9416"/>
            <a:ext cx="7239000" cy="3648384"/>
          </a:xfrm>
        </p:spPr>
        <p:txBody>
          <a:bodyPr/>
          <a:lstStyle/>
          <a:p>
            <a:pPr marL="0" indent="0">
              <a:buNone/>
            </a:pPr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กลุ่มข้าว-แป้ง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ที่ให้สารอาหารเท่ากัน</a:t>
            </a:r>
          </a:p>
          <a:p>
            <a:pPr marL="0" indent="0">
              <a:buNone/>
            </a:pP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ข้าวสุก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ทัพพี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ก๋วยเตี๋ยว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ทัพพี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ข้าวเหนียวครึ่งทัพพี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ขนมจีน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จับ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ขนมปัง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แผ่น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บะหมี่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ก้อน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63767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การกินอาหารแบบสับเปลี่ยน </a:t>
            </a:r>
            <a:r>
              <a:rPr lang="en-US" dirty="0"/>
              <a:t>(</a:t>
            </a:r>
            <a:r>
              <a:rPr lang="th-TH" dirty="0"/>
              <a:t>ต่อ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กลุ่มผัก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ที่ให้สารอาหารเท่ากัน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ฟักทองสุก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ทัพพี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คะน้าสุก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ทัพพี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ผักบุ้งจีนสุก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ทัพพี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แตงกวาดิบครึ่งลูก (ผลกลาง)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272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การกินอาหารแบบสับเปลี่ยน </a:t>
            </a:r>
            <a:r>
              <a:rPr lang="en-US" dirty="0"/>
              <a:t>(</a:t>
            </a:r>
            <a:r>
              <a:rPr lang="th-TH" dirty="0"/>
              <a:t>ต่อ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กลุ่มผลไม้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ที่ให้สารอาหารเท่ากันใน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เงาะ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ฝรั่งครึ่งลูก (ผลกลาง)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มะม่วงดิบครึ่งลูก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กล้วยน้ำว้า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ส้มเขียวหวาน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 (ผลใหญ่)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มะละกอ/สับประรด/แตงโม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6-8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ชิ้น (พอคำ</a:t>
            </a:r>
            <a:r>
              <a:rPr lang="th-TH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592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การกินอาหารแบบสับเปลี่ยน </a:t>
            </a:r>
            <a:r>
              <a:rPr lang="en-US" dirty="0"/>
              <a:t>(</a:t>
            </a:r>
            <a:r>
              <a:rPr lang="th-TH" dirty="0"/>
              <a:t>ต่อ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กลุ่มเนื้อสัตว์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ที่ให้สารอาหารเท่ากัน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เนื้อปลาทู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ช้อน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เนื้อวัว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ช้อน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ไข่ไก่ครึ่งฟอง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เต้าหู้แข็งครึ่งชิ้น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ถั่วสุกแห้ง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ช้อน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9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4B84D3-9642-4A19-90C0-B4F8EE4C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การสร้างเสริมสุขภาพส่วนบุคคล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3600149-DBFC-4401-8E1F-421AECC24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9300"/>
            <a:ext cx="9601200" cy="3581400"/>
          </a:xfrm>
        </p:spPr>
        <p:txBody>
          <a:bodyPr>
            <a:no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หากพิจารณาองค์ประกอบสำคัญที่เป็นตัวกำหนดสุขภาพ คือพันธุกรรมสิ่งแวดล้อม และสุขปฏิบัติ อาจกล่าวได้ว่า บุคคลสามารถปูองกันโรคและส่งเสริมสุขภาพส่วนบุคคลได้โดย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1. การเฝ้าระวังเพื่อป้องกันความผิดปกติหรือโรคทางพันธุกรรมที่ตนเสี่ยง เนื่องจากแต่ละบุคคลอาจได้รับการถ่ายทอดความผิดปกติหรือโรคทางพันธุกรรมจึง จำเป็นต้องรู้ความจริง เพื่อการเฝ้าระวัง สังเกต หลีกเลี่ยงปัจจัยเสี่ยง ตรวจสุขภาพ และดูแลสุขภาพให้มากเป็น พิเศษ เพื่อปูองกันความผิดปกติดังกล่าวไม่ให้เกิดขึ้นหรือหากไม่มีความผิดปกติหรือ โรคทางพันธุกรรมเกิดขึ้น แล้ว จะต้องมีสุขปฏิบัติและปรับตัวได้เหมาะสมและดีที่สุดสำหรับสุขภาพของตน</a:t>
            </a:r>
          </a:p>
        </p:txBody>
      </p:sp>
    </p:spTree>
    <p:extLst>
      <p:ext uri="{BB962C8B-B14F-4D97-AF65-F5344CB8AC3E}">
        <p14:creationId xmlns:p14="http://schemas.microsoft.com/office/powerpoint/2010/main" val="3383488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การกินอาหารแบบสับเปลี่ยน </a:t>
            </a:r>
            <a:r>
              <a:rPr lang="en-US" dirty="0"/>
              <a:t>(</a:t>
            </a:r>
            <a:r>
              <a:rPr lang="th-TH" dirty="0"/>
              <a:t>ต่อ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กลุ่มนม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ที่ให้สารอาหารเท่ากัน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นมสด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แก้ว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โยเกิร์ต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ถ้วย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นมพร่องมันเนย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แก้ว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ถ้าไม่ดื่มนม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ให้กินปลาซาร์ดีน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ชิ้น หรือปลาเล็กปลาน้อย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ช้อนกินข้าว หรือ เต้าหู้แข็ง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แผ่น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540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d-5-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172845"/>
            <a:ext cx="6752273" cy="50755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35149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การบริโภคอาหารตามปริมาณพลังงาน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1600201"/>
          <a:ext cx="7620001" cy="4648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77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กลุ่มอาหาร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หน่วย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พลังงาน (กิโลแคลอรี่)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1,600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2,000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2,400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กลุ่มข้าว-แป้ง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ทัพพี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ผัก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ทัพพี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4(6)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ผลไม้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ส่วน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3(4)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เนื้อสัตว์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ช้อนกินข้าว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นม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แก้ว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2(1)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น้ำมัน น้ำตาลและเกลือ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ช้อนชา</a:t>
                      </a:r>
                      <a:endParaRPr lang="en-US" sz="240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กินแต่น้อยเท่าที่จำเป็น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7794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81000"/>
            <a:ext cx="8000999" cy="607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975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835EE7-B5D2-4458-B59C-006CA96C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46A9169-8310-4315-85F5-A6B2E569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/>
              <a:t>	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5.2 การเลือกคู่ครอง และการวางแผนชีวิตที่เหมาะสม ตามธรรมชาติของมนุษย์ เมื่อถึงวัยรุ่นจะต้องมีความสนใจเพื่อนต่างเพศ และเมื่อเข้าสู่วัย ผู้ใหญ่ที่สามารถรับผิดชอบการดำรงชีวิตขิงตนเองได้ จะมีการแสวงหาผู้ที่จะมาร่วมชีวิตอย่างจริงจัง การเลือก คู่ครองจึงต้องใช้เหตุผลมากกว่าใช้อารมณ์และควรคำนึงถึงความเหมาะสมในองค์ประกอบต่างๆ รวมทั้งภาวะ สุขภาพ และคุณลักษณะทางพันธุกรรมที่อาจถ่ายทอดไปยังลูกด้วย การรับรู้ข้อมูลทางด้านสุขภาพและความ เสี่ยงของความผิดปกติหรือโรคทางพันธุกรรม จะช่วยให้การตัดสินใจวางแผนชีวิตและวางแผนครอบครัวที่ เหมาะสม เพื่อปูองกันการเกิดปัญหาสุขภาพและพันธุกรรมที่อาจเกิดขึ้นกับลูกในอนาคต ซึ่งส่งผลกระทบไปถึง ครอบครัว และสังคมอีกด้วย</a:t>
            </a:r>
          </a:p>
        </p:txBody>
      </p:sp>
    </p:spTree>
    <p:extLst>
      <p:ext uri="{BB962C8B-B14F-4D97-AF65-F5344CB8AC3E}">
        <p14:creationId xmlns:p14="http://schemas.microsoft.com/office/powerpoint/2010/main" val="2752718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A93D706-E376-4FD5-8E5D-92CBA5B9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7EB3B12-C8A6-4AE1-90C1-8F9147846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5.3 การสุขาภิบาลสิ่งแวดล้อม เนื่องจากสิ่งแวดล้อมทางเคมี ชีวภาพ และกายภาพ มีอิทธิพลต่อสุขภาพ ดังนั้นจึงต้องมีการ สุขาภิบาลหรือการระวังรักษาเพื่อความปราศจากโรค โดยมุ่ง</a:t>
            </a:r>
            <a:r>
              <a:rPr lang="th-TH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ทําการ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ปรับปรุง เปลี่ยนแปลง รักษาควบคุมสภาพ ของสิ่งแวดล้อมให้อยู่ในสภาวะที่เหมาะสมเอื้ออํานวยต่อ</a:t>
            </a:r>
            <a:r>
              <a:rPr lang="th-TH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การดํารงชีวิต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อย่างมีสุขภาพ จึงกล่าวได้ว่าจะจัดการ สิ่งแวดล้อมทางเคมี ชีวภาพ และกายภาพที่ดีช่วย</a:t>
            </a:r>
            <a:r>
              <a:rPr lang="th-TH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ทําให้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บุคคลมีสุขภาพ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	5.4 สุขปฏิบัติ การปฏิบัติเพื่อสุขภาพเป็นสิ่งที่หยิบยื่นให้กันไม่ได้ การปฏิบัติที่ดี เพื่อสุขภาพจึงต้อง</a:t>
            </a:r>
            <a:r>
              <a:rPr lang="th-TH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กระทํา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ต่อเนื่องและตลอดเวลา เพื่อให้เกิดผลคือสุขภาพที่ต่อเนื่องและยั่งยืน</a:t>
            </a:r>
          </a:p>
        </p:txBody>
      </p:sp>
    </p:spTree>
    <p:extLst>
      <p:ext uri="{BB962C8B-B14F-4D97-AF65-F5344CB8AC3E}">
        <p14:creationId xmlns:p14="http://schemas.microsoft.com/office/powerpoint/2010/main" val="185270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E86485-753F-4965-AE5A-4963438EB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6. ปัจจัยหรือองค์ประกอบที่เกี่ยวกับสุขภาพส่วนบุคคล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5AE133C-0C52-4F7C-8FFF-56C0AD3A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28750"/>
            <a:ext cx="9601200" cy="3581400"/>
          </a:xfrm>
        </p:spPr>
        <p:txBody>
          <a:bodyPr>
            <a:no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6.1 อาหาร อาหารเป็นปัจจัยที่สี่ที่มนุษย์มีความจําเป็นต้องได้รับตราบเท่าที่ยังมีชีวิตการบริโภคอาหารโดยสติ ปัญญา จะทำให้บุคคลมีสุขภาพ 6.1.1 ความหมาย อาหาร คือ สิ่งที่กินได้ ไม่เป็นพิษ เมื่อรับสู่ร่างกายแล้วเกิดประโยชน์แก่ร่างกาย โดยให้ สารอาหารอย่างน้อยหนึ่งชนิด เป็นสิ่งที่จําเป็นที่มนุษย์ต้องได้รับตลอดชีวิต สารอาหาร คือ สารเคมีที่ทีอยู่ในอาหาร โภชนาการ คือ วิชาการที่กล่าวถึงกระบวนการเปลี่ยนแปลงของอาหาร ตั้งแต่เริ่มเข้าปาก มีการย่อย และดูดซึมภายในร่างกาย จนถึงการขับถ่ายเอาอาหารออกมา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6.1.2 ความสำคัญของอาหาร อาหารและสารอาหาร มีประโยชน์ต่อสุขภาพ คือ 1) ทำให้ร่างกายเจริญเติบโต และซ่อมแซมร่างกาย 2) ให้พลังงานและความร้อน ซึ่งจําเป็นต่อการทำงานของอวัยวะภายในและ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กิจกรรมในชีวิตประจำวัน 3) ช่วยควบคุมปฏิกิริยาเคมีต่างๆ ในร่างกาย และการทำงานของอวัยวะทุกส่วน 4) ช่วยปูองกันและต้านทานโรค อาหาร จึงเป็นสิ่งจําเป็นต่อชีวิต ทำให้ชีวิตดำรงอยู่ได้และการรับประทานอาหารที่เหมาะสม จะช่วยเสริมสร้างสุขภาพทางร่างกาย จิตใจ สังคม ทั้งยังมีผลต่อสภาพอารมณ์ และสติปัญญาอีกด้วย</a:t>
            </a:r>
          </a:p>
        </p:txBody>
      </p:sp>
    </p:spTree>
    <p:extLst>
      <p:ext uri="{BB962C8B-B14F-4D97-AF65-F5344CB8AC3E}">
        <p14:creationId xmlns:p14="http://schemas.microsoft.com/office/powerpoint/2010/main" val="233705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A58EED-4005-44FD-9006-3B932F3D7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009650"/>
            <a:ext cx="9601200" cy="3581400"/>
          </a:xfrm>
        </p:spPr>
        <p:txBody>
          <a:bodyPr>
            <a:noAutofit/>
          </a:bodyPr>
          <a:lstStyle/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6.1.3 ปัจจัยที่มีผลกระทบต่อการใช้ประโยชน์ของอาหารในร่างกาย</a:t>
            </a:r>
          </a:p>
          <a:p>
            <a:pPr marL="0" indent="0" algn="thaiDist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การรับประทานอาหารเพื่อสุขภาพ จะต้องคำนึงถึงหลักปฏิบัติ 4 ประการคือ </a:t>
            </a:r>
          </a:p>
          <a:p>
            <a:pPr marL="0" indent="0" algn="thaiDist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	1) คุณค่าทางโภชนาการของอาหาร อาหารจะเกิดประโยชน์แก่ร่ายกายเต็มที่ต้องเป็น อาหารที่มีคุณค่าทางโภชนาการสูงหรือเรียกว่า อาหารสมส่วน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balanced diet)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อาหารที่มีสารอาหารที่ ร่างกายต้องการครบทุกชนิด และมีปริมาณเพียงพอกับความต้องการของร่างกาย ดังนั้นการรับประทานอาหาร ทุกมื้อ ควรประกอบด้วย อาหารหลักครบ 5 หมู่ ผ่านการประกอบอาหารที่สงวนสารอาหารต่าง ๆ ที่มีอยู่ใน อาหารนั้นไว้ให้มากที่สุด </a:t>
            </a:r>
          </a:p>
          <a:p>
            <a:pPr marL="0" indent="0" algn="thaiDist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	2) การสุขาภิบาลอาหาร การควบคุมอาหารและปัจจัยที่เกี่ยวข้องตั้งแต่การผลิตอาหารดิบ จนถึงการได้อาหารที่พร้อมรับประทานโดยคำนึงถึงความสะอาด ความปลอดโรคปลอดภัยเป็นปัจจัยสำคัญที่จะ ปูองกันโรคที่มีอาหารเป็นสื่อ และทำให้อาหารมีประโยชน์ต่อร่างกายเต็มที่ </a:t>
            </a:r>
          </a:p>
          <a:p>
            <a:pPr marL="0" indent="0" algn="thaiDist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3331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329615-BC5A-4CFC-859E-C3D0817F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94DDEB-D08E-48BB-B268-EA37990D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	3) ความดึงดูดใจผู้บริโภค การปรุงแต่งอาหารเพื่อให้อาหารมีรูป รส กลิ่น สี เนื้อ สัมผัส ที่ กระตุ้นความอยากรับประทาน หรือจัดบรรยากาศในการรับประทานที่เหมาะสม ไม่ให้เกิดโทษ ภัย จะทำให้ เกิดความพึงพอใจในการรับประทานอาหารที่มีคุณค่าทางโภชนาการ และถูกหลักสุขาภิบาลของอาหาร ทำให้ อาหารได้ถูกนําไปใช้ประโยชน์ได้อย่างเต็มที่ อย่างไรก็ตาม ปัจจัยข้อนี้อาจไม่จําเป็นสำหรับบุคคลที่ “ฉลาดกิน” คือ รับประทานอาหารโดยคำนึงถึงประโยชน์ปลอดภัยและประหยัด </a:t>
            </a:r>
          </a:p>
          <a:p>
            <a:pPr marL="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	4) สุขปฏิบัติเกี่ยวกับการรับประทานอาหาร การปฏิบัติตนที่เหมาะสมทั้งก่อน ระหว่าง และหลังการรับประทานอาหาร ทำให้ร่างกายได้รับอาหารนําไปใช้ประโยชน์ได้เต็มที่และไม่ก่อให้เกิดปัญหา สุขภาพ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088576532"/>
      </p:ext>
    </p:extLst>
  </p:cSld>
  <p:clrMapOvr>
    <a:masterClrMapping/>
  </p:clrMapOvr>
</p:sld>
</file>

<file path=ppt/theme/theme1.xml><?xml version="1.0" encoding="utf-8"?>
<a:theme xmlns:a="http://schemas.openxmlformats.org/drawingml/2006/main" name="มุมกรอบ">
  <a:themeElements>
    <a:clrScheme name="มุมกรอบ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มุมกรอบ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มุมกรอบ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TM10001105[[fn=มุมกรอบ]]</Template>
  <TotalTime>29</TotalTime>
  <Words>3125</Words>
  <Application>Microsoft Office PowerPoint</Application>
  <PresentationFormat>แบบจอกว้าง</PresentationFormat>
  <Paragraphs>277</Paragraphs>
  <Slides>43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43</vt:i4>
      </vt:variant>
    </vt:vector>
  </HeadingPairs>
  <TitlesOfParts>
    <vt:vector size="50" baseType="lpstr">
      <vt:lpstr>Angsana New</vt:lpstr>
      <vt:lpstr>Arial</vt:lpstr>
      <vt:lpstr>Calibri</vt:lpstr>
      <vt:lpstr>Franklin Gothic Book</vt:lpstr>
      <vt:lpstr>TH Sarabun New</vt:lpstr>
      <vt:lpstr>TH SarabunPSK</vt:lpstr>
      <vt:lpstr>มุมกรอบ</vt:lpstr>
      <vt:lpstr>การสร้างเสริมสุขภาพ</vt:lpstr>
      <vt:lpstr>งานนำเสนอ PowerPoint</vt:lpstr>
      <vt:lpstr>งานนำเสนอ PowerPoint</vt:lpstr>
      <vt:lpstr>การสร้างเสริมสุขภาพส่วนบุคคล</vt:lpstr>
      <vt:lpstr>งานนำเสนอ PowerPoint</vt:lpstr>
      <vt:lpstr>งานนำเสนอ PowerPoint</vt:lpstr>
      <vt:lpstr>6. ปัจจัยหรือองค์ประกอบที่เกี่ยวกับสุขภาพส่วนบุคคล</vt:lpstr>
      <vt:lpstr>งานนำเสนอ PowerPoint</vt:lpstr>
      <vt:lpstr>งานนำเสนอ PowerPoint</vt:lpstr>
      <vt:lpstr>สารอาหาร</vt:lpstr>
      <vt:lpstr>สารอาหารคาร์โบไฮเดรต</vt:lpstr>
      <vt:lpstr>งานนำเสนอ PowerPoint</vt:lpstr>
      <vt:lpstr>งานนำเสนอ PowerPoint</vt:lpstr>
      <vt:lpstr>งานนำเสนอ PowerPoint</vt:lpstr>
      <vt:lpstr>สารอาหารประเภทโปรตีน</vt:lpstr>
      <vt:lpstr>หน้าที่ของสารอาหารประเภทโปรตีน</vt:lpstr>
      <vt:lpstr>งานนำเสนอ PowerPoint</vt:lpstr>
      <vt:lpstr>ประเภทของวิตามิน</vt:lpstr>
      <vt:lpstr>หน้าที่ของวิตามินที่ละลายได้ในไขมัน</vt:lpstr>
      <vt:lpstr>หน้าที่ของวิตามินที่ละลายในน้ำ</vt:lpstr>
      <vt:lpstr>งานนำเสนอ PowerPoint</vt:lpstr>
      <vt:lpstr>ประเภทของเกลือแร่ที่ร่างกายต้องการ</vt:lpstr>
      <vt:lpstr>งานนำเสนอ PowerPoint</vt:lpstr>
      <vt:lpstr>งานนำเสนอ PowerPoint</vt:lpstr>
      <vt:lpstr>สารอาหารประเภทของไขมัน</vt:lpstr>
      <vt:lpstr>งานนำเสนอ PowerPoint</vt:lpstr>
      <vt:lpstr>งานชิ้นที่3</vt:lpstr>
      <vt:lpstr>สุขปฏิบัติเกี่ยวกับการรับประทานอาหาร ได้แก</vt:lpstr>
      <vt:lpstr>ธงโภชนาการ</vt:lpstr>
      <vt:lpstr>อาหารสมส่วนและข้อปฏิบัติในการกินอาหารเพื่อสุขภาพที่ดี</vt:lpstr>
      <vt:lpstr>ซึ่งประกอบด้วย</vt:lpstr>
      <vt:lpstr>ซึ่งประกอบด้วย (ต่อ)</vt:lpstr>
      <vt:lpstr>งานนำเสนอ PowerPoint</vt:lpstr>
      <vt:lpstr>หน่วยเปรียบเทียบ</vt:lpstr>
      <vt:lpstr>ตัวอย่างปริมาตรอาหารต่อหน่วยครัวเรือน</vt:lpstr>
      <vt:lpstr>การกินอาหารแบบสับเปลี่ยน</vt:lpstr>
      <vt:lpstr>การกินอาหารแบบสับเปลี่ยน (ต่อ)</vt:lpstr>
      <vt:lpstr>การกินอาหารแบบสับเปลี่ยน (ต่อ)</vt:lpstr>
      <vt:lpstr>การกินอาหารแบบสับเปลี่ยน (ต่อ)</vt:lpstr>
      <vt:lpstr>การกินอาหารแบบสับเปลี่ยน (ต่อ)</vt:lpstr>
      <vt:lpstr>งานนำเสนอ PowerPoint</vt:lpstr>
      <vt:lpstr>การบริโภคอาหารตามปริมาณพลังงาน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Huda Waehayi</dc:creator>
  <cp:lastModifiedBy>Huda Waehayi</cp:lastModifiedBy>
  <cp:revision>9</cp:revision>
  <dcterms:created xsi:type="dcterms:W3CDTF">2021-07-15T08:36:36Z</dcterms:created>
  <dcterms:modified xsi:type="dcterms:W3CDTF">2021-07-15T09:05:52Z</dcterms:modified>
</cp:coreProperties>
</file>