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90" d="100"/>
          <a:sy n="90" d="100"/>
        </p:scale>
        <p:origin x="298"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สไลด์ชื่อเรื่อ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h-TH"/>
              <a:t>คลิกเพื่อแก้ไขสไตล์ชื่อเรื่องต้นแบบ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h-TH"/>
              <a:t>คลิกเพื่อแก้ไขสไตล์ชื่อเรื่องรองต้นแบบ</a:t>
            </a:r>
            <a:endParaRPr lang="en-US" dirty="0"/>
          </a:p>
        </p:txBody>
      </p:sp>
      <p:sp>
        <p:nvSpPr>
          <p:cNvPr id="4" name="Date Placeholder 3"/>
          <p:cNvSpPr>
            <a:spLocks noGrp="1"/>
          </p:cNvSpPr>
          <p:nvPr>
            <p:ph type="dt" sz="half" idx="10"/>
          </p:nvPr>
        </p:nvSpPr>
        <p:spPr/>
        <p:txBody>
          <a:bodyPr/>
          <a:lstStyle/>
          <a:p>
            <a:fld id="{B9FFF9F7-A632-4322-A35B-FB63D100DED3}" type="datetimeFigureOut">
              <a:rPr lang="th-TH" smtClean="0"/>
              <a:t>14/09/64</a:t>
            </a:fld>
            <a:endParaRPr lang="th-TH"/>
          </a:p>
        </p:txBody>
      </p:sp>
      <p:sp>
        <p:nvSpPr>
          <p:cNvPr id="5" name="Footer Placeholder 4"/>
          <p:cNvSpPr>
            <a:spLocks noGrp="1"/>
          </p:cNvSpPr>
          <p:nvPr>
            <p:ph type="ftr" sz="quarter" idx="11"/>
          </p:nvPr>
        </p:nvSpPr>
        <p:spPr/>
        <p:txBody>
          <a:bodyPr/>
          <a:lstStyle/>
          <a:p>
            <a:endParaRPr lang="th-TH"/>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8B549ED-7F98-4A7C-8D84-41746CC1FEE0}" type="slidenum">
              <a:rPr lang="th-TH" smtClean="0"/>
              <a:t>‹#›</a:t>
            </a:fld>
            <a:endParaRPr lang="th-TH"/>
          </a:p>
        </p:txBody>
      </p:sp>
    </p:spTree>
    <p:extLst>
      <p:ext uri="{BB962C8B-B14F-4D97-AF65-F5344CB8AC3E}">
        <p14:creationId xmlns:p14="http://schemas.microsoft.com/office/powerpoint/2010/main" val="3259745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ชื่อและคำอธิบาย">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คลิกเพื่อแก้ไขสไตล์ของข้อความต้นแบบ</a:t>
            </a:r>
          </a:p>
        </p:txBody>
      </p:sp>
      <p:sp>
        <p:nvSpPr>
          <p:cNvPr id="4" name="Date Placeholder 3"/>
          <p:cNvSpPr>
            <a:spLocks noGrp="1"/>
          </p:cNvSpPr>
          <p:nvPr>
            <p:ph type="dt" sz="half" idx="10"/>
          </p:nvPr>
        </p:nvSpPr>
        <p:spPr/>
        <p:txBody>
          <a:bodyPr/>
          <a:lstStyle/>
          <a:p>
            <a:fld id="{B9FFF9F7-A632-4322-A35B-FB63D100DED3}" type="datetimeFigureOut">
              <a:rPr lang="th-TH" smtClean="0"/>
              <a:t>14/09/64</a:t>
            </a:fld>
            <a:endParaRPr lang="th-TH"/>
          </a:p>
        </p:txBody>
      </p:sp>
      <p:sp>
        <p:nvSpPr>
          <p:cNvPr id="5" name="Footer Placeholder 4"/>
          <p:cNvSpPr>
            <a:spLocks noGrp="1"/>
          </p:cNvSpPr>
          <p:nvPr>
            <p:ph type="ftr" sz="quarter" idx="11"/>
          </p:nvPr>
        </p:nvSpPr>
        <p:spPr/>
        <p:txBody>
          <a:bodyPr/>
          <a:lstStyle/>
          <a:p>
            <a:endParaRPr lang="th-TH"/>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8B549ED-7F98-4A7C-8D84-41746CC1FEE0}" type="slidenum">
              <a:rPr lang="th-TH" smtClean="0"/>
              <a:t>‹#›</a:t>
            </a:fld>
            <a:endParaRPr lang="th-TH"/>
          </a:p>
        </p:txBody>
      </p:sp>
    </p:spTree>
    <p:extLst>
      <p:ext uri="{BB962C8B-B14F-4D97-AF65-F5344CB8AC3E}">
        <p14:creationId xmlns:p14="http://schemas.microsoft.com/office/powerpoint/2010/main" val="1665969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คำอ้างอิงพร้อมคำอธิบาย">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h-TH"/>
              <a:t>คลิกเพื่อแก้ไขสไตล์ชื่อเรื่องต้นแบบ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h-TH"/>
              <a:t>คลิกเพื่อแก้ไขสไตล์ของข้อความต้นแบบ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คลิกเพื่อแก้ไขสไตล์ของข้อความต้นแบบ</a:t>
            </a:r>
          </a:p>
        </p:txBody>
      </p:sp>
      <p:sp>
        <p:nvSpPr>
          <p:cNvPr id="4" name="Date Placeholder 3"/>
          <p:cNvSpPr>
            <a:spLocks noGrp="1"/>
          </p:cNvSpPr>
          <p:nvPr>
            <p:ph type="dt" sz="half" idx="10"/>
          </p:nvPr>
        </p:nvSpPr>
        <p:spPr/>
        <p:txBody>
          <a:bodyPr/>
          <a:lstStyle/>
          <a:p>
            <a:fld id="{B9FFF9F7-A632-4322-A35B-FB63D100DED3}" type="datetimeFigureOut">
              <a:rPr lang="th-TH" smtClean="0"/>
              <a:t>14/09/64</a:t>
            </a:fld>
            <a:endParaRPr lang="th-TH"/>
          </a:p>
        </p:txBody>
      </p:sp>
      <p:sp>
        <p:nvSpPr>
          <p:cNvPr id="5" name="Footer Placeholder 4"/>
          <p:cNvSpPr>
            <a:spLocks noGrp="1"/>
          </p:cNvSpPr>
          <p:nvPr>
            <p:ph type="ftr" sz="quarter" idx="11"/>
          </p:nvPr>
        </p:nvSpPr>
        <p:spPr/>
        <p:txBody>
          <a:bodyPr/>
          <a:lstStyle/>
          <a:p>
            <a:endParaRPr lang="th-TH"/>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8B549ED-7F98-4A7C-8D84-41746CC1FEE0}" type="slidenum">
              <a:rPr lang="th-TH" smtClean="0"/>
              <a:t>‹#›</a:t>
            </a:fld>
            <a:endParaRPr lang="th-TH"/>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75372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นามบัตร">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h-TH"/>
              <a:t>คลิกเพื่อแก้ไขสไตล์ชื่อเรื่องต้นแบบ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B9FFF9F7-A632-4322-A35B-FB63D100DED3}" type="datetimeFigureOut">
              <a:rPr lang="th-TH" smtClean="0"/>
              <a:t>14/09/64</a:t>
            </a:fld>
            <a:endParaRPr lang="th-TH"/>
          </a:p>
        </p:txBody>
      </p:sp>
      <p:sp>
        <p:nvSpPr>
          <p:cNvPr id="6" name="Footer Placeholder 5"/>
          <p:cNvSpPr>
            <a:spLocks noGrp="1"/>
          </p:cNvSpPr>
          <p:nvPr>
            <p:ph type="ftr" sz="quarter" idx="11"/>
          </p:nvPr>
        </p:nvSpPr>
        <p:spPr/>
        <p:txBody>
          <a:bodyPr/>
          <a:lstStyle/>
          <a:p>
            <a:endParaRPr lang="th-TH"/>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B549ED-7F98-4A7C-8D84-41746CC1FEE0}" type="slidenum">
              <a:rPr lang="th-TH" smtClean="0"/>
              <a:t>‹#›</a:t>
            </a:fld>
            <a:endParaRPr lang="th-TH"/>
          </a:p>
        </p:txBody>
      </p:sp>
    </p:spTree>
    <p:extLst>
      <p:ext uri="{BB962C8B-B14F-4D97-AF65-F5344CB8AC3E}">
        <p14:creationId xmlns:p14="http://schemas.microsoft.com/office/powerpoint/2010/main" val="3604178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นามบัตรอ้างอิง">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h-TH"/>
              <a:t>คลิกเพื่อแก้ไขสไตล์ชื่อเรื่องต้นแบบ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h-TH"/>
              <a:t>คลิกเพื่อแก้ไขสไตล์ของข้อความต้นแบบ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B9FFF9F7-A632-4322-A35B-FB63D100DED3}" type="datetimeFigureOut">
              <a:rPr lang="th-TH" smtClean="0"/>
              <a:t>14/09/64</a:t>
            </a:fld>
            <a:endParaRPr lang="th-TH"/>
          </a:p>
        </p:txBody>
      </p:sp>
      <p:sp>
        <p:nvSpPr>
          <p:cNvPr id="6" name="Footer Placeholder 5"/>
          <p:cNvSpPr>
            <a:spLocks noGrp="1"/>
          </p:cNvSpPr>
          <p:nvPr>
            <p:ph type="ftr" sz="quarter" idx="11"/>
          </p:nvPr>
        </p:nvSpPr>
        <p:spPr/>
        <p:txBody>
          <a:bodyPr/>
          <a:lstStyle/>
          <a:p>
            <a:endParaRPr lang="th-TH"/>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B549ED-7F98-4A7C-8D84-41746CC1FEE0}" type="slidenum">
              <a:rPr lang="th-TH" smtClean="0"/>
              <a:t>‹#›</a:t>
            </a:fld>
            <a:endParaRPr lang="th-TH"/>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209230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จริง หรือ เท็จ">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h-TH"/>
              <a:t>คลิกเพื่อแก้ไขสไตล์ชื่อเรื่องต้นแบบ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h-TH"/>
              <a:t>คลิกเพื่อแก้ไขสไตล์ของข้อความต้นแบบ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B9FFF9F7-A632-4322-A35B-FB63D100DED3}" type="datetimeFigureOut">
              <a:rPr lang="th-TH" smtClean="0"/>
              <a:t>14/09/64</a:t>
            </a:fld>
            <a:endParaRPr lang="th-TH"/>
          </a:p>
        </p:txBody>
      </p:sp>
      <p:sp>
        <p:nvSpPr>
          <p:cNvPr id="6" name="Footer Placeholder 5"/>
          <p:cNvSpPr>
            <a:spLocks noGrp="1"/>
          </p:cNvSpPr>
          <p:nvPr>
            <p:ph type="ftr" sz="quarter" idx="11"/>
          </p:nvPr>
        </p:nvSpPr>
        <p:spPr/>
        <p:txBody>
          <a:bodyPr/>
          <a:lstStyle/>
          <a:p>
            <a:endParaRPr lang="th-TH"/>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B549ED-7F98-4A7C-8D84-41746CC1FEE0}" type="slidenum">
              <a:rPr lang="th-TH" smtClean="0"/>
              <a:t>‹#›</a:t>
            </a:fld>
            <a:endParaRPr lang="th-TH"/>
          </a:p>
        </p:txBody>
      </p:sp>
    </p:spTree>
    <p:extLst>
      <p:ext uri="{BB962C8B-B14F-4D97-AF65-F5344CB8AC3E}">
        <p14:creationId xmlns:p14="http://schemas.microsoft.com/office/powerpoint/2010/main" val="9321246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a:t>คลิกเพื่อแก้ไขสไตล์ชื่อเรื่องต้นแบบ</a:t>
            </a:r>
            <a:endParaRPr lang="en-US" dirty="0"/>
          </a:p>
        </p:txBody>
      </p:sp>
      <p:sp>
        <p:nvSpPr>
          <p:cNvPr id="3" name="Vertical Text Placeholder 2"/>
          <p:cNvSpPr>
            <a:spLocks noGrp="1"/>
          </p:cNvSpPr>
          <p:nvPr>
            <p:ph type="body" orient="vert" idx="1"/>
          </p:nvPr>
        </p:nvSpPr>
        <p:spPr/>
        <p:txBody>
          <a:bodyPr vert="eaVert" anchor="t"/>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10"/>
          </p:nvPr>
        </p:nvSpPr>
        <p:spPr/>
        <p:txBody>
          <a:bodyPr/>
          <a:lstStyle/>
          <a:p>
            <a:fld id="{B9FFF9F7-A632-4322-A35B-FB63D100DED3}" type="datetimeFigureOut">
              <a:rPr lang="th-TH" smtClean="0"/>
              <a:t>14/09/64</a:t>
            </a:fld>
            <a:endParaRPr lang="th-TH"/>
          </a:p>
        </p:txBody>
      </p:sp>
      <p:sp>
        <p:nvSpPr>
          <p:cNvPr id="5" name="Footer Placeholder 4"/>
          <p:cNvSpPr>
            <a:spLocks noGrp="1"/>
          </p:cNvSpPr>
          <p:nvPr>
            <p:ph type="ftr" sz="quarter" idx="11"/>
          </p:nvPr>
        </p:nvSpPr>
        <p:spPr/>
        <p:txBody>
          <a:bodyPr/>
          <a:lstStyle/>
          <a:p>
            <a:endParaRPr lang="th-TH"/>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B549ED-7F98-4A7C-8D84-41746CC1FEE0}" type="slidenum">
              <a:rPr lang="th-TH" smtClean="0"/>
              <a:t>‹#›</a:t>
            </a:fld>
            <a:endParaRPr lang="th-TH"/>
          </a:p>
        </p:txBody>
      </p:sp>
    </p:spTree>
    <p:extLst>
      <p:ext uri="{BB962C8B-B14F-4D97-AF65-F5344CB8AC3E}">
        <p14:creationId xmlns:p14="http://schemas.microsoft.com/office/powerpoint/2010/main" val="38815794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h-TH"/>
              <a:t>คลิกเพื่อแก้ไขสไตล์ชื่อเรื่องต้นแบบ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10"/>
          </p:nvPr>
        </p:nvSpPr>
        <p:spPr/>
        <p:txBody>
          <a:bodyPr/>
          <a:lstStyle/>
          <a:p>
            <a:fld id="{B9FFF9F7-A632-4322-A35B-FB63D100DED3}" type="datetimeFigureOut">
              <a:rPr lang="th-TH" smtClean="0"/>
              <a:t>14/09/64</a:t>
            </a:fld>
            <a:endParaRPr lang="th-TH"/>
          </a:p>
        </p:txBody>
      </p:sp>
      <p:sp>
        <p:nvSpPr>
          <p:cNvPr id="5" name="Footer Placeholder 4"/>
          <p:cNvSpPr>
            <a:spLocks noGrp="1"/>
          </p:cNvSpPr>
          <p:nvPr>
            <p:ph type="ftr" sz="quarter" idx="11"/>
          </p:nvPr>
        </p:nvSpPr>
        <p:spPr/>
        <p:txBody>
          <a:bodyPr/>
          <a:lstStyle/>
          <a:p>
            <a:endParaRPr lang="th-TH"/>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B549ED-7F98-4A7C-8D84-41746CC1FEE0}" type="slidenum">
              <a:rPr lang="th-TH" smtClean="0"/>
              <a:t>‹#›</a:t>
            </a:fld>
            <a:endParaRPr lang="th-TH"/>
          </a:p>
        </p:txBody>
      </p:sp>
    </p:spTree>
    <p:extLst>
      <p:ext uri="{BB962C8B-B14F-4D97-AF65-F5344CB8AC3E}">
        <p14:creationId xmlns:p14="http://schemas.microsoft.com/office/powerpoint/2010/main" val="852299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h-TH"/>
              <a:t>คลิกเพื่อแก้ไขสไตล์ชื่อเรื่องต้นแบบ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10"/>
          </p:nvPr>
        </p:nvSpPr>
        <p:spPr/>
        <p:txBody>
          <a:bodyPr/>
          <a:lstStyle/>
          <a:p>
            <a:fld id="{B9FFF9F7-A632-4322-A35B-FB63D100DED3}" type="datetimeFigureOut">
              <a:rPr lang="th-TH" smtClean="0"/>
              <a:t>14/09/64</a:t>
            </a:fld>
            <a:endParaRPr lang="th-TH"/>
          </a:p>
        </p:txBody>
      </p:sp>
      <p:sp>
        <p:nvSpPr>
          <p:cNvPr id="5" name="Footer Placeholder 4"/>
          <p:cNvSpPr>
            <a:spLocks noGrp="1"/>
          </p:cNvSpPr>
          <p:nvPr>
            <p:ph type="ftr" sz="quarter" idx="11"/>
          </p:nvPr>
        </p:nvSpPr>
        <p:spPr/>
        <p:txBody>
          <a:bodyPr/>
          <a:lstStyle/>
          <a:p>
            <a:endParaRPr lang="th-TH"/>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B549ED-7F98-4A7C-8D84-41746CC1FEE0}" type="slidenum">
              <a:rPr lang="th-TH" smtClean="0"/>
              <a:t>‹#›</a:t>
            </a:fld>
            <a:endParaRPr lang="th-TH"/>
          </a:p>
        </p:txBody>
      </p:sp>
    </p:spTree>
    <p:extLst>
      <p:ext uri="{BB962C8B-B14F-4D97-AF65-F5344CB8AC3E}">
        <p14:creationId xmlns:p14="http://schemas.microsoft.com/office/powerpoint/2010/main" val="2103756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คลิกเพื่อแก้ไขสไตล์ของข้อความต้นแบบ</a:t>
            </a:r>
          </a:p>
        </p:txBody>
      </p:sp>
      <p:sp>
        <p:nvSpPr>
          <p:cNvPr id="4" name="Date Placeholder 3"/>
          <p:cNvSpPr>
            <a:spLocks noGrp="1"/>
          </p:cNvSpPr>
          <p:nvPr>
            <p:ph type="dt" sz="half" idx="10"/>
          </p:nvPr>
        </p:nvSpPr>
        <p:spPr/>
        <p:txBody>
          <a:bodyPr/>
          <a:lstStyle/>
          <a:p>
            <a:fld id="{B9FFF9F7-A632-4322-A35B-FB63D100DED3}" type="datetimeFigureOut">
              <a:rPr lang="th-TH" smtClean="0"/>
              <a:t>14/09/64</a:t>
            </a:fld>
            <a:endParaRPr lang="th-TH"/>
          </a:p>
        </p:txBody>
      </p:sp>
      <p:sp>
        <p:nvSpPr>
          <p:cNvPr id="5" name="Footer Placeholder 4"/>
          <p:cNvSpPr>
            <a:spLocks noGrp="1"/>
          </p:cNvSpPr>
          <p:nvPr>
            <p:ph type="ftr" sz="quarter" idx="11"/>
          </p:nvPr>
        </p:nvSpPr>
        <p:spPr/>
        <p:txBody>
          <a:bodyPr/>
          <a:lstStyle/>
          <a:p>
            <a:endParaRPr lang="th-TH"/>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8B549ED-7F98-4A7C-8D84-41746CC1FEE0}" type="slidenum">
              <a:rPr lang="th-TH" smtClean="0"/>
              <a:t>‹#›</a:t>
            </a:fld>
            <a:endParaRPr lang="th-TH"/>
          </a:p>
        </p:txBody>
      </p:sp>
    </p:spTree>
    <p:extLst>
      <p:ext uri="{BB962C8B-B14F-4D97-AF65-F5344CB8AC3E}">
        <p14:creationId xmlns:p14="http://schemas.microsoft.com/office/powerpoint/2010/main" val="2000439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h-TH"/>
              <a:t>คลิกเพื่อแก้ไขสไตล์ชื่อเรื่องต้นแบบ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5" name="Date Placeholder 4"/>
          <p:cNvSpPr>
            <a:spLocks noGrp="1"/>
          </p:cNvSpPr>
          <p:nvPr>
            <p:ph type="dt" sz="half" idx="10"/>
          </p:nvPr>
        </p:nvSpPr>
        <p:spPr/>
        <p:txBody>
          <a:bodyPr/>
          <a:lstStyle/>
          <a:p>
            <a:fld id="{B9FFF9F7-A632-4322-A35B-FB63D100DED3}" type="datetimeFigureOut">
              <a:rPr lang="th-TH" smtClean="0"/>
              <a:t>14/09/64</a:t>
            </a:fld>
            <a:endParaRPr lang="th-TH"/>
          </a:p>
        </p:txBody>
      </p:sp>
      <p:sp>
        <p:nvSpPr>
          <p:cNvPr id="6" name="Footer Placeholder 5"/>
          <p:cNvSpPr>
            <a:spLocks noGrp="1"/>
          </p:cNvSpPr>
          <p:nvPr>
            <p:ph type="ftr" sz="quarter" idx="11"/>
          </p:nvPr>
        </p:nvSpPr>
        <p:spPr/>
        <p:txBody>
          <a:bodyPr/>
          <a:lstStyle/>
          <a:p>
            <a:endParaRPr lang="th-TH"/>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8B549ED-7F98-4A7C-8D84-41746CC1FEE0}" type="slidenum">
              <a:rPr lang="th-TH" smtClean="0"/>
              <a:t>‹#›</a:t>
            </a:fld>
            <a:endParaRPr lang="th-TH"/>
          </a:p>
        </p:txBody>
      </p:sp>
    </p:spTree>
    <p:extLst>
      <p:ext uri="{BB962C8B-B14F-4D97-AF65-F5344CB8AC3E}">
        <p14:creationId xmlns:p14="http://schemas.microsoft.com/office/powerpoint/2010/main" val="3504626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a:t>คลิกเพื่อแก้ไขสไตล์ของข้อความต้นแบบ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a:t>คลิกเพื่อแก้ไขสไตล์ของข้อความต้นแบบ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7" name="Date Placeholder 6"/>
          <p:cNvSpPr>
            <a:spLocks noGrp="1"/>
          </p:cNvSpPr>
          <p:nvPr>
            <p:ph type="dt" sz="half" idx="10"/>
          </p:nvPr>
        </p:nvSpPr>
        <p:spPr/>
        <p:txBody>
          <a:bodyPr/>
          <a:lstStyle/>
          <a:p>
            <a:fld id="{B9FFF9F7-A632-4322-A35B-FB63D100DED3}" type="datetimeFigureOut">
              <a:rPr lang="th-TH" smtClean="0"/>
              <a:t>14/09/64</a:t>
            </a:fld>
            <a:endParaRPr lang="th-TH"/>
          </a:p>
        </p:txBody>
      </p:sp>
      <p:sp>
        <p:nvSpPr>
          <p:cNvPr id="8" name="Footer Placeholder 7"/>
          <p:cNvSpPr>
            <a:spLocks noGrp="1"/>
          </p:cNvSpPr>
          <p:nvPr>
            <p:ph type="ftr" sz="quarter" idx="11"/>
          </p:nvPr>
        </p:nvSpPr>
        <p:spPr/>
        <p:txBody>
          <a:bodyPr/>
          <a:lstStyle/>
          <a:p>
            <a:endParaRPr lang="th-TH"/>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8B549ED-7F98-4A7C-8D84-41746CC1FEE0}" type="slidenum">
              <a:rPr lang="th-TH" smtClean="0"/>
              <a:t>‹#›</a:t>
            </a:fld>
            <a:endParaRPr lang="th-TH"/>
          </a:p>
        </p:txBody>
      </p:sp>
    </p:spTree>
    <p:extLst>
      <p:ext uri="{BB962C8B-B14F-4D97-AF65-F5344CB8AC3E}">
        <p14:creationId xmlns:p14="http://schemas.microsoft.com/office/powerpoint/2010/main" val="516630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a:t>คลิกเพื่อแก้ไขสไตล์ชื่อเรื่องต้นแบบ</a:t>
            </a:r>
            <a:endParaRPr lang="en-US" dirty="0"/>
          </a:p>
        </p:txBody>
      </p:sp>
      <p:sp>
        <p:nvSpPr>
          <p:cNvPr id="3" name="Date Placeholder 2"/>
          <p:cNvSpPr>
            <a:spLocks noGrp="1"/>
          </p:cNvSpPr>
          <p:nvPr>
            <p:ph type="dt" sz="half" idx="10"/>
          </p:nvPr>
        </p:nvSpPr>
        <p:spPr/>
        <p:txBody>
          <a:bodyPr/>
          <a:lstStyle/>
          <a:p>
            <a:fld id="{B9FFF9F7-A632-4322-A35B-FB63D100DED3}" type="datetimeFigureOut">
              <a:rPr lang="th-TH" smtClean="0"/>
              <a:t>14/09/64</a:t>
            </a:fld>
            <a:endParaRPr lang="th-TH"/>
          </a:p>
        </p:txBody>
      </p:sp>
      <p:sp>
        <p:nvSpPr>
          <p:cNvPr id="4" name="Footer Placeholder 3"/>
          <p:cNvSpPr>
            <a:spLocks noGrp="1"/>
          </p:cNvSpPr>
          <p:nvPr>
            <p:ph type="ftr" sz="quarter" idx="11"/>
          </p:nvPr>
        </p:nvSpPr>
        <p:spPr/>
        <p:txBody>
          <a:bodyPr/>
          <a:lstStyle/>
          <a:p>
            <a:endParaRPr lang="th-TH"/>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8B549ED-7F98-4A7C-8D84-41746CC1FEE0}" type="slidenum">
              <a:rPr lang="th-TH" smtClean="0"/>
              <a:t>‹#›</a:t>
            </a:fld>
            <a:endParaRPr lang="th-TH"/>
          </a:p>
        </p:txBody>
      </p:sp>
    </p:spTree>
    <p:extLst>
      <p:ext uri="{BB962C8B-B14F-4D97-AF65-F5344CB8AC3E}">
        <p14:creationId xmlns:p14="http://schemas.microsoft.com/office/powerpoint/2010/main" val="1281175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FFF9F7-A632-4322-A35B-FB63D100DED3}" type="datetimeFigureOut">
              <a:rPr lang="th-TH" smtClean="0"/>
              <a:t>14/09/64</a:t>
            </a:fld>
            <a:endParaRPr lang="th-TH"/>
          </a:p>
        </p:txBody>
      </p:sp>
      <p:sp>
        <p:nvSpPr>
          <p:cNvPr id="3" name="Footer Placeholder 2"/>
          <p:cNvSpPr>
            <a:spLocks noGrp="1"/>
          </p:cNvSpPr>
          <p:nvPr>
            <p:ph type="ftr" sz="quarter" idx="11"/>
          </p:nvPr>
        </p:nvSpPr>
        <p:spPr/>
        <p:txBody>
          <a:bodyPr/>
          <a:lstStyle/>
          <a:p>
            <a:endParaRPr lang="th-TH"/>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8B549ED-7F98-4A7C-8D84-41746CC1FEE0}" type="slidenum">
              <a:rPr lang="th-TH" smtClean="0"/>
              <a:t>‹#›</a:t>
            </a:fld>
            <a:endParaRPr lang="th-TH"/>
          </a:p>
        </p:txBody>
      </p:sp>
    </p:spTree>
    <p:extLst>
      <p:ext uri="{BB962C8B-B14F-4D97-AF65-F5344CB8AC3E}">
        <p14:creationId xmlns:p14="http://schemas.microsoft.com/office/powerpoint/2010/main" val="3823037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h-TH"/>
              <a:t>คลิกเพื่อแก้ไขสไตล์ชื่อเรื่องต้นแบบ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B9FFF9F7-A632-4322-A35B-FB63D100DED3}" type="datetimeFigureOut">
              <a:rPr lang="th-TH" smtClean="0"/>
              <a:t>14/09/64</a:t>
            </a:fld>
            <a:endParaRPr lang="th-TH"/>
          </a:p>
        </p:txBody>
      </p:sp>
      <p:sp>
        <p:nvSpPr>
          <p:cNvPr id="6" name="Footer Placeholder 5"/>
          <p:cNvSpPr>
            <a:spLocks noGrp="1"/>
          </p:cNvSpPr>
          <p:nvPr>
            <p:ph type="ftr" sz="quarter" idx="11"/>
          </p:nvPr>
        </p:nvSpPr>
        <p:spPr/>
        <p:txBody>
          <a:bodyPr/>
          <a:lstStyle/>
          <a:p>
            <a:endParaRPr lang="th-TH"/>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8B549ED-7F98-4A7C-8D84-41746CC1FEE0}" type="slidenum">
              <a:rPr lang="th-TH" smtClean="0"/>
              <a:t>‹#›</a:t>
            </a:fld>
            <a:endParaRPr lang="th-TH"/>
          </a:p>
        </p:txBody>
      </p:sp>
    </p:spTree>
    <p:extLst>
      <p:ext uri="{BB962C8B-B14F-4D97-AF65-F5344CB8AC3E}">
        <p14:creationId xmlns:p14="http://schemas.microsoft.com/office/powerpoint/2010/main" val="2719828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h-TH"/>
              <a:t>คลิกเพื่อแก้ไขสไตล์ชื่อเรื่องต้นแบบ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h-TH"/>
              <a:t>คลิกไอคอนเพื่อเพิ่มรูปภาพ</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B9FFF9F7-A632-4322-A35B-FB63D100DED3}" type="datetimeFigureOut">
              <a:rPr lang="th-TH" smtClean="0"/>
              <a:t>14/09/64</a:t>
            </a:fld>
            <a:endParaRPr lang="th-TH"/>
          </a:p>
        </p:txBody>
      </p:sp>
      <p:sp>
        <p:nvSpPr>
          <p:cNvPr id="6" name="Footer Placeholder 5"/>
          <p:cNvSpPr>
            <a:spLocks noGrp="1"/>
          </p:cNvSpPr>
          <p:nvPr>
            <p:ph type="ftr" sz="quarter" idx="11"/>
          </p:nvPr>
        </p:nvSpPr>
        <p:spPr/>
        <p:txBody>
          <a:bodyPr/>
          <a:lstStyle/>
          <a:p>
            <a:endParaRPr lang="th-TH"/>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B549ED-7F98-4A7C-8D84-41746CC1FEE0}" type="slidenum">
              <a:rPr lang="th-TH" smtClean="0"/>
              <a:t>‹#›</a:t>
            </a:fld>
            <a:endParaRPr lang="th-TH"/>
          </a:p>
        </p:txBody>
      </p:sp>
    </p:spTree>
    <p:extLst>
      <p:ext uri="{BB962C8B-B14F-4D97-AF65-F5344CB8AC3E}">
        <p14:creationId xmlns:p14="http://schemas.microsoft.com/office/powerpoint/2010/main" val="882134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9FFF9F7-A632-4322-A35B-FB63D100DED3}" type="datetimeFigureOut">
              <a:rPr lang="th-TH" smtClean="0"/>
              <a:t>14/09/64</a:t>
            </a:fld>
            <a:endParaRPr lang="th-TH"/>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h-TH"/>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8B549ED-7F98-4A7C-8D84-41746CC1FEE0}" type="slidenum">
              <a:rPr lang="th-TH" smtClean="0"/>
              <a:t>‹#›</a:t>
            </a:fld>
            <a:endParaRPr lang="th-TH"/>
          </a:p>
        </p:txBody>
      </p:sp>
    </p:spTree>
    <p:extLst>
      <p:ext uri="{BB962C8B-B14F-4D97-AF65-F5344CB8AC3E}">
        <p14:creationId xmlns:p14="http://schemas.microsoft.com/office/powerpoint/2010/main" val="13772600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D430045D-C1D7-4862-97F2-D6FDF5974731}"/>
              </a:ext>
            </a:extLst>
          </p:cNvPr>
          <p:cNvSpPr>
            <a:spLocks noGrp="1"/>
          </p:cNvSpPr>
          <p:nvPr>
            <p:ph type="ctrTitle"/>
          </p:nvPr>
        </p:nvSpPr>
        <p:spPr>
          <a:xfrm>
            <a:off x="2580746" y="2988734"/>
            <a:ext cx="8915399" cy="1593914"/>
          </a:xfrm>
        </p:spPr>
        <p:txBody>
          <a:bodyPr>
            <a:normAutofit fontScale="90000"/>
          </a:bodyPr>
          <a:lstStyle/>
          <a:p>
            <a:pPr>
              <a:lnSpc>
                <a:spcPct val="150000"/>
              </a:lnSpc>
              <a:spcAft>
                <a:spcPts val="1000"/>
              </a:spcAft>
            </a:pPr>
            <a:r>
              <a:rPr lang="en-US" sz="5400" b="1" dirty="0">
                <a:effectLst/>
                <a:latin typeface="Times New Roman" panose="02020603050405020304" pitchFamily="18" charset="0"/>
                <a:ea typeface="Calibri" panose="020F0502020204030204" pitchFamily="34" charset="0"/>
                <a:cs typeface="Cordia New" panose="020B0304020202020204" pitchFamily="34" charset="-34"/>
              </a:rPr>
              <a:t>KERANGKA </a:t>
            </a:r>
            <a:br>
              <a:rPr lang="en-US" sz="5400" b="1" dirty="0">
                <a:effectLst/>
                <a:latin typeface="Times New Roman" panose="02020603050405020304" pitchFamily="18" charset="0"/>
                <a:ea typeface="Calibri" panose="020F0502020204030204" pitchFamily="34" charset="0"/>
                <a:cs typeface="Cordia New" panose="020B0304020202020204" pitchFamily="34" charset="-34"/>
              </a:rPr>
            </a:br>
            <a:br>
              <a:rPr lang="en-US" sz="4400" dirty="0">
                <a:effectLst/>
                <a:latin typeface="Calibri" panose="020F0502020204030204" pitchFamily="34" charset="0"/>
                <a:ea typeface="Calibri" panose="020F0502020204030204" pitchFamily="34" charset="0"/>
                <a:cs typeface="Cordia New" panose="020B0304020202020204" pitchFamily="34" charset="-34"/>
              </a:rPr>
            </a:br>
            <a:endParaRPr lang="th-TH" dirty="0"/>
          </a:p>
        </p:txBody>
      </p:sp>
      <p:sp>
        <p:nvSpPr>
          <p:cNvPr id="3" name="ชื่อเรื่องรอง 2">
            <a:extLst>
              <a:ext uri="{FF2B5EF4-FFF2-40B4-BE49-F238E27FC236}">
                <a16:creationId xmlns:a16="http://schemas.microsoft.com/office/drawing/2014/main" id="{3B607748-AF5E-49DC-B5DE-D851F9A603D7}"/>
              </a:ext>
            </a:extLst>
          </p:cNvPr>
          <p:cNvSpPr>
            <a:spLocks noGrp="1"/>
          </p:cNvSpPr>
          <p:nvPr>
            <p:ph type="subTitle" idx="1"/>
          </p:nvPr>
        </p:nvSpPr>
        <p:spPr>
          <a:xfrm>
            <a:off x="2386013" y="3644812"/>
            <a:ext cx="8915399" cy="1126283"/>
          </a:xfrm>
        </p:spPr>
        <p:txBody>
          <a:bodyPr>
            <a:normAutofit fontScale="92500"/>
          </a:bodyPr>
          <a:lstStyle/>
          <a:p>
            <a:r>
              <a:rPr kumimoji="0" lang="en-US" sz="4000" b="0" i="0" u="none" strike="noStrike" kern="1200" cap="none" spc="0" normalizeH="0" baseline="0" noProof="0" dirty="0" err="1">
                <a:ln>
                  <a:noFill/>
                </a:ln>
                <a:solidFill>
                  <a:prstClr val="black">
                    <a:lumMod val="85000"/>
                    <a:lumOff val="15000"/>
                  </a:prstClr>
                </a:solidFill>
                <a:effectLst/>
                <a:uLnTx/>
                <a:uFillTx/>
                <a:latin typeface="Times New Roman" panose="02020603050405020304" pitchFamily="18" charset="0"/>
                <a:ea typeface="Calibri" panose="020F0502020204030204" pitchFamily="34" charset="0"/>
                <a:cs typeface="+mj-cs"/>
              </a:rPr>
              <a:t>Teori</a:t>
            </a:r>
            <a:r>
              <a:rPr kumimoji="0" lang="en-US" sz="4000" b="0" i="0" u="none" strike="noStrike" kern="1200" cap="none" spc="0" normalizeH="0" baseline="0" noProof="0" dirty="0">
                <a:ln>
                  <a:noFill/>
                </a:ln>
                <a:solidFill>
                  <a:prstClr val="black">
                    <a:lumMod val="85000"/>
                    <a:lumOff val="15000"/>
                  </a:prstClr>
                </a:solidFill>
                <a:effectLst/>
                <a:uLnTx/>
                <a:uFillTx/>
                <a:latin typeface="Times New Roman" panose="02020603050405020304" pitchFamily="18" charset="0"/>
                <a:ea typeface="Calibri" panose="020F0502020204030204" pitchFamily="34" charset="0"/>
                <a:cs typeface="+mj-cs"/>
              </a:rPr>
              <a:t> Role and Reference Grammar (RRG).</a:t>
            </a:r>
          </a:p>
          <a:p>
            <a:endParaRPr lang="th-TH" dirty="0"/>
          </a:p>
        </p:txBody>
      </p:sp>
    </p:spTree>
    <p:extLst>
      <p:ext uri="{BB962C8B-B14F-4D97-AF65-F5344CB8AC3E}">
        <p14:creationId xmlns:p14="http://schemas.microsoft.com/office/powerpoint/2010/main" val="2990915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FF439ED8-897C-4AD9-A123-8831F2F74AB6}"/>
              </a:ext>
            </a:extLst>
          </p:cNvPr>
          <p:cNvSpPr>
            <a:spLocks noGrp="1"/>
          </p:cNvSpPr>
          <p:nvPr>
            <p:ph type="title"/>
          </p:nvPr>
        </p:nvSpPr>
        <p:spPr/>
        <p:txBody>
          <a:bodyPr>
            <a:normAutofit fontScale="90000"/>
          </a:bodyPr>
          <a:lstStyle/>
          <a:p>
            <a:pPr>
              <a:lnSpc>
                <a:spcPct val="150000"/>
              </a:lnSpc>
              <a:spcAft>
                <a:spcPts val="800"/>
              </a:spcAft>
            </a:pPr>
            <a:r>
              <a:rPr lang="en-US" sz="3600" b="1"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KONSEP UTAMA TEORI ROLE AND REFERENCE GRAMMAR</a:t>
            </a:r>
            <a:r>
              <a:rPr lang="en-US" sz="36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 (</a:t>
            </a:r>
            <a:r>
              <a:rPr lang="en-US" sz="3600" b="1"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RRG)</a:t>
            </a:r>
            <a:br>
              <a:rPr lang="en-US" sz="3200" dirty="0">
                <a:effectLst/>
                <a:latin typeface="Calibri" panose="020F0502020204030204" pitchFamily="34" charset="0"/>
                <a:ea typeface="Calibri" panose="020F0502020204030204" pitchFamily="34" charset="0"/>
                <a:cs typeface="Cordia New" panose="020B0304020202020204" pitchFamily="34" charset="-34"/>
              </a:rPr>
            </a:br>
            <a:endParaRPr lang="th-TH" dirty="0"/>
          </a:p>
        </p:txBody>
      </p:sp>
      <p:sp>
        <p:nvSpPr>
          <p:cNvPr id="3" name="ตัวแทนเนื้อหา 2">
            <a:extLst>
              <a:ext uri="{FF2B5EF4-FFF2-40B4-BE49-F238E27FC236}">
                <a16:creationId xmlns:a16="http://schemas.microsoft.com/office/drawing/2014/main" id="{429D9CF8-EFE5-414F-BB26-958A6EF65C58}"/>
              </a:ext>
            </a:extLst>
          </p:cNvPr>
          <p:cNvSpPr>
            <a:spLocks noGrp="1"/>
          </p:cNvSpPr>
          <p:nvPr>
            <p:ph idx="1"/>
          </p:nvPr>
        </p:nvSpPr>
        <p:spPr/>
        <p:txBody>
          <a:bodyPr>
            <a:normAutofit lnSpcReduction="10000"/>
          </a:bodyPr>
          <a:lstStyle/>
          <a:p>
            <a:pPr algn="thaiDist">
              <a:lnSpc>
                <a:spcPct val="150000"/>
              </a:lnSpc>
              <a:spcAft>
                <a:spcPts val="800"/>
              </a:spcAft>
            </a:pP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Penelitian</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dalam</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kajian</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ini</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menggunakan</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kerangka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Teori</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Role and Reference Grammar (RRG).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Teori</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RRG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pertama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kali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disusun</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oleh Foley dan Van Valin, Jr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lihat</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Van Valin, Jr dan Foley, 1980; Foley dan Van Valin, Jr, 1984), dan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dikembangkan</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meluas</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lagi</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oleh Van Valin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LaPollah</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(1977),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serta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Van Valin Jr (2005).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Teori</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RRG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diperkenalkan</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untuk</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menjawab</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dan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persoalan</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asas</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dalam</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nahu</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tatabahasa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iaitu</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pertama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apakah</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bentuk</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teori</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lingusitik</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jika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ia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diaplikasikan</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kepada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analisis</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bahasa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selain</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daripada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bahasa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Inggeris</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Selain</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itu</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RRG juga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cuba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menjawab</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persoalan</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apakah</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sifat</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interaksi</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antara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komponen</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sintaksis</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semantik</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dan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pragmatik</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yang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berbeza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dalam</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sistem</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tatabahasa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sesuatu</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bahasa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dapat</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dihuraikan</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(Van Valin &amp;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LaPolla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1997).</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p>
            <a:endParaRPr lang="th-TH" dirty="0"/>
          </a:p>
        </p:txBody>
      </p:sp>
    </p:spTree>
    <p:extLst>
      <p:ext uri="{BB962C8B-B14F-4D97-AF65-F5344CB8AC3E}">
        <p14:creationId xmlns:p14="http://schemas.microsoft.com/office/powerpoint/2010/main" val="3864020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7AA00325-F039-4F01-8472-1AB82A52E253}"/>
              </a:ext>
            </a:extLst>
          </p:cNvPr>
          <p:cNvSpPr>
            <a:spLocks noGrp="1"/>
          </p:cNvSpPr>
          <p:nvPr>
            <p:ph type="title"/>
          </p:nvPr>
        </p:nvSpPr>
        <p:spPr/>
        <p:txBody>
          <a:bodyPr/>
          <a:lstStyle/>
          <a:p>
            <a:endParaRPr lang="th-TH"/>
          </a:p>
        </p:txBody>
      </p:sp>
      <p:sp>
        <p:nvSpPr>
          <p:cNvPr id="3" name="ตัวแทนเนื้อหา 2">
            <a:extLst>
              <a:ext uri="{FF2B5EF4-FFF2-40B4-BE49-F238E27FC236}">
                <a16:creationId xmlns:a16="http://schemas.microsoft.com/office/drawing/2014/main" id="{482F34B4-43B7-4045-AF38-C2C08504882C}"/>
              </a:ext>
            </a:extLst>
          </p:cNvPr>
          <p:cNvSpPr>
            <a:spLocks noGrp="1"/>
          </p:cNvSpPr>
          <p:nvPr>
            <p:ph idx="1"/>
          </p:nvPr>
        </p:nvSpPr>
        <p:spPr/>
        <p:txBody>
          <a:bodyPr>
            <a:normAutofit lnSpcReduction="10000"/>
          </a:bodyPr>
          <a:lstStyle/>
          <a:p>
            <a:pPr indent="457200" algn="thaiDist">
              <a:lnSpc>
                <a:spcPct val="150000"/>
              </a:lnSpc>
              <a:spcAft>
                <a:spcPts val="800"/>
              </a:spcAft>
            </a:pP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Namun</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ada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beberapa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aspek</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penting</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pertama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RRG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memandang</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bahasa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sebagai</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alat</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komunikasi</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Dengan</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kata lain,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bahasa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dipandang</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sebagai</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suatu</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sistem</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komunikasi</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manusia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(communicative competence)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bukan</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seperangkat</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struktur</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dalam</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ayat</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(syntactic competence) oleh (Foley dan Van Valin 1984)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kedua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RRG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berfokus</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kepada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fungsi</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bahasa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fungsional</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explanation)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khusus</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fenomena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morfo</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sintaksis</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relasi</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pemarkahan</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pragmatik</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diskourse</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sosiolinguistik</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seturusnya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aspek</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semantik</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pragmatik</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dan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motivasi</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sintaksis</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demensi</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kognisi</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dan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teks</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hubunganya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dengan</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konteks</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serta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konsiderasi</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tipologikal</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tipologi</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leksikal</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Rajah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dibawah</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ini</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menggambarkan</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hubungan</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antara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tiga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struktur</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utama</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RRG:</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p>
            <a:endParaRPr lang="th-TH" dirty="0"/>
          </a:p>
        </p:txBody>
      </p:sp>
    </p:spTree>
    <p:extLst>
      <p:ext uri="{BB962C8B-B14F-4D97-AF65-F5344CB8AC3E}">
        <p14:creationId xmlns:p14="http://schemas.microsoft.com/office/powerpoint/2010/main" val="3604489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9019ACA2-3270-4B3A-BBCE-73DEC09B30CE}"/>
              </a:ext>
            </a:extLst>
          </p:cNvPr>
          <p:cNvSpPr>
            <a:spLocks noGrp="1"/>
          </p:cNvSpPr>
          <p:nvPr>
            <p:ph type="title"/>
          </p:nvPr>
        </p:nvSpPr>
        <p:spPr/>
        <p:txBody>
          <a:bodyPr/>
          <a:lstStyle/>
          <a:p>
            <a:endParaRPr lang="th-TH"/>
          </a:p>
        </p:txBody>
      </p:sp>
      <p:pic>
        <p:nvPicPr>
          <p:cNvPr id="20" name="รูปภาพ 19">
            <a:extLst>
              <a:ext uri="{FF2B5EF4-FFF2-40B4-BE49-F238E27FC236}">
                <a16:creationId xmlns:a16="http://schemas.microsoft.com/office/drawing/2014/main" id="{B79903CB-A10A-4C08-8730-2008B6976489}"/>
              </a:ext>
            </a:extLst>
          </p:cNvPr>
          <p:cNvPicPr>
            <a:picLocks noChangeAspect="1"/>
          </p:cNvPicPr>
          <p:nvPr/>
        </p:nvPicPr>
        <p:blipFill>
          <a:blip r:embed="rId2"/>
          <a:stretch>
            <a:fillRect/>
          </a:stretch>
        </p:blipFill>
        <p:spPr>
          <a:xfrm>
            <a:off x="3632200" y="2511637"/>
            <a:ext cx="5309616" cy="3070860"/>
          </a:xfrm>
          <a:prstGeom prst="rect">
            <a:avLst/>
          </a:prstGeom>
        </p:spPr>
      </p:pic>
    </p:spTree>
    <p:extLst>
      <p:ext uri="{BB962C8B-B14F-4D97-AF65-F5344CB8AC3E}">
        <p14:creationId xmlns:p14="http://schemas.microsoft.com/office/powerpoint/2010/main" val="2447193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FA160AA5-5A58-49E3-A42D-1F98FE407927}"/>
              </a:ext>
            </a:extLst>
          </p:cNvPr>
          <p:cNvSpPr>
            <a:spLocks noGrp="1"/>
          </p:cNvSpPr>
          <p:nvPr>
            <p:ph type="title"/>
          </p:nvPr>
        </p:nvSpPr>
        <p:spPr/>
        <p:txBody>
          <a:bodyPr/>
          <a:lstStyle/>
          <a:p>
            <a:endParaRPr lang="th-TH"/>
          </a:p>
        </p:txBody>
      </p:sp>
      <p:sp>
        <p:nvSpPr>
          <p:cNvPr id="3" name="ตัวแทนเนื้อหา 2">
            <a:extLst>
              <a:ext uri="{FF2B5EF4-FFF2-40B4-BE49-F238E27FC236}">
                <a16:creationId xmlns:a16="http://schemas.microsoft.com/office/drawing/2014/main" id="{B12341D7-47DE-4D25-ADB6-C797867EEBEB}"/>
              </a:ext>
            </a:extLst>
          </p:cNvPr>
          <p:cNvSpPr>
            <a:spLocks noGrp="1"/>
          </p:cNvSpPr>
          <p:nvPr>
            <p:ph idx="1"/>
          </p:nvPr>
        </p:nvSpPr>
        <p:spPr/>
        <p:txBody>
          <a:bodyPr>
            <a:normAutofit fontScale="85000" lnSpcReduction="10000"/>
          </a:bodyPr>
          <a:lstStyle/>
          <a:p>
            <a:pPr algn="just">
              <a:lnSpc>
                <a:spcPct val="150000"/>
              </a:lnSpc>
              <a:spcAft>
                <a:spcPts val="800"/>
              </a:spcAft>
            </a:pPr>
            <a:r>
              <a:rPr lang="ms-MY" sz="18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 </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p>
            <a:pPr indent="457200" algn="just">
              <a:lnSpc>
                <a:spcPct val="150000"/>
              </a:lnSpc>
              <a:spcAft>
                <a:spcPts val="800"/>
              </a:spcAft>
            </a:pPr>
            <a:r>
              <a:rPr lang="ms-MY" sz="18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Rajah 3.1 memperlihatkan interaksi antara representasi sintaksis (struktur), representasi semantik (makna) dan wacana pragmatik (fungsi berkomunikasi) bagi bahasa manusia. Teori ini menunjukkan perkaitan antara representasi semantik bagi ayat dengan representasi sintaksisnya melalui set rumus perkaitan yang dikenali sebagai algoritma perkaitan. Berasaskan interaksi ini, teori RRG mengutarakan tiga representasi utama ini iaitu representasi struktur sintaksis ayat, representasi semantik, dan representasi struktur maklumat (fokus) bagi ujaran. </a:t>
            </a:r>
            <a:r>
              <a:rPr lang="ms-MY" sz="1800" dirty="0">
                <a:effectLst/>
                <a:latin typeface="Times New Roman" panose="02020603050405020304" pitchFamily="18" charset="0"/>
                <a:ea typeface="Calibri" panose="020F0502020204030204" pitchFamily="34" charset="0"/>
                <a:cs typeface="Cordia New" panose="020B0304020202020204" pitchFamily="34" charset="-34"/>
              </a:rPr>
              <a:t>Representasi sintaksis</a:t>
            </a:r>
            <a:r>
              <a:rPr lang="ms-MY" sz="1800" b="1" dirty="0">
                <a:effectLst/>
                <a:latin typeface="Times New Roman" panose="02020603050405020304" pitchFamily="18" charset="0"/>
                <a:ea typeface="Calibri" panose="020F0502020204030204" pitchFamily="34" charset="0"/>
                <a:cs typeface="Cordia New" panose="020B0304020202020204" pitchFamily="34" charset="-34"/>
              </a:rPr>
              <a:t> </a:t>
            </a:r>
            <a:r>
              <a:rPr lang="ms-MY" sz="1800" dirty="0">
                <a:effectLst/>
                <a:latin typeface="Times New Roman" panose="02020603050405020304" pitchFamily="18" charset="0"/>
                <a:ea typeface="Calibri" panose="020F0502020204030204" pitchFamily="34" charset="0"/>
                <a:cs typeface="Cordia New" panose="020B0304020202020204" pitchFamily="34" charset="-34"/>
              </a:rPr>
              <a:t>mengikut kerangka teori RRG ini merupakan gambaran awal kepada bentuk sistem tatabahasa manusia, yang secara tidak langsung mempunyai perkaitan dengan aspek semantik dan pragmatik tatabahasa tersebut. Antara komponen yang terkandung dalam struktur sintaksis ini ialah mengenal pasti unsur-unsur struktur klausa. </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p>
            <a:endParaRPr lang="th-TH" dirty="0"/>
          </a:p>
        </p:txBody>
      </p:sp>
    </p:spTree>
    <p:extLst>
      <p:ext uri="{BB962C8B-B14F-4D97-AF65-F5344CB8AC3E}">
        <p14:creationId xmlns:p14="http://schemas.microsoft.com/office/powerpoint/2010/main" val="1584577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F79614D3-1508-4522-BC38-E9CA465E8A19}"/>
              </a:ext>
            </a:extLst>
          </p:cNvPr>
          <p:cNvSpPr>
            <a:spLocks noGrp="1"/>
          </p:cNvSpPr>
          <p:nvPr>
            <p:ph type="title"/>
          </p:nvPr>
        </p:nvSpPr>
        <p:spPr/>
        <p:txBody>
          <a:bodyPr/>
          <a:lstStyle/>
          <a:p>
            <a:endParaRPr lang="th-TH"/>
          </a:p>
        </p:txBody>
      </p:sp>
      <p:sp>
        <p:nvSpPr>
          <p:cNvPr id="3" name="ตัวแทนเนื้อหา 2">
            <a:extLst>
              <a:ext uri="{FF2B5EF4-FFF2-40B4-BE49-F238E27FC236}">
                <a16:creationId xmlns:a16="http://schemas.microsoft.com/office/drawing/2014/main" id="{74929A82-B4B2-48C1-8D53-61F2FC3158C7}"/>
              </a:ext>
            </a:extLst>
          </p:cNvPr>
          <p:cNvSpPr>
            <a:spLocks noGrp="1"/>
          </p:cNvSpPr>
          <p:nvPr>
            <p:ph idx="1"/>
          </p:nvPr>
        </p:nvSpPr>
        <p:spPr/>
        <p:txBody>
          <a:bodyPr>
            <a:normAutofit fontScale="62500" lnSpcReduction="20000"/>
          </a:bodyPr>
          <a:lstStyle/>
          <a:p>
            <a:pPr algn="thaiDist">
              <a:lnSpc>
                <a:spcPct val="150000"/>
              </a:lnSpc>
              <a:spcAft>
                <a:spcPts val="800"/>
              </a:spcAft>
            </a:pPr>
            <a:r>
              <a:rPr lang="ms-MY" sz="1800" b="1"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Representasi Sintaksis </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p>
            <a:pPr algn="thaiDist">
              <a:lnSpc>
                <a:spcPct val="150000"/>
              </a:lnSpc>
              <a:spcAft>
                <a:spcPts val="800"/>
              </a:spcAft>
            </a:pP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p>
            <a:pPr algn="thaiDist">
              <a:lnSpc>
                <a:spcPct val="150000"/>
              </a:lnSpc>
              <a:spcAft>
                <a:spcPts val="800"/>
              </a:spcAft>
            </a:pP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p>
            <a:pPr algn="thaiDist">
              <a:lnSpc>
                <a:spcPct val="150000"/>
              </a:lnSpc>
              <a:spcAft>
                <a:spcPts val="800"/>
              </a:spcAft>
            </a:pPr>
            <a:r>
              <a:rPr lang="ms-MY" sz="18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Fokus kajian ini akan ditumpukan kepada aspek sintaksis dan semantik atau hubungan antara sintaksis semantik dalam ayat pasif DMP. </a:t>
            </a:r>
            <a:r>
              <a:rPr lang="ms-MY" sz="1800" dirty="0">
                <a:effectLst/>
                <a:latin typeface="Times New Roman" panose="02020603050405020304" pitchFamily="18" charset="0"/>
                <a:ea typeface="Calibri" panose="020F0502020204030204" pitchFamily="34" charset="0"/>
                <a:cs typeface="Cordia New" panose="020B0304020202020204" pitchFamily="34" charset="-34"/>
              </a:rPr>
              <a:t>Mengikut RRG, langkah pertama untuk menerokai hubungan antara sintaksis, semantik dan pragmatik dalam sistem tatabahasa bahasa manusia adalah harus mengenal pasti sifat struktur sintaksis dalam bahasa manusia tersebut. Namun, sifat struktur sintaksis mengikut RRG termasuk dengan unsur-unsur klausa, frasa preposisi dan frasa nama. Dalam RRG hanya mempunyai satu tahap representasi sintaksis yang diutarakan. Dengan secara tidak langsung representasi sintaksis ini juga mempunyai perkaitan dengan aspek semantik dan pragmatik tatabahasa dalam ayat. Oleh itu, gambaran </a:t>
            </a:r>
            <a:r>
              <a:rPr lang="ms-MY" sz="18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representasi pada awalnya menurut teori RRG akan ditunjukkan melalui struktur klausa. Melalui teori RRG, klausa dikatakan mengandungi dua unsur yang penting iaitu struktur bersifat hubungan dan struktur bukan bersifat hubungan. </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p>
            <a:pPr algn="thaiDist">
              <a:lnSpc>
                <a:spcPct val="150000"/>
              </a:lnSpc>
              <a:spcAft>
                <a:spcPts val="800"/>
              </a:spcAft>
            </a:pPr>
            <a:r>
              <a:rPr lang="ms-MY" sz="1800" dirty="0">
                <a:solidFill>
                  <a:srgbClr val="000000"/>
                </a:solidFill>
                <a:effectLst/>
                <a:latin typeface="Times New Roman" panose="02020603050405020304" pitchFamily="18" charset="0"/>
                <a:ea typeface="Calibri" panose="020F0502020204030204" pitchFamily="34" charset="0"/>
                <a:cs typeface="Cordia New" panose="020B0304020202020204" pitchFamily="34" charset="-34"/>
              </a:rPr>
              <a:t> </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a:p>
            <a:endParaRPr lang="th-TH" dirty="0"/>
          </a:p>
        </p:txBody>
      </p:sp>
    </p:spTree>
    <p:extLst>
      <p:ext uri="{BB962C8B-B14F-4D97-AF65-F5344CB8AC3E}">
        <p14:creationId xmlns:p14="http://schemas.microsoft.com/office/powerpoint/2010/main" val="382703671"/>
      </p:ext>
    </p:extLst>
  </p:cSld>
  <p:clrMapOvr>
    <a:masterClrMapping/>
  </p:clrMapOvr>
</p:sld>
</file>

<file path=ppt/theme/theme1.xml><?xml version="1.0" encoding="utf-8"?>
<a:theme xmlns:a="http://schemas.openxmlformats.org/drawingml/2006/main" name="ช่อ">
  <a:themeElements>
    <a:clrScheme name="ช่อ">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ช่อ">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ช่อ">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655</TotalTime>
  <Words>516</Words>
  <Application>Microsoft Office PowerPoint</Application>
  <PresentationFormat>แบบจอกว้าง</PresentationFormat>
  <Paragraphs>12</Paragraphs>
  <Slides>6</Slides>
  <Notes>0</Notes>
  <HiddenSlides>0</HiddenSlides>
  <MMClips>0</MMClips>
  <ScaleCrop>false</ScaleCrop>
  <HeadingPairs>
    <vt:vector size="6" baseType="variant">
      <vt:variant>
        <vt:lpstr>ฟอนต์ที่ถูกใช้</vt:lpstr>
      </vt:variant>
      <vt:variant>
        <vt:i4>5</vt:i4>
      </vt:variant>
      <vt:variant>
        <vt:lpstr>ธีม</vt:lpstr>
      </vt:variant>
      <vt:variant>
        <vt:i4>1</vt:i4>
      </vt:variant>
      <vt:variant>
        <vt:lpstr>ชื่อเรื่องสไลด์</vt:lpstr>
      </vt:variant>
      <vt:variant>
        <vt:i4>6</vt:i4>
      </vt:variant>
    </vt:vector>
  </HeadingPairs>
  <TitlesOfParts>
    <vt:vector size="12" baseType="lpstr">
      <vt:lpstr>Arial</vt:lpstr>
      <vt:lpstr>Calibri</vt:lpstr>
      <vt:lpstr>Century Gothic</vt:lpstr>
      <vt:lpstr>Times New Roman</vt:lpstr>
      <vt:lpstr>Wingdings 3</vt:lpstr>
      <vt:lpstr>ช่อ</vt:lpstr>
      <vt:lpstr>KERANGKA   </vt:lpstr>
      <vt:lpstr>KONSEP UTAMA TEORI ROLE AND REFERENCE GRAMMAR (RRG) </vt:lpstr>
      <vt:lpstr>งานนำเสนอ PowerPoint</vt:lpstr>
      <vt:lpstr>งานนำเสนอ PowerPoint</vt:lpstr>
      <vt:lpstr>งานนำเสนอ PowerPoint</vt:lpstr>
      <vt:lpstr>งานนำเสนอ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KERANGKA   </dc:title>
  <dc:creator>Suhaila Binsamaae</dc:creator>
  <cp:lastModifiedBy>Suhaila Binsamaae</cp:lastModifiedBy>
  <cp:revision>1</cp:revision>
  <dcterms:created xsi:type="dcterms:W3CDTF">2021-09-08T02:07:30Z</dcterms:created>
  <dcterms:modified xsi:type="dcterms:W3CDTF">2021-09-14T09:35:52Z</dcterms:modified>
</cp:coreProperties>
</file>