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210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291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5303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9170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76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955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6421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918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359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256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81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587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742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171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956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277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B771-A367-4FDC-8E96-28C657AB75C4}" type="datetimeFigureOut">
              <a:rPr lang="th-TH" smtClean="0"/>
              <a:t>24/05/64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3DEC4C-17C8-4EE1-898F-52A5C892B7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237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35100" y="1"/>
            <a:ext cx="9791700" cy="990600"/>
          </a:xfrm>
        </p:spPr>
        <p:txBody>
          <a:bodyPr>
            <a:noAutofit/>
          </a:bodyPr>
          <a:lstStyle/>
          <a:p>
            <a:pPr algn="ctr"/>
            <a:r>
              <a:rPr lang="th-TH" sz="6600" b="1" dirty="0" smtClean="0"/>
              <a:t>บริษัทจำกัด</a:t>
            </a:r>
            <a:endParaRPr lang="th-TH" sz="66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676400" y="825500"/>
            <a:ext cx="10515600" cy="6032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/>
          </a:p>
          <a:p>
            <a:r>
              <a:rPr lang="th-TH" b="1" dirty="0" smtClean="0"/>
              <a:t>เป็นบทบัญญัติ หมวด </a:t>
            </a:r>
            <a:r>
              <a:rPr lang="en-US" b="1" dirty="0" smtClean="0"/>
              <a:t>4</a:t>
            </a:r>
            <a:r>
              <a:rPr lang="th-TH" b="1" dirty="0" smtClean="0"/>
              <a:t> บริษัทจำกัด ตั้งแต่มาตรา </a:t>
            </a:r>
            <a:r>
              <a:rPr lang="en-US" b="1" dirty="0" smtClean="0"/>
              <a:t>1096 – </a:t>
            </a:r>
            <a:r>
              <a:rPr lang="th-TH" b="1" dirty="0" smtClean="0"/>
              <a:t>มาตรา </a:t>
            </a:r>
            <a:r>
              <a:rPr lang="en-US" b="1" dirty="0" smtClean="0"/>
              <a:t>1264/7</a:t>
            </a:r>
            <a:r>
              <a:rPr lang="th-TH" b="1" dirty="0" smtClean="0"/>
              <a:t> (มีด้วยกัน </a:t>
            </a:r>
            <a:r>
              <a:rPr lang="en-US" b="1" dirty="0" smtClean="0"/>
              <a:t>12</a:t>
            </a:r>
            <a:r>
              <a:rPr lang="th-TH" b="1" dirty="0" smtClean="0"/>
              <a:t> ส่วน)</a:t>
            </a:r>
          </a:p>
          <a:p>
            <a:endParaRPr lang="en-US" b="1" dirty="0" smtClean="0"/>
          </a:p>
          <a:p>
            <a:r>
              <a:rPr lang="th-TH" b="1" dirty="0" smtClean="0"/>
              <a:t>ความหมายของบริษัท</a:t>
            </a:r>
          </a:p>
          <a:p>
            <a:r>
              <a:rPr lang="th-TH" b="1" dirty="0" smtClean="0"/>
              <a:t>มาตรา </a:t>
            </a:r>
            <a:r>
              <a:rPr lang="en-US" b="1" dirty="0" smtClean="0"/>
              <a:t>1096</a:t>
            </a:r>
            <a:r>
              <a:rPr lang="th-TH" b="1" dirty="0" smtClean="0"/>
              <a:t> </a:t>
            </a:r>
            <a:r>
              <a:rPr lang="th-TH" dirty="0" smtClean="0"/>
              <a:t>“อันว่าบริษัทจำกัดนั้น คือ บริษัทประเภทซึ่งตั้งขึ้นด้วยแบ่งทุนเป็นหุ้นมีมูลค่าเท่า ๆ กัน โดยผู้ถือหุ้นต่างรับผิดจำกัดเพียงไม่เกินจำนวนเงินที่ตนยังส่งใช้ไม่ครบมูลค่าของหุ้นที่ตนถือ”</a:t>
            </a:r>
          </a:p>
          <a:p>
            <a:endParaRPr lang="th-TH" dirty="0"/>
          </a:p>
          <a:p>
            <a:r>
              <a:rPr lang="th-TH" b="1" dirty="0" smtClean="0"/>
              <a:t>การจัดตั้งบริษัทจำกัด</a:t>
            </a:r>
          </a:p>
          <a:p>
            <a:r>
              <a:rPr lang="th-TH" b="1" dirty="0" smtClean="0"/>
              <a:t>มาตรา </a:t>
            </a:r>
            <a:r>
              <a:rPr lang="en-US" b="1" dirty="0" smtClean="0"/>
              <a:t>1097</a:t>
            </a:r>
            <a:r>
              <a:rPr lang="th-TH" b="1" dirty="0" smtClean="0"/>
              <a:t> </a:t>
            </a:r>
            <a:r>
              <a:rPr lang="th-TH" dirty="0" smtClean="0"/>
              <a:t>“บุคคลใด ๆ ตั้งแต่สามคนขึ้นไปจะเริ่มก่อการและตั้งเป็นบริษัทจำกัดก็ได้ โดยเข้าชื่อกันทำหนังสือบริคณห์สนธิ และกระทำการอย่างอื่นตามบทบัญญัติแห่งประมวลกฎหมายนี้”</a:t>
            </a:r>
          </a:p>
          <a:p>
            <a:endParaRPr lang="th-TH" dirty="0"/>
          </a:p>
          <a:p>
            <a:r>
              <a:rPr lang="th-TH" b="1" dirty="0" smtClean="0"/>
              <a:t>ลักษณะสำคัญของบริษัทจำกัด  </a:t>
            </a:r>
            <a:r>
              <a:rPr lang="th-TH" dirty="0" smtClean="0"/>
              <a:t>มีดังนี้</a:t>
            </a:r>
          </a:p>
          <a:p>
            <a:r>
              <a:rPr lang="en-US" dirty="0" smtClean="0"/>
              <a:t>1. </a:t>
            </a:r>
            <a:r>
              <a:rPr lang="th-TH" dirty="0" smtClean="0"/>
              <a:t>มีการร่วมกัน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th-TH" dirty="0" smtClean="0"/>
              <a:t>มีวัตถุประสงค์ในการประกอบธุรกิจเพื่อแบ่งปันกำไร</a:t>
            </a:r>
            <a:r>
              <a:rPr lang="en-US" dirty="0" smtClean="0"/>
              <a:t> </a:t>
            </a:r>
          </a:p>
          <a:p>
            <a:r>
              <a:rPr lang="en-US" dirty="0" smtClean="0"/>
              <a:t>3. </a:t>
            </a:r>
            <a:r>
              <a:rPr lang="th-TH" dirty="0" smtClean="0"/>
              <a:t>คงอยู่ตลอดไป (ไม่มีการจำกัดระยะเวลา)</a:t>
            </a: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167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86560" y="0"/>
            <a:ext cx="1050544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</a:t>
            </a:r>
            <a:r>
              <a:rPr lang="th-TH" dirty="0" smtClean="0"/>
              <a:t> มีการรวมการจัดการไว้ที่ส่วนกลาง</a:t>
            </a:r>
          </a:p>
          <a:p>
            <a:r>
              <a:rPr lang="en-US" dirty="0" smtClean="0"/>
              <a:t>5.</a:t>
            </a:r>
            <a:r>
              <a:rPr lang="th-TH" dirty="0" smtClean="0"/>
              <a:t> ความรับผิดของบริษัทจำกัดจะอยู่เฉพาะทรัพย์สินของบริษัทที่มีอยู่</a:t>
            </a:r>
          </a:p>
          <a:p>
            <a:r>
              <a:rPr lang="en-US" dirty="0" smtClean="0"/>
              <a:t>6.</a:t>
            </a:r>
            <a:r>
              <a:rPr lang="th-TH" dirty="0" smtClean="0"/>
              <a:t> การโอนหุ้นหรือผลประโยชน์จะกระทำได้โดยง่าย</a:t>
            </a:r>
          </a:p>
          <a:p>
            <a:r>
              <a:rPr lang="en-US" dirty="0" smtClean="0"/>
              <a:t>7.</a:t>
            </a:r>
            <a:r>
              <a:rPr lang="th-TH" dirty="0" smtClean="0"/>
              <a:t> บริษัทจำกัดต้องมีการจดทะเบียนต่อนายทะเบียนของกระทรวงพาณิชย์ หากยังมิได้มีการจดทะเบียนจะยังไม่ถือว่ามีสภาพเป็นบริษัทจำกัด</a:t>
            </a:r>
          </a:p>
          <a:p>
            <a:r>
              <a:rPr lang="en-US" dirty="0" smtClean="0"/>
              <a:t>8.</a:t>
            </a:r>
            <a:r>
              <a:rPr lang="th-TH" dirty="0" smtClean="0"/>
              <a:t> เมื่อได้มีการจดทะเบียนจัดตั้งบริษัทขึ้นแล้ว บริษัทจำกัดถือว่ามีฐานะ </a:t>
            </a:r>
            <a:r>
              <a:rPr lang="th-TH" i="1" dirty="0" smtClean="0"/>
              <a:t>“เป็นนิติบุคคล”</a:t>
            </a:r>
            <a:r>
              <a:rPr lang="th-TH" dirty="0" smtClean="0"/>
              <a:t> แยกสิทธิ หน้าที่และความรับผิดชอบต่างหากออกจากผู้ถือหุ้น</a:t>
            </a:r>
          </a:p>
          <a:p>
            <a:endParaRPr lang="th-TH" dirty="0"/>
          </a:p>
          <a:p>
            <a:pPr algn="thaiDist"/>
            <a:r>
              <a:rPr lang="th-TH" b="1" dirty="0" smtClean="0"/>
              <a:t>ขั้นตอนของการจดทะเบียนจัดตั้งบริษัทจำกัด</a:t>
            </a:r>
            <a:r>
              <a:rPr lang="th-TH" dirty="0" smtClean="0"/>
              <a:t> มี </a:t>
            </a:r>
            <a:r>
              <a:rPr lang="en-US" dirty="0" smtClean="0"/>
              <a:t>6</a:t>
            </a:r>
            <a:r>
              <a:rPr lang="th-TH" dirty="0" smtClean="0"/>
              <a:t> ขั้นตอน ดังนี้ (เมื่อทำครบทั้ง </a:t>
            </a:r>
            <a:r>
              <a:rPr lang="en-US" dirty="0" smtClean="0"/>
              <a:t>6</a:t>
            </a:r>
            <a:r>
              <a:rPr lang="th-TH" dirty="0" smtClean="0"/>
              <a:t> ขั้นตอน นายทะเบียนจึงจะรับจดทะเบียนจัดตั้งบริษัทได้)</a:t>
            </a:r>
          </a:p>
          <a:p>
            <a:r>
              <a:rPr lang="en-US" dirty="0" smtClean="0"/>
              <a:t>1. </a:t>
            </a:r>
            <a:r>
              <a:rPr lang="th-TH" dirty="0" smtClean="0"/>
              <a:t>ผู้เริ่มก่อการ</a:t>
            </a:r>
            <a:r>
              <a:rPr lang="en-US" dirty="0" smtClean="0"/>
              <a:t>/</a:t>
            </a:r>
            <a:r>
              <a:rPr lang="th-TH" dirty="0" smtClean="0"/>
              <a:t>ผู้ถือหุ้น หรือกรรมการ คนใดคนหนึ่งดำเนินการจองชื่อบริษัท</a:t>
            </a:r>
          </a:p>
          <a:p>
            <a:r>
              <a:rPr lang="en-US" dirty="0" smtClean="0"/>
              <a:t>2. </a:t>
            </a:r>
            <a:r>
              <a:rPr lang="th-TH" dirty="0" smtClean="0"/>
              <a:t>ผู้เริ่มก่อการตั้งแต่ </a:t>
            </a:r>
            <a:r>
              <a:rPr lang="en-US" dirty="0" smtClean="0"/>
              <a:t>3</a:t>
            </a:r>
            <a:r>
              <a:rPr lang="th-TH" dirty="0" smtClean="0"/>
              <a:t> คนขึ้นไป จัดทำหนังสือบริคณห์สนธิ</a:t>
            </a:r>
          </a:p>
          <a:p>
            <a:r>
              <a:rPr lang="en-US" dirty="0" smtClean="0"/>
              <a:t>3.</a:t>
            </a:r>
            <a:r>
              <a:rPr lang="th-TH" dirty="0" smtClean="0"/>
              <a:t> ผู้เริ่มก่อการจัดให้มีการจองซื้อหุ้นทั้งหมด</a:t>
            </a:r>
          </a:p>
          <a:p>
            <a:r>
              <a:rPr lang="en-US" dirty="0" smtClean="0"/>
              <a:t>4.</a:t>
            </a:r>
            <a:r>
              <a:rPr lang="th-TH" dirty="0" smtClean="0"/>
              <a:t> ดำเนินการประชุมจัดตั้งบริษัท</a:t>
            </a:r>
          </a:p>
          <a:p>
            <a:r>
              <a:rPr lang="en-US" dirty="0" smtClean="0"/>
              <a:t>5.</a:t>
            </a:r>
            <a:r>
              <a:rPr lang="th-TH" dirty="0" smtClean="0"/>
              <a:t> คณะกรรมการเรียกให้ดำเนินการชำระค่าหุ้น อย่างน้อยร้อยละ </a:t>
            </a:r>
            <a:r>
              <a:rPr lang="en-US" dirty="0" smtClean="0"/>
              <a:t>25</a:t>
            </a:r>
            <a:r>
              <a:rPr lang="th-TH" dirty="0" smtClean="0"/>
              <a:t> ตามที่ที่ประชุมบริษัทกำหนด</a:t>
            </a:r>
          </a:p>
          <a:p>
            <a:r>
              <a:rPr lang="en-US" dirty="0" smtClean="0"/>
              <a:t>6. </a:t>
            </a:r>
            <a:r>
              <a:rPr lang="th-TH" dirty="0" smtClean="0"/>
              <a:t>จัดทำคำขอจดทะเบียนและเอกสารประกอบ</a:t>
            </a:r>
            <a:r>
              <a:rPr lang="en-US" dirty="0" smtClean="0"/>
              <a:t>/</a:t>
            </a:r>
            <a:r>
              <a:rPr lang="th-TH" dirty="0" smtClean="0"/>
              <a:t>ยื่นคำขอจดทะเบียนจัดตั้งบริษัท</a:t>
            </a:r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1526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92300" y="12700"/>
            <a:ext cx="9372600" cy="723900"/>
          </a:xfrm>
        </p:spPr>
        <p:txBody>
          <a:bodyPr/>
          <a:lstStyle/>
          <a:p>
            <a:pPr algn="ctr"/>
            <a:r>
              <a:rPr lang="th-TH" b="1" dirty="0" smtClean="0"/>
              <a:t>การจดทะเบียนจัดตั้งบริษัทจำกัด</a:t>
            </a:r>
            <a:endParaRPr lang="th-TH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905000" y="736600"/>
            <a:ext cx="10287000" cy="6121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การจัดตั้งบริษัทจำกัด ต้องมีการจัดทำ </a:t>
            </a:r>
            <a:r>
              <a:rPr lang="th-TH" i="1" dirty="0" smtClean="0"/>
              <a:t>“หนังสือบริคณห์สนธิ”</a:t>
            </a:r>
            <a:r>
              <a:rPr lang="th-TH" dirty="0" smtClean="0"/>
              <a:t> และนำหนังสือบริคณห์สนธินั้นไปจดทะเบียน ซึ่งต้องมีผู้ก่อการอย่างน้อย </a:t>
            </a:r>
            <a:r>
              <a:rPr lang="en-US" dirty="0" smtClean="0"/>
              <a:t>3</a:t>
            </a:r>
            <a:r>
              <a:rPr lang="th-TH" dirty="0" smtClean="0"/>
              <a:t> คน เป็นผู้จัดทำ โดยร่างขั้นตอนตามความมุ่งหมายแห่งวัตถุประสงค์ในการจัดตั้งบริษัทจำกัดดังกล่าว</a:t>
            </a:r>
          </a:p>
          <a:p>
            <a:endParaRPr lang="th-TH" dirty="0"/>
          </a:p>
          <a:p>
            <a:pPr algn="thaiDist"/>
            <a:r>
              <a:rPr lang="th-TH" b="1" dirty="0" smtClean="0"/>
              <a:t>หนังสือบริคณห์สนธิ</a:t>
            </a:r>
            <a:r>
              <a:rPr lang="th-TH" dirty="0" smtClean="0"/>
              <a:t> (</a:t>
            </a:r>
            <a:r>
              <a:rPr lang="en-US" dirty="0">
                <a:latin typeface="Adobe Caslon Pro Bold" panose="0205070206050A020403" pitchFamily="18" charset="0"/>
              </a:rPr>
              <a:t>M</a:t>
            </a:r>
            <a:r>
              <a:rPr lang="en-US" dirty="0" smtClean="0">
                <a:latin typeface="Adobe Caslon Pro Bold" panose="0205070206050A020403" pitchFamily="18" charset="0"/>
              </a:rPr>
              <a:t>emorandum of Association</a:t>
            </a:r>
            <a:r>
              <a:rPr lang="th-TH" dirty="0" smtClean="0"/>
              <a:t>) คือ เอกสารสำคัญชนิดหนึ่งซึ่งใช้ในการจดทะเบียนจัดตั้งบริษัท เพื่อเป็นการเปิดเผยเจตนาต่อบุคคลทั่วไปในการจัดตั้งบริษัท โดยเป็นเอกสารที่กำหนดรายละเอียดต่าง ๆ เกี่ยวกับการจัดตั้งบริษัท เช่น วัตถุประสงค์ของบริษัท จำนวนทุนเรือนหุ้น รายชื่อผู้เริ่มก่อการ หรือที่ตั้งของสำนักงานใหญ่ เป็นต้น</a:t>
            </a:r>
          </a:p>
          <a:p>
            <a:endParaRPr lang="th-TH" dirty="0"/>
          </a:p>
          <a:p>
            <a:r>
              <a:rPr lang="th-TH" u="sng" dirty="0" smtClean="0"/>
              <a:t>ข้อสังเกต</a:t>
            </a:r>
            <a:r>
              <a:rPr lang="th-TH" dirty="0" smtClean="0"/>
              <a:t> 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หนังสือบริคณห์สนธิถือเป็นกรอบการจัดการงานของบริษัทที่แสดงไว้ต่อบุคคลภายนอก ซึ่งจะแตกต่างจาก </a:t>
            </a:r>
            <a:r>
              <a:rPr lang="th-TH" i="1" dirty="0" smtClean="0"/>
              <a:t>“ข้อบังคับของบริษัท” </a:t>
            </a:r>
            <a:r>
              <a:rPr lang="th-TH" dirty="0" smtClean="0"/>
              <a:t>ซึ่งเป็นระเบียบการปฏิบัติงานภายในของบริษัท (ข้อบังคับของบริษัทมักใช้บังคับกับคณะกรรมการ ผู้บริหาร ผู้จัดการ หรือพนักงาน ลูกจ้างของบริษัท เท่านั้น จะไม่นำไปใช้บังคับกับบุคคลภายนอก) </a:t>
            </a: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7052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27200" y="0"/>
            <a:ext cx="104648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1. </a:t>
            </a:r>
            <a:r>
              <a:rPr lang="th-TH" b="1" dirty="0" smtClean="0"/>
              <a:t>รายการของหนังสือบริคณห์สนธิ</a:t>
            </a:r>
          </a:p>
          <a:p>
            <a:r>
              <a:rPr lang="th-TH" dirty="0" smtClean="0"/>
              <a:t>เป็นไปตาม </a:t>
            </a:r>
            <a:r>
              <a:rPr lang="th-TH" b="1" dirty="0" smtClean="0"/>
              <a:t>มาตรา </a:t>
            </a:r>
            <a:r>
              <a:rPr lang="en-US" b="1" dirty="0" smtClean="0"/>
              <a:t>1098</a:t>
            </a:r>
            <a:r>
              <a:rPr lang="th-TH" dirty="0" smtClean="0"/>
              <a:t>  กล่าวคือ หนังสือบริคณห์สนธินั้น ต้องมีรายการดังต่อไปนี้ คือ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1</a:t>
            </a:r>
            <a:r>
              <a:rPr lang="th-TH" dirty="0" smtClean="0"/>
              <a:t>) ชื่อบริษัทที่จะตั้งขึ้น ซึ่งต้องมีคำว่า “จำกัด” ไว้ปลายชื่อนั้นด้วยเสมอไป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2</a:t>
            </a:r>
            <a:r>
              <a:rPr lang="th-TH" dirty="0" smtClean="0"/>
              <a:t>) ที่ตั้งของสำนักงานของบริษัท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3</a:t>
            </a:r>
            <a:r>
              <a:rPr lang="th-TH" dirty="0" smtClean="0"/>
              <a:t>) วัตถุประสงค์ในการดำเนินกิจการของบริษัท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4</a:t>
            </a:r>
            <a:r>
              <a:rPr lang="th-TH" dirty="0" smtClean="0"/>
              <a:t>) ถ้อยคำสำแดงว่า ความรับผิดของผู้ถือหุ้นจะมีจำกัด</a:t>
            </a:r>
          </a:p>
          <a:p>
            <a:r>
              <a:rPr lang="th-TH" dirty="0" smtClean="0"/>
              <a:t>	(</a:t>
            </a:r>
            <a:r>
              <a:rPr lang="en-US" dirty="0" smtClean="0"/>
              <a:t>5</a:t>
            </a:r>
            <a:r>
              <a:rPr lang="th-TH" dirty="0" smtClean="0"/>
              <a:t>) จำนวนทุนเรือนหุ้น ซึ่งบริษัทต้องการจะจดทะเบียน โดยแบ่งออกเป็นหุ้นมีมูลค่ากำหนดหุ้นละเท่าไร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6</a:t>
            </a:r>
            <a:r>
              <a:rPr lang="th-TH" dirty="0" smtClean="0"/>
              <a:t>) ชื่อ สำนักงาน อาชีพ และลายมือชื่อของผู้เริ่มก่อการทั้งหมด รวมทั้งจำนวนหุ้นที่ผู้เริ่มก่อการต่างเข้าซื้อไว้คนละเท่าใด</a:t>
            </a:r>
          </a:p>
          <a:p>
            <a:endParaRPr lang="th-TH" dirty="0"/>
          </a:p>
          <a:p>
            <a:r>
              <a:rPr lang="th-TH" u="sng" dirty="0" smtClean="0"/>
              <a:t>ข้อสังเกต</a:t>
            </a:r>
          </a:p>
          <a:p>
            <a:r>
              <a:rPr lang="th-TH" dirty="0"/>
              <a:t>	</a:t>
            </a:r>
            <a:r>
              <a:rPr lang="th-TH" dirty="0" smtClean="0"/>
              <a:t>การจดทะเบียนหนังสือบริคณห์สนธิ จะใช้ “แบบ </a:t>
            </a:r>
            <a:r>
              <a:rPr lang="th-TH" dirty="0" err="1" smtClean="0"/>
              <a:t>บอจ</a:t>
            </a:r>
            <a:r>
              <a:rPr lang="th-TH" dirty="0" smtClean="0"/>
              <a:t>.</a:t>
            </a:r>
            <a:r>
              <a:rPr lang="th-TH" dirty="0"/>
              <a:t> </a:t>
            </a:r>
            <a:r>
              <a:rPr lang="en-US" dirty="0" smtClean="0"/>
              <a:t>2</a:t>
            </a:r>
            <a:r>
              <a:rPr lang="th-TH" dirty="0" smtClean="0"/>
              <a:t>” ซึ่งมีรายการตามมาตรา </a:t>
            </a:r>
            <a:r>
              <a:rPr lang="en-US" dirty="0" smtClean="0"/>
              <a:t>1098</a:t>
            </a:r>
            <a:r>
              <a:rPr lang="th-TH" dirty="0" smtClean="0"/>
              <a:t> และจะมีคำรับรองลายมือชื่อของพยาน </a:t>
            </a:r>
            <a:r>
              <a:rPr lang="en-US" dirty="0" smtClean="0"/>
              <a:t>2</a:t>
            </a:r>
            <a:r>
              <a:rPr lang="th-TH" dirty="0" smtClean="0"/>
              <a:t> คน รวมถึงค่าอากรแสตมป์ จำนวน </a:t>
            </a:r>
            <a:r>
              <a:rPr lang="en-US" dirty="0" smtClean="0"/>
              <a:t>200</a:t>
            </a:r>
            <a:r>
              <a:rPr lang="th-TH" dirty="0" smtClean="0"/>
              <a:t> บาทด้วย </a:t>
            </a:r>
            <a:endParaRPr lang="th-TH" dirty="0"/>
          </a:p>
          <a:p>
            <a:r>
              <a:rPr lang="th-TH" dirty="0" smtClean="0"/>
              <a:t>หนังสือบริคณห์สนธิจะจัดทำเป็นต้นฉบับไว้ไม่น้อยกว่า </a:t>
            </a:r>
            <a:r>
              <a:rPr lang="en-US" dirty="0" smtClean="0"/>
              <a:t>2</a:t>
            </a:r>
            <a:r>
              <a:rPr lang="th-TH" dirty="0" smtClean="0"/>
              <a:t> ฉบับ โดยฉบับหนึ่งให้นำไปจดทะเบียนจัดตั้งบริษัท (มาตรา </a:t>
            </a:r>
            <a:r>
              <a:rPr lang="en-US" dirty="0" smtClean="0"/>
              <a:t>1099</a:t>
            </a:r>
            <a:r>
              <a:rPr lang="th-TH" dirty="0" smtClean="0"/>
              <a:t>) และผู้เริ่มก่อการทุกคนต้องลงชื่อซื้อหุ้น อย่างน้อยจำนวน </a:t>
            </a:r>
            <a:r>
              <a:rPr lang="en-US" dirty="0" smtClean="0"/>
              <a:t>1</a:t>
            </a:r>
            <a:r>
              <a:rPr lang="th-TH" dirty="0" smtClean="0"/>
              <a:t> หุ้น (มาตรา </a:t>
            </a:r>
            <a:r>
              <a:rPr lang="en-US" dirty="0" smtClean="0"/>
              <a:t>1100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604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51000" y="0"/>
            <a:ext cx="10541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2.</a:t>
            </a:r>
            <a:r>
              <a:rPr lang="th-TH" b="1" dirty="0" smtClean="0"/>
              <a:t> การประชุมจัดตั้งบริษัท</a:t>
            </a:r>
          </a:p>
          <a:p>
            <a:r>
              <a:rPr lang="th-TH" dirty="0" smtClean="0"/>
              <a:t>ผู้เริ่มก่อการหรือผู้ถือหุ้นต้องมาประชุมร่วมกัน โดยมีกิจการที่จะประชุมกันในการตั้งบริษัท คือ “การให้สัตยาบันหรือการรับรองสัญญาที่ผู้ก่อการนั้นทำเอาไว้” เพื่อประโยชน์ของบริษัท และให้มี “การเลือกกรรมการชุดแรกและผู้ชำระบัญชีของบริษัท” ด้วย (ดูรายการประชุมตั้งบริษัททั้งหมดได้ตามมาตรา </a:t>
            </a:r>
            <a:r>
              <a:rPr lang="en-US" dirty="0" smtClean="0"/>
              <a:t>1108</a:t>
            </a:r>
            <a:r>
              <a:rPr lang="th-TH" dirty="0" smtClean="0"/>
              <a:t>)</a:t>
            </a:r>
          </a:p>
          <a:p>
            <a:endParaRPr lang="th-TH" dirty="0"/>
          </a:p>
          <a:p>
            <a:r>
              <a:rPr lang="th-TH" u="sng" dirty="0" smtClean="0"/>
              <a:t>ข้อสังเกต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เหตุที่ต้องให้สัตยาบันการกระทำของผู้ก่อการ ก็เพื่อเป็นการปกป้องการดำเนินการจัดตั้งบริษัทของผู้ก่อการ เนื่องจากหากมิได้มีการให้สัตยาบันรับรองการดำเนินการที่ผ่านมาของผู้ก่อการดังกล่าว ย่อมมีผลทำให้ผู้ก่อการจะต้องรับผิดร่วมกัน “โดยไม่จำกัดจำนวน” ทั้ง ๆ ที่เป็นกิจการซึ่งเป็นไปเพื่อประโยชน์ในการจัดตั้งบริษัท และจะอ้างว่าเป็นการทำแทนบริษัทหรือจะอ้างว่าเป็นตัวแทนของบริษัทก็ไม่ได้เช่นกัน เพราะบริษัทยังมิได้จดทะเบียนจัดตั้งขึ้น (ยังไม่มีสภาพเป็นตัวการตัวแทน)</a:t>
            </a:r>
          </a:p>
          <a:p>
            <a:pPr algn="thaiDist"/>
            <a:endParaRPr lang="th-TH" dirty="0"/>
          </a:p>
          <a:p>
            <a:pPr algn="thaiDist"/>
            <a:r>
              <a:rPr lang="th-TH" b="1" dirty="0" smtClean="0"/>
              <a:t>มาตรา </a:t>
            </a:r>
            <a:r>
              <a:rPr lang="en-US" b="1" dirty="0" smtClean="0"/>
              <a:t>1102</a:t>
            </a:r>
            <a:r>
              <a:rPr lang="th-TH" b="1" dirty="0" smtClean="0"/>
              <a:t> </a:t>
            </a:r>
            <a:r>
              <a:rPr lang="th-TH" dirty="0" smtClean="0"/>
              <a:t>“ห้ามมิให้ชี้ชวนประชาชนให้ซื้อหุ้น”</a:t>
            </a:r>
          </a:p>
          <a:p>
            <a:pPr algn="thaiDist"/>
            <a:r>
              <a:rPr lang="th-TH" dirty="0" smtClean="0"/>
              <a:t>บริษัทจำกัดไม่อาจจัดทำหนังสือชี้ชวนให้ประชาชนทั่วไปเข้าซื้อหุ้นได้ ซึ่งจะแตกต่างจาก “บริษัทมหาชนจำกัด” ที่มีสิทธิจัดทำหนังสือชี้ชวนให้ประชาชนทั่วไปเข้าซื้อหุ้นของบริษัทมหาชนจำกัดนั้น ๆ 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9193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14500" y="0"/>
            <a:ext cx="104775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เมื่อได้ประชุมตั้งบริษัทแล้ว ให้ผู้เริ่มก่อการบริษัทมอบกิจการทั้งปวงให้แก่กรรมการบริษัท และเมื่อกรรมการได้รับการแล้ว ก็ให้ลงมือจัดการเรียกให้ผู้เริ่มก่อการและผู้เข้าชื่อซื้อหุ้นทั้งหลายจ่ายเงินค่าหุ้น โดยเรียกให้ชำระไม่น้อยกว่า ร้อยละ </a:t>
            </a:r>
            <a:r>
              <a:rPr lang="en-US" dirty="0" smtClean="0"/>
              <a:t>25</a:t>
            </a:r>
            <a:r>
              <a:rPr lang="th-TH" dirty="0" smtClean="0"/>
              <a:t> ตามที่ได้กำหนดไว้ในหนังสือชี้ชวนให้ซื้อหุ้น (มาตรา </a:t>
            </a:r>
            <a:r>
              <a:rPr lang="en-US" dirty="0" smtClean="0"/>
              <a:t>1110</a:t>
            </a:r>
            <a:r>
              <a:rPr lang="th-TH" dirty="0" smtClean="0"/>
              <a:t>)</a:t>
            </a:r>
          </a:p>
          <a:p>
            <a:endParaRPr lang="th-TH" dirty="0"/>
          </a:p>
          <a:p>
            <a:r>
              <a:rPr lang="en-US" b="1" dirty="0" smtClean="0"/>
              <a:t>3.</a:t>
            </a:r>
            <a:r>
              <a:rPr lang="th-TH" b="1" dirty="0" smtClean="0"/>
              <a:t> การขอจดทะเบียนจัดตั้งบริษัท</a:t>
            </a:r>
          </a:p>
          <a:p>
            <a:r>
              <a:rPr lang="th-TH" dirty="0" smtClean="0"/>
              <a:t>การจัดทำคำขอจดทะเบียนจัดตั้งบริษัทเป็นไปตาม </a:t>
            </a:r>
            <a:r>
              <a:rPr lang="th-TH" b="1" dirty="0" smtClean="0"/>
              <a:t>มาตรา </a:t>
            </a:r>
            <a:r>
              <a:rPr lang="en-US" b="1" dirty="0" smtClean="0"/>
              <a:t>1111</a:t>
            </a:r>
            <a:r>
              <a:rPr lang="th-TH" dirty="0" smtClean="0"/>
              <a:t> กล่าวคือ เมื่อบริษัทได้รับชำระเงินค่าหุ้นตามจำนวนที่ว่าไว้ในมาตรา </a:t>
            </a:r>
            <a:r>
              <a:rPr lang="en-US" dirty="0" smtClean="0"/>
              <a:t>1110</a:t>
            </a:r>
            <a:r>
              <a:rPr lang="th-TH" dirty="0" smtClean="0"/>
              <a:t> แล้ว ให้กรรมการบริษัทไปขอจดทะเบียนจัดตั้งบริษัท โดยคำขอและข้อความให้ระบุรายการตามที่ได้ตกลงกันไว้ในที่ประชุมจัดตั้งบริษัท ดังต่อไปนี้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1</a:t>
            </a:r>
            <a:r>
              <a:rPr lang="th-TH" dirty="0" smtClean="0"/>
              <a:t>) จำนวนหุ้นทั้งหมดที่มีผู้เข้าชื่อซื้อ หรือได้จัดออกให้แล้วแยกเป็นชนิดหุ้นสามัญมีจำนวนเท่าใด หุ้นบุริมสิทธิมีจำนวนเท่าใด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2</a:t>
            </a:r>
            <a:r>
              <a:rPr lang="th-TH" dirty="0" smtClean="0"/>
              <a:t>) จำนวนหุ้นสามัญหรือหุ้นบุริมสิทธิ ซึ่งออกให้เหมือนหนึ่งว่าได้ใช้เต็มค่าแล้ว หรือได้ใช้แต่บางส่วนแล้ว นอกจากที่ใช้เป็นตัวเงิน และหุ้นที่ได้ใช้แต่บางส่วนนั้น ให้บอกว่าได้ใช้แล้วเพียงใด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3</a:t>
            </a:r>
            <a:r>
              <a:rPr lang="th-TH" dirty="0" smtClean="0"/>
              <a:t>) จำนวนเงินที่ได้ใช้แล้วหุ้นละเท่าใด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4</a:t>
            </a:r>
            <a:r>
              <a:rPr lang="th-TH" dirty="0" smtClean="0"/>
              <a:t>) จำนวนเงินที่ได้รับไว้เป็นค่าหุ้นรวมทั้งสิ้นเท่าใด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5</a:t>
            </a:r>
            <a:r>
              <a:rPr lang="th-TH" dirty="0" smtClean="0"/>
              <a:t>) ชื่อ อาชีพ และที่อยู่ของกรรมการบริษัททุกคน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4472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12900" y="0"/>
            <a:ext cx="105791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	(</a:t>
            </a:r>
            <a:r>
              <a:rPr lang="en-US" dirty="0" smtClean="0"/>
              <a:t>6</a:t>
            </a:r>
            <a:r>
              <a:rPr lang="th-TH" dirty="0" smtClean="0"/>
              <a:t>) ถ้าให้กรรมการบริษัทมีอำนาจจัดการบริษัทได้โดยลำพัง ให้แสดงว่าได้มอบอำนาจให้กรรมการบริษัทคนใดกระทำในเรื่องใด เพียงใด และให้บอกจำนวนหรือชื่อกรรมการซึ่งเป็นผู้มีอำนาจลงนามผูกพันบริษัทนั้นไว้ด้วย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7</a:t>
            </a:r>
            <a:r>
              <a:rPr lang="th-TH" dirty="0" smtClean="0"/>
              <a:t>) ถ้าตั้งบริษัทขึ้นมาดำเนินกิจการในช่วงกำหนดระยะเวลาหนึ่ง ก็ให้แสดงถึงระยะเวลาดังกล่าวไว้ในการจดทะเบียนจัดตั้งบริษัทนั้นด้วย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8</a:t>
            </a:r>
            <a:r>
              <a:rPr lang="th-TH" dirty="0" smtClean="0"/>
              <a:t>) ที่ตั้งสำนักงานใหญ่และที่ตั้งของสาขาทั้งปวง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ในการขอจดทะเบียนนั้น ถ้าได้ทำข้อบังคับของบริษัทไว้ในเรื่องใด ก็ต้องส่ง </a:t>
            </a:r>
            <a:r>
              <a:rPr lang="th-TH" i="1" dirty="0" smtClean="0"/>
              <a:t>“สำเนาข้อบังคับ”</a:t>
            </a:r>
            <a:r>
              <a:rPr lang="th-TH" dirty="0" smtClean="0"/>
              <a:t> นั้นไปในการจดทะเบียนด้วย รวมถึง </a:t>
            </a:r>
            <a:r>
              <a:rPr lang="th-TH" i="1" dirty="0" smtClean="0"/>
              <a:t>“สำเนารายงานการประชุมจัดตั้งบริษัท”</a:t>
            </a:r>
            <a:r>
              <a:rPr lang="th-TH" dirty="0" smtClean="0"/>
              <a:t> ซึ่งหนังสือทั้ง </a:t>
            </a:r>
            <a:r>
              <a:rPr lang="en-US" dirty="0" smtClean="0"/>
              <a:t>2</a:t>
            </a:r>
            <a:r>
              <a:rPr lang="th-TH" dirty="0" smtClean="0"/>
              <a:t> ฉบับนี้ ให้กรรมการบริษัทอย่างน้อย </a:t>
            </a:r>
            <a:r>
              <a:rPr lang="en-US" dirty="0" smtClean="0"/>
              <a:t>1</a:t>
            </a:r>
            <a:r>
              <a:rPr lang="th-TH" dirty="0" smtClean="0"/>
              <a:t> คนเป็นผู้ลงนามรับรอง (มาตรา </a:t>
            </a:r>
            <a:r>
              <a:rPr lang="en-US" dirty="0" smtClean="0"/>
              <a:t>1111</a:t>
            </a:r>
            <a:r>
              <a:rPr lang="th-TH" dirty="0" smtClean="0"/>
              <a:t> วรรคสี่) 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เมื่อได้จดทะเบียนจัดตั้งบริษัทจำกัดเป็นที่เรียบร้อย ให้พนักงานทะเบียนทำ </a:t>
            </a:r>
            <a:r>
              <a:rPr lang="th-TH" i="1" dirty="0" smtClean="0"/>
              <a:t>“ใบสำคัญแสดงการจดทะเบียน”</a:t>
            </a:r>
            <a:r>
              <a:rPr lang="th-TH" dirty="0" smtClean="0"/>
              <a:t> ส่งมอบไว้ให้แก่บริษัทดังกล่าว จำนวน </a:t>
            </a:r>
            <a:r>
              <a:rPr lang="en-US" dirty="0" smtClean="0"/>
              <a:t>1</a:t>
            </a:r>
            <a:r>
              <a:rPr lang="th-TH" dirty="0" smtClean="0"/>
              <a:t> ฉบับ (มาตรา </a:t>
            </a:r>
            <a:r>
              <a:rPr lang="en-US" dirty="0" smtClean="0"/>
              <a:t>1111</a:t>
            </a:r>
            <a:r>
              <a:rPr lang="th-TH" dirty="0" smtClean="0"/>
              <a:t> วรรคหก)</a:t>
            </a:r>
          </a:p>
          <a:p>
            <a:pPr algn="thaiDist"/>
            <a:endParaRPr lang="th-TH" dirty="0"/>
          </a:p>
          <a:p>
            <a:pPr algn="thaiDist"/>
            <a:endParaRPr lang="th-TH" dirty="0" smtClean="0"/>
          </a:p>
          <a:p>
            <a:pPr algn="thaiDist"/>
            <a:endParaRPr lang="th-TH" dirty="0"/>
          </a:p>
          <a:p>
            <a:pPr algn="thaiDist"/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7584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47800" y="0"/>
            <a:ext cx="10056812" cy="723900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/>
              <a:t>ผลของการจดทะเบียนบริษัท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100" y="558800"/>
            <a:ext cx="10375900" cy="629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ห้างหุ้นส่วนหรือบริษัทเมื่อได้ทำการจดทะเบียนตามกฎหมายแล้ว ย่อมมี </a:t>
            </a:r>
            <a:r>
              <a:rPr lang="th-TH" i="1" dirty="0" smtClean="0"/>
              <a:t>“ฐานะเป็นนิติบุคคล” </a:t>
            </a:r>
            <a:r>
              <a:rPr lang="th-TH" dirty="0" smtClean="0"/>
              <a:t>แยกต่างหากจากผู้เป็นหุ้นส่วน (กรณีห้างหุ้นส่วน) หรือผู้ถือหุ้น (กรณีบริษัทจำกัดหรือบริษัทมหาชนจำกัด) ทั้งหลายซึ่งได้รวมกันเข้าเป็นหุ้นส่วนหรือบริษัทนั้น (มาตรา </a:t>
            </a:r>
            <a:r>
              <a:rPr lang="en-US" dirty="0" smtClean="0"/>
              <a:t>1015</a:t>
            </a:r>
            <a:r>
              <a:rPr lang="th-TH" dirty="0" smtClean="0"/>
              <a:t>)</a:t>
            </a:r>
          </a:p>
          <a:p>
            <a:endParaRPr lang="th-TH" dirty="0"/>
          </a:p>
          <a:p>
            <a:r>
              <a:rPr lang="th-TH" b="1" dirty="0" smtClean="0"/>
              <a:t>การขอเพิกถอนการเข้าชื่อซื้อหุ้น</a:t>
            </a:r>
          </a:p>
          <a:p>
            <a:r>
              <a:rPr lang="th-TH" dirty="0"/>
              <a:t>	</a:t>
            </a:r>
            <a:r>
              <a:rPr lang="th-TH" dirty="0" smtClean="0"/>
              <a:t>เมื่อบริษัทได้จดทะเบียนแล้ว ผู้เข้าชื่อซื้อหุ้นจะฟ้องร้องขอให้ศาลเพิกถอนการที่ตนได้เข้าชื่อซื้อหุ้น โดยอ้างเหตุว่าสำคัญผิดหรือถูกข่มขู่ หรือถูกลวงล่อฉ้อฉลนั้น ไม่ได้ (มาตรา </a:t>
            </a:r>
            <a:r>
              <a:rPr lang="en-US" dirty="0" smtClean="0"/>
              <a:t>1114</a:t>
            </a:r>
            <a:r>
              <a:rPr lang="th-TH" dirty="0" smtClean="0"/>
              <a:t>)</a:t>
            </a:r>
          </a:p>
          <a:p>
            <a:endParaRPr lang="th-TH" dirty="0"/>
          </a:p>
          <a:p>
            <a:r>
              <a:rPr lang="th-TH" u="sng" dirty="0" smtClean="0"/>
              <a:t>ข้อสังเกต</a:t>
            </a:r>
          </a:p>
          <a:p>
            <a:r>
              <a:rPr lang="en-US" dirty="0" smtClean="0"/>
              <a:t>1. </a:t>
            </a:r>
            <a:r>
              <a:rPr lang="th-TH" dirty="0" smtClean="0"/>
              <a:t>หากยังมิได้มีการจดทะเบียนบริษัท จะไม่ต้องห้ามตามมาตรา </a:t>
            </a:r>
            <a:r>
              <a:rPr lang="en-US" dirty="0" smtClean="0"/>
              <a:t>1114</a:t>
            </a:r>
            <a:r>
              <a:rPr lang="th-TH" dirty="0" smtClean="0"/>
              <a:t> ฉะนั้น ผู้ที่ได้เข้าชื่อซื้อหุ้นหรือได้จองซื้อหุ้นไว้ก็สามารถขอให้ศาลเพิกถอนหรือบอกล้างได้</a:t>
            </a:r>
          </a:p>
          <a:p>
            <a:r>
              <a:rPr lang="en-US" dirty="0" smtClean="0"/>
              <a:t>2.</a:t>
            </a:r>
            <a:r>
              <a:rPr lang="th-TH" dirty="0" smtClean="0"/>
              <a:t> กรณีการห้ามมิให้ฟ้องขอเพิกถอนตามมาตรา </a:t>
            </a:r>
            <a:r>
              <a:rPr lang="en-US" dirty="0" smtClean="0"/>
              <a:t>1114</a:t>
            </a:r>
            <a:r>
              <a:rPr lang="th-TH" dirty="0" smtClean="0"/>
              <a:t> นี้ กฎหมายห้ามไว้เฉพาะเรื่องโมฆะกรรมเท่านั้น แต่หากได้มีความรับผิดทางละเมิดหรือความเสียหายทางอาญาเกิดขึ้น ก็ไม่ต้องห้ามในการฟ้องตามมูลคดีอื่นดังกล่าวนั้น</a:t>
            </a:r>
          </a:p>
        </p:txBody>
      </p:sp>
    </p:spTree>
    <p:extLst>
      <p:ext uri="{BB962C8B-B14F-4D97-AF65-F5344CB8AC3E}">
        <p14:creationId xmlns:p14="http://schemas.microsoft.com/office/powerpoint/2010/main" val="249108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76400" y="0"/>
            <a:ext cx="105156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/>
          </a:p>
          <a:p>
            <a:endParaRPr lang="th-TH" b="1" dirty="0" smtClean="0"/>
          </a:p>
          <a:p>
            <a:r>
              <a:rPr lang="th-TH" b="1" dirty="0" smtClean="0"/>
              <a:t>ความรับผิดของผู้ก่อการจัดตั้งบริษัท</a:t>
            </a:r>
          </a:p>
          <a:p>
            <a:endParaRPr lang="th-TH" dirty="0"/>
          </a:p>
          <a:p>
            <a:pPr algn="thaiDist"/>
            <a:r>
              <a:rPr lang="th-TH" dirty="0" smtClean="0"/>
              <a:t>	หนี้ต่าง ๆ ที่เกิดขึ้น “ก่อนการจดทะเบียนบริษัท” ผู้ก่อการต้องรับผิดเป็นส่วนตัว ในฐานะลูกหนี้ร่วมกันโดยไม่จำกัดจำนวน แต่เมื่อได้มีการประชุมตั้งบริษัทแล้ว และที่ประชุมจัดตั้งบริษัทนั้นได้อนุมัติหรือยอมรับในหนี้ใด หรือได้ให้สัตยาบันในหนี้ใด ก็มีผลทำให้ผู้ก่อการหลุดพ้นจากความรับผิดเป็นส่วนตัวในหนี้ที่ที่ประชุมจัดตั้งบริษัทได้อนุมัติหรือรับรองไว้ให้ อย่างไรก็ดี การหลุดพ้นจากความรับผิดในหนี้นั้นจะยังไม่เกิดขึ้นจนกว่าจะได้มีการจดทะเบียนตั้งบริษัทเป็นที่เรียบร้อยแล้ว ซึ่งจะทำให้หนี้ที่เกิดขึ้นก่อนการจัดตั้งบริษัทนั้น ตกมาเป็นของบริษัทซึ่งเป็นนิติบุคคลแทน แต่อย่างไรก็ดี ถ้าที่ประชุมจัดตั้งบริษัทไม่อนุมัติหรือไม่ได้ให้สัตยาบันในหนี้ของผู้ก่อการจัดตั้งบริษัท ย่อมมีผลทำให้ผู้ก่อการยังคงต้องมีความรับผิดร่วมกันเป็นลูกหนี้ร่วมโดยไม่จำกัดจำนวนอยู่เช่นเดิม (มาตรา </a:t>
            </a:r>
            <a:r>
              <a:rPr lang="en-US" dirty="0" smtClean="0"/>
              <a:t>1113</a:t>
            </a:r>
            <a:r>
              <a:rPr lang="th-TH" dirty="0" smtClean="0"/>
              <a:t>)</a:t>
            </a:r>
          </a:p>
          <a:p>
            <a:pPr algn="thaiDist"/>
            <a:r>
              <a:rPr lang="th-TH" dirty="0"/>
              <a:t>	</a:t>
            </a:r>
            <a:endParaRPr lang="th-TH" dirty="0" smtClean="0"/>
          </a:p>
          <a:p>
            <a:pPr algn="thaiDist"/>
            <a:r>
              <a:rPr lang="th-TH" u="sng" dirty="0" smtClean="0"/>
              <a:t>ข้อสังเกต</a:t>
            </a:r>
            <a:endParaRPr lang="th-TH" u="sng" dirty="0"/>
          </a:p>
          <a:p>
            <a:pPr algn="thaiDist"/>
            <a:r>
              <a:rPr lang="th-TH" dirty="0" smtClean="0"/>
              <a:t>	กรณีผู้ก่อการไม่ได้ก่อหนี้ขึ้นในนามบริษัท แต่ได้ระบุชื่อของตนลงไว้ในสัญญากับเจ้าหนี้แทน เช่นนี้ ทำให้ผู้ก่อการที่มีชื่อในสัญญานั้นต้องรับผิดเป็นส่วนตัวเสมอ แม้ว่าที่ประชุมจัดตั้งบริษัทจะได้ยินยอม อนุมัติ หรือได้รับรองให้หนี้นั้นเข้ามาเป็นของบริษัท และแม้ว่าจะได้มีการจดทะเบียนจัดตั้งบริษัทขึ้นมาแล้วก็ตาม ก็หาเป็นเหตุให้หนี้นั้นต้องตกเป็นของบริษัทไม่ ผู้ก่อการที่ปรากฏชื่อในสัญญาจึงต้องรับผิดในฐานะที่เป็นคู่สัญญา</a:t>
            </a:r>
          </a:p>
          <a:p>
            <a:endParaRPr lang="th-TH" dirty="0"/>
          </a:p>
          <a:p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532676993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813</Words>
  <Application>Microsoft Office PowerPoint</Application>
  <PresentationFormat>แบบจอกว้าง</PresentationFormat>
  <Paragraphs>99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5" baseType="lpstr">
      <vt:lpstr>Adobe Caslon Pro Bold</vt:lpstr>
      <vt:lpstr>Arial</vt:lpstr>
      <vt:lpstr>Century Gothic</vt:lpstr>
      <vt:lpstr>DilleniaUPC</vt:lpstr>
      <vt:lpstr>Wingdings 3</vt:lpstr>
      <vt:lpstr>ช่อ</vt:lpstr>
      <vt:lpstr>บริษัทจำกัด</vt:lpstr>
      <vt:lpstr>งานนำเสนอ PowerPoint</vt:lpstr>
      <vt:lpstr>การจดทะเบียนจัดตั้งบริษัทจำกัด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ผลของการจดทะเบียนบริษัท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บริษัทจำกัด</dc:title>
  <dc:creator>Windows User</dc:creator>
  <cp:lastModifiedBy>Windows User</cp:lastModifiedBy>
  <cp:revision>18</cp:revision>
  <dcterms:created xsi:type="dcterms:W3CDTF">2021-05-23T05:07:07Z</dcterms:created>
  <dcterms:modified xsi:type="dcterms:W3CDTF">2021-05-24T06:20:53Z</dcterms:modified>
</cp:coreProperties>
</file>