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3"/>
  </p:handoutMasterIdLst>
  <p:sldIdLst>
    <p:sldId id="279" r:id="rId2"/>
    <p:sldId id="278" r:id="rId3"/>
    <p:sldId id="271" r:id="rId4"/>
    <p:sldId id="272" r:id="rId5"/>
    <p:sldId id="273" r:id="rId6"/>
    <p:sldId id="267" r:id="rId7"/>
    <p:sldId id="268" r:id="rId8"/>
    <p:sldId id="269" r:id="rId9"/>
    <p:sldId id="270" r:id="rId10"/>
    <p:sldId id="266" r:id="rId11"/>
    <p:sldId id="280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1" r:id="rId20"/>
    <p:sldId id="276" r:id="rId21"/>
    <p:sldId id="277" r:id="rId22"/>
  </p:sldIdLst>
  <p:sldSz cx="12192000" cy="6858000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EDFAA-977F-4D2C-95E6-C4D9C8C6A1DB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E8C8E-346B-4382-B7EF-D5B37E51683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6815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D5C5-57A0-4A41-8621-0FA212981C73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7BE3-E1C0-46B0-B341-C7B34741B794}" type="slidenum">
              <a:rPr lang="th-TH" smtClean="0"/>
              <a:t>‹#›</a:t>
            </a:fld>
            <a:endParaRPr lang="th-T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832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D5C5-57A0-4A41-8621-0FA212981C73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7BE3-E1C0-46B0-B341-C7B34741B7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3074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D5C5-57A0-4A41-8621-0FA212981C73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7BE3-E1C0-46B0-B341-C7B34741B7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620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D5C5-57A0-4A41-8621-0FA212981C73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7BE3-E1C0-46B0-B341-C7B34741B7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880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D5C5-57A0-4A41-8621-0FA212981C73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7BE3-E1C0-46B0-B341-C7B34741B794}" type="slidenum">
              <a:rPr lang="th-TH" smtClean="0"/>
              <a:t>‹#›</a:t>
            </a:fld>
            <a:endParaRPr lang="th-T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155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D5C5-57A0-4A41-8621-0FA212981C73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7BE3-E1C0-46B0-B341-C7B34741B7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38133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D5C5-57A0-4A41-8621-0FA212981C73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7BE3-E1C0-46B0-B341-C7B34741B7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2494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D5C5-57A0-4A41-8621-0FA212981C73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7BE3-E1C0-46B0-B341-C7B34741B7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60141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D5C5-57A0-4A41-8621-0FA212981C73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7BE3-E1C0-46B0-B341-C7B34741B7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961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8EDD5C5-57A0-4A41-8621-0FA212981C73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CF7BE3-E1C0-46B0-B341-C7B34741B7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0552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D5C5-57A0-4A41-8621-0FA212981C73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7BE3-E1C0-46B0-B341-C7B34741B7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8475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8EDD5C5-57A0-4A41-8621-0FA212981C73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4CF7BE3-E1C0-46B0-B341-C7B34741B794}" type="slidenum">
              <a:rPr lang="th-TH" smtClean="0"/>
              <a:t>‹#›</a:t>
            </a:fld>
            <a:endParaRPr lang="th-TH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5778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1765300" y="805647"/>
            <a:ext cx="89408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dirty="0">
                <a:latin typeface="AngsanaUPC" panose="02020603050405020304" pitchFamily="18" charset="-34"/>
                <a:cs typeface="+mj-cs"/>
              </a:rPr>
              <a:t>บท</a:t>
            </a:r>
            <a:r>
              <a:rPr lang="th-TH" sz="4000" b="1" dirty="0" smtClean="0">
                <a:latin typeface="AngsanaUPC" panose="02020603050405020304" pitchFamily="18" charset="-34"/>
                <a:cs typeface="+mj-cs"/>
              </a:rPr>
              <a:t>ที่ 2</a:t>
            </a:r>
            <a:r>
              <a:rPr lang="th-TH" sz="4000" b="1" dirty="0">
                <a:latin typeface="AngsanaUPC" panose="02020603050405020304" pitchFamily="18" charset="-34"/>
                <a:cs typeface="+mj-cs"/>
              </a:rPr>
              <a:t/>
            </a:r>
            <a:br>
              <a:rPr lang="th-TH" sz="4000" b="1" dirty="0">
                <a:latin typeface="AngsanaUPC" panose="02020603050405020304" pitchFamily="18" charset="-34"/>
                <a:cs typeface="+mj-cs"/>
              </a:rPr>
            </a:br>
            <a:r>
              <a:rPr lang="th-TH" sz="4000" b="1" dirty="0">
                <a:latin typeface="AngsanaUPC" panose="02020603050405020304" pitchFamily="18" charset="-34"/>
                <a:cs typeface="+mj-cs"/>
              </a:rPr>
              <a:t>คุณลักษณะของผู้นำ ( </a:t>
            </a:r>
            <a:r>
              <a:rPr lang="en-US" sz="4000" b="1" dirty="0">
                <a:latin typeface="AngsanaUPC" panose="02020603050405020304" pitchFamily="18" charset="-34"/>
                <a:cs typeface="+mj-cs"/>
              </a:rPr>
              <a:t>Leader features </a:t>
            </a:r>
            <a:r>
              <a:rPr lang="th-TH" sz="4000" b="1" dirty="0" smtClean="0">
                <a:latin typeface="AngsanaUPC" panose="02020603050405020304" pitchFamily="18" charset="-34"/>
                <a:cs typeface="+mj-cs"/>
              </a:rPr>
              <a:t>)</a:t>
            </a:r>
          </a:p>
          <a:p>
            <a:r>
              <a:rPr lang="th-TH" dirty="0" smtClean="0">
                <a:cs typeface="+mj-cs"/>
              </a:rPr>
              <a:t>	คุณลักษณะ</a:t>
            </a:r>
            <a:r>
              <a:rPr lang="th-TH" dirty="0">
                <a:cs typeface="+mj-cs"/>
              </a:rPr>
              <a:t>ของผู้นำเป็นลักษณะปรุงแต่งต่างๆ เฉพาะรายบุคคล ซึ่งประกอบด้วยพื้นฐานของบุคลิกภาพ ภาวะด้านอารมณ์ และจิตใจ ความต้องการ แรงขับ และค่านิยม โดยคุณลักษณะด้านบุคลิกภาพเป็นสิ่งที่ที่ค่อนข้างถาวรและแสดงออกในรูปแบบเฉพาะในแต่ละสถานการณ์</a:t>
            </a:r>
          </a:p>
          <a:p>
            <a:r>
              <a:rPr lang="th-TH" dirty="0">
                <a:cs typeface="+mj-cs"/>
              </a:rPr>
              <a:t>	นักวิชาการหลายท่านได้กำหนดคุณลักษณะสำคัญไว้หลากหลายซึ่งมีคุณลักษณะต่างๆที่เป็นแบบอย่างให้กับผู้ตามได้ และสามารถทำให้องค์ประสบความสำเร็จได้ ดังนั้นองค์กรจะสำเร็จหรือไม่ ขึ้นอยู่กับลักษณะของผู้นำองค์กรนั้น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29097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841500" y="1012954"/>
            <a:ext cx="87503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>
                <a:solidFill>
                  <a:srgbClr val="444444"/>
                </a:solidFill>
                <a:latin typeface="Open Sans"/>
              </a:rPr>
              <a:t>	8.มี</a:t>
            </a:r>
            <a:r>
              <a:rPr lang="th-TH" b="1" dirty="0">
                <a:solidFill>
                  <a:srgbClr val="444444"/>
                </a:solidFill>
                <a:latin typeface="Open Sans"/>
              </a:rPr>
              <a:t>ความ</a:t>
            </a:r>
            <a:r>
              <a:rPr lang="th-TH" b="1" dirty="0" smtClean="0">
                <a:solidFill>
                  <a:srgbClr val="444444"/>
                </a:solidFill>
                <a:latin typeface="Open Sans"/>
              </a:rPr>
              <a:t>ภักดี(</a:t>
            </a:r>
            <a:r>
              <a:rPr lang="en-US" b="1" dirty="0" smtClean="0">
                <a:solidFill>
                  <a:srgbClr val="444444"/>
                </a:solidFill>
                <a:latin typeface="Open Sans"/>
              </a:rPr>
              <a:t>Loyalty)</a:t>
            </a:r>
            <a:r>
              <a:rPr lang="th-TH" dirty="0">
                <a:solidFill>
                  <a:srgbClr val="444444"/>
                </a:solidFill>
                <a:latin typeface="Open Sans"/>
              </a:rPr>
              <a:t> </a:t>
            </a:r>
            <a:r>
              <a:rPr lang="th-TH" dirty="0" smtClean="0">
                <a:solidFill>
                  <a:srgbClr val="444444"/>
                </a:solidFill>
                <a:latin typeface="Open Sans"/>
              </a:rPr>
              <a:t>การ</a:t>
            </a:r>
            <a:r>
              <a:rPr lang="th-TH" dirty="0">
                <a:solidFill>
                  <a:srgbClr val="444444"/>
                </a:solidFill>
                <a:latin typeface="Open Sans"/>
              </a:rPr>
              <a:t>เป็นผู้นำหรือหัวหน้าที่ดีนั้น จำเป็นต้อง</a:t>
            </a:r>
            <a:r>
              <a:rPr lang="th-TH" dirty="0" smtClean="0">
                <a:solidFill>
                  <a:srgbClr val="444444"/>
                </a:solidFill>
                <a:latin typeface="Open Sans"/>
              </a:rPr>
              <a:t>มีควา</a:t>
            </a:r>
            <a:r>
              <a:rPr lang="th-TH" dirty="0">
                <a:solidFill>
                  <a:srgbClr val="444444"/>
                </a:solidFill>
                <a:latin typeface="Open Sans"/>
              </a:rPr>
              <a:t>ม</a:t>
            </a:r>
            <a:r>
              <a:rPr lang="th-TH" dirty="0" smtClean="0">
                <a:solidFill>
                  <a:srgbClr val="444444"/>
                </a:solidFill>
                <a:latin typeface="Open Sans"/>
              </a:rPr>
              <a:t>จงรักภักดี</a:t>
            </a:r>
            <a:r>
              <a:rPr lang="th-TH" dirty="0">
                <a:solidFill>
                  <a:srgbClr val="444444"/>
                </a:solidFill>
                <a:latin typeface="Open Sans"/>
              </a:rPr>
              <a:t>ต่อหมู่คณะ ต่อส่วนรวมและต่อองค์การ ความภักดีนี้ จะช่วยให้หัวหน้าได้รับความไว้วางใจ และปกป้องภัยอันตรายในทุกทิศได้เป็นอย่างดี</a:t>
            </a:r>
            <a:br>
              <a:rPr lang="th-TH" dirty="0">
                <a:solidFill>
                  <a:srgbClr val="444444"/>
                </a:solidFill>
                <a:latin typeface="Open Sans"/>
              </a:rPr>
            </a:br>
            <a:endParaRPr lang="th-TH" dirty="0">
              <a:solidFill>
                <a:srgbClr val="444444"/>
              </a:solidFill>
              <a:latin typeface="Open Sans"/>
            </a:endParaRPr>
          </a:p>
          <a:p>
            <a:pPr algn="just"/>
            <a:r>
              <a:rPr lang="th-TH" dirty="0" smtClean="0">
                <a:solidFill>
                  <a:srgbClr val="FFFFFF"/>
                </a:solidFill>
                <a:latin typeface="Open Sans"/>
              </a:rPr>
              <a:t>1	</a:t>
            </a:r>
            <a:r>
              <a:rPr lang="th-TH" b="1" dirty="0" smtClean="0">
                <a:solidFill>
                  <a:srgbClr val="444444"/>
                </a:solidFill>
                <a:latin typeface="Open Sans"/>
              </a:rPr>
              <a:t>9.มี</a:t>
            </a:r>
            <a:r>
              <a:rPr lang="th-TH" b="1" dirty="0">
                <a:solidFill>
                  <a:srgbClr val="444444"/>
                </a:solidFill>
                <a:latin typeface="Open Sans"/>
              </a:rPr>
              <a:t>ความสงบเสงี่ยมไม่ถือ</a:t>
            </a:r>
            <a:r>
              <a:rPr lang="th-TH" b="1" dirty="0" smtClean="0">
                <a:solidFill>
                  <a:srgbClr val="444444"/>
                </a:solidFill>
                <a:latin typeface="Open Sans"/>
              </a:rPr>
              <a:t>ตัว (</a:t>
            </a:r>
            <a:r>
              <a:rPr lang="en-US" b="1" dirty="0" smtClean="0">
                <a:solidFill>
                  <a:srgbClr val="444444"/>
                </a:solidFill>
                <a:latin typeface="Open Sans"/>
              </a:rPr>
              <a:t>Modesty)</a:t>
            </a:r>
            <a:r>
              <a:rPr lang="th-TH" b="1" dirty="0" smtClean="0">
                <a:solidFill>
                  <a:srgbClr val="444444"/>
                </a:solidFill>
                <a:latin typeface="Open Sans"/>
              </a:rPr>
              <a:t> </a:t>
            </a:r>
            <a:r>
              <a:rPr lang="th-TH" dirty="0" smtClean="0">
                <a:solidFill>
                  <a:srgbClr val="444444"/>
                </a:solidFill>
                <a:latin typeface="Open Sans"/>
              </a:rPr>
              <a:t>ผู้นำ</a:t>
            </a:r>
            <a:r>
              <a:rPr lang="th-TH" dirty="0">
                <a:solidFill>
                  <a:srgbClr val="444444"/>
                </a:solidFill>
                <a:latin typeface="Open Sans"/>
              </a:rPr>
              <a:t>ที่ดีจะต้องๆไม่หยิ่งยโส ไม่จองหอง ไม่วางอำนาจ และไม่ภูมิใจในสิ่งที่ไร้เหตุผลความสงบเสงี่ยมนี้ ถ้ามีอยู่ในหัวหน้างานคนใดแล้ว ก็จะทำให้ลูกน้องมีความนับถือ และให้ความร่วมมือเสมอ</a:t>
            </a:r>
            <a:endParaRPr lang="th-TH" b="0" i="0" dirty="0">
              <a:solidFill>
                <a:srgbClr val="444444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595351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51000" y="830590"/>
            <a:ext cx="886459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คุณสมบัติสำคัญของผู้นำ ที่ต้อง</a:t>
            </a:r>
            <a:r>
              <a:rPr lang="th-TH" sz="40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เตรียมพร้อม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มุ่งมั่นในการทำงาน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สื่อสารอย่างมีประสิทธิภาพ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มอบหมายงานอย่างมีประสิทธิภาพ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เป็นผู้ฟังที่ดี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มีระบบและระเบียบ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มีส่วนร่วมกับทีม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เป็นเจ้าของงานและรับผิดชอบ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กล้าหาญและตรงไปตรงมา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รู้จักลูกทีม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เป็นผู้ตามที่ดี</a:t>
            </a:r>
          </a:p>
          <a:p>
            <a:endParaRPr lang="th-TH" b="1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45264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244600" y="982990"/>
            <a:ext cx="61213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ปัจจัยสำคัญที่มีผลต่อการเป็น</a:t>
            </a:r>
            <a:r>
              <a:rPr lang="th-TH" sz="40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ผู้นำ</a:t>
            </a:r>
          </a:p>
          <a:p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	โบราณ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- แรงบันดาลใจ</a:t>
            </a:r>
          </a:p>
          <a:p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	-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สถานการณ์</a:t>
            </a:r>
          </a:p>
          <a:p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	-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การใช้วาทะ</a:t>
            </a:r>
          </a:p>
          <a:p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	-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ความกล้าหาญ , การเสี่ยง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0290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38300" y="754390"/>
            <a:ext cx="88519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ปัจจัยสำคัญที่มีผลต่อการเป็น</a:t>
            </a:r>
            <a:r>
              <a:rPr lang="th-TH" sz="40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ผู้นำ</a:t>
            </a:r>
          </a:p>
          <a:p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ปัจจุบัน	- รวย</a:t>
            </a:r>
          </a:p>
          <a:p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- 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Smart</a:t>
            </a:r>
            <a:endParaRPr lang="th-TH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- นิ่ง</a:t>
            </a:r>
          </a:p>
          <a:p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- เป็น 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Back up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ได้</a:t>
            </a:r>
          </a:p>
          <a:p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- รู้จักการจัดการ</a:t>
            </a:r>
          </a:p>
          <a:p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- คิดได้ก่อน</a:t>
            </a:r>
          </a:p>
          <a:p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- ตกผลึกก่อน</a:t>
            </a:r>
          </a:p>
          <a:p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- อยู่นอกกรอบ</a:t>
            </a:r>
          </a:p>
          <a:p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- มีแรงบันดาลใจ</a:t>
            </a:r>
          </a:p>
          <a:p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- แก้ปัญหาแบบสีขาว</a:t>
            </a:r>
          </a:p>
          <a:p>
            <a:endParaRPr lang="th-TH" b="1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55600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485900" y="703590"/>
            <a:ext cx="8763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ผู้นำ 3 มิติ ( 3 </a:t>
            </a:r>
            <a:r>
              <a:rPr lang="en-US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Dimensions Leader </a:t>
            </a:r>
            <a:r>
              <a:rPr lang="th-TH" sz="40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)</a:t>
            </a:r>
          </a:p>
          <a:p>
            <a:r>
              <a:rPr lang="th-TH" dirty="0" err="1"/>
              <a:t>แนดเลอร์</a:t>
            </a:r>
            <a:r>
              <a:rPr lang="th-TH" dirty="0"/>
              <a:t> (</a:t>
            </a:r>
            <a:r>
              <a:rPr lang="en-US" dirty="0"/>
              <a:t> Nadler </a:t>
            </a:r>
            <a:r>
              <a:rPr lang="th-TH" dirty="0"/>
              <a:t>) </a:t>
            </a:r>
            <a:r>
              <a:rPr lang="th-TH" dirty="0" err="1"/>
              <a:t>และทัช</a:t>
            </a:r>
            <a:r>
              <a:rPr lang="th-TH" dirty="0"/>
              <a:t>แมน (</a:t>
            </a:r>
            <a:r>
              <a:rPr lang="en-US" dirty="0"/>
              <a:t> </a:t>
            </a:r>
            <a:r>
              <a:rPr lang="en-US" dirty="0" err="1"/>
              <a:t>Tushman</a:t>
            </a:r>
            <a:r>
              <a:rPr lang="th-TH" dirty="0"/>
              <a:t> ) ได้เสนอผู้นำที่ประสบความสำเร็จไว้ 3 มิติ ดังนี้</a:t>
            </a:r>
          </a:p>
          <a:p>
            <a:pPr marL="514350" indent="-514350">
              <a:buAutoNum type="arabicPeriod"/>
            </a:pPr>
            <a:r>
              <a:rPr lang="th-TH" b="1" dirty="0"/>
              <a:t>การสร้างวิสัยทัศน์ (</a:t>
            </a:r>
            <a:r>
              <a:rPr lang="en-US" b="1" dirty="0"/>
              <a:t> Envision </a:t>
            </a:r>
            <a:r>
              <a:rPr lang="th-TH" b="1" dirty="0"/>
              <a:t>)</a:t>
            </a:r>
          </a:p>
          <a:p>
            <a:r>
              <a:rPr lang="th-TH" dirty="0"/>
              <a:t>ประกอบด้วยคุณลักษณะดังนี้</a:t>
            </a:r>
          </a:p>
          <a:p>
            <a:r>
              <a:rPr lang="th-TH" dirty="0"/>
              <a:t>	1.1 พัฒนาและการเปลี่ยนแปลงวิสัยทัศน์</a:t>
            </a:r>
          </a:p>
          <a:p>
            <a:r>
              <a:rPr lang="th-TH" dirty="0"/>
              <a:t>	1.2 กำหนดความคาดหวังไว้สูง</a:t>
            </a:r>
          </a:p>
          <a:p>
            <a:r>
              <a:rPr lang="th-TH" dirty="0"/>
              <a:t>	1.3 สามารถนำคนอื่นได้ด้วยการเป็นตัวอย่างที่ดี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77602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866900" y="627847"/>
            <a:ext cx="89154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2. การสร้าง</a:t>
            </a:r>
            <a:r>
              <a:rPr lang="th-TH" sz="40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แรงจูงใจ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ประกอบด้วย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คุณลักษณะ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ดังนี้</a:t>
            </a:r>
          </a:p>
          <a:p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	2.1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แสดงให้เห็นถึงความทะเยอทะยาน</a:t>
            </a:r>
          </a:p>
          <a:p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2.2 แสดงให้เห็นถึง ความเชื่อมั่น</a:t>
            </a:r>
          </a:p>
          <a:p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2.3 แสดงให้เห็นถึงความมุ่งมั่นไปสู่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ความสำเร็จ</a:t>
            </a:r>
          </a:p>
          <a:p>
            <a:endParaRPr lang="th-TH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th-TH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3.มีความสามารถในการทำงานร่วมกับ</a:t>
            </a:r>
            <a:r>
              <a:rPr lang="th-TH" sz="40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ผู้อื่น 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ประกอบด้วย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คุณลักษณะดังนี้</a:t>
            </a:r>
          </a:p>
          <a:p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3.1 แสดงออกถึงการสนับสนุนผู้อื่น</a:t>
            </a:r>
          </a:p>
          <a:p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3.2 แสดงออกถึงความเห็นอกเห็นใจผู้อื่น</a:t>
            </a:r>
          </a:p>
          <a:p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3.3 แสดงถึงความเชื่อมั่นผู้อื่น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19662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38300" y="1161703"/>
            <a:ext cx="8839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อย่างไรก็ตาม </a:t>
            </a:r>
            <a:r>
              <a:rPr lang="th-T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คอตเตอร์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 (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Kotter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) ได้ทำการศึกษาวิจัยในทางลึก เกี่ยวกับคุณลักษณะผู้บริหารที่ประสบความสำเร็จพบว่าผู้นำที่ประสบความสำเร็จมีลักษณะสำคัญ 5 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ประการ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ลักษณะด้านการจูงใจ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ลักษณะด้านอารมณ์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ลักษณะความคิด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ลักษณะด้านมนุษย์สัมพันธ์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ลักษณะด้านความรู้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29696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38300" y="1008390"/>
            <a:ext cx="90297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dirty="0">
                <a:latin typeface="AngsanaUPC" panose="02020603050405020304" pitchFamily="18" charset="-34"/>
                <a:cs typeface="AngsanaUPC" panose="02020603050405020304" pitchFamily="18" charset="-34"/>
              </a:rPr>
              <a:t>ผู้นำที่ไม่มี</a:t>
            </a:r>
            <a:r>
              <a:rPr lang="th-TH" sz="4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ประสิทธิภาพ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มองหาประโยชน์เพื่อตน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ขาดมนุษย์สัมพันธ์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ไม่สนเพื่อนสมาชิก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ไม่มีวุฒิภาวะ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ไม่ยุติธรรม ไม่เสมอต้นเสมอปลาย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ด้อยการศึกษา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จิตใจคับแคบ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เป็นตัวอย่างที่ไม่ดี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ไม่รู้จักปรับตน คนและองค์กร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ไม่สนใจการทำงาน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15033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38300" y="995690"/>
            <a:ext cx="8559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dirty="0">
                <a:latin typeface="AngsanaUPC" panose="02020603050405020304" pitchFamily="18" charset="-34"/>
                <a:cs typeface="AngsanaUPC" panose="02020603050405020304" pitchFamily="18" charset="-34"/>
              </a:rPr>
              <a:t>ลักษณะของผู้นำที่ควร</a:t>
            </a:r>
            <a:r>
              <a:rPr lang="th-TH" sz="4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หลีกเลี่ยง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มีความรู้สึกไม่มั่นคงในการทำงาน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เป็นผู้ยึดติดกับของเก่า ไม่ยอมรับของใหม่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เป็นผู้ไม่หาประสบการณ์ในการทำงาน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เป็นผู้ขาดข่าวสารข้อมูล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เป็นผู้ขาด</a:t>
            </a:r>
            <a:r>
              <a:rPr lang="th-TH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ทักกษะ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ในการตัดสินใจ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เป็นคนเจ้าอารมณ์และใช้อารมณ์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เป็นผู้หวงอำนาจ และหลงอำนาจ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264293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1739900" y="906790"/>
            <a:ext cx="7975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สรุป</a:t>
            </a:r>
          </a:p>
          <a:p>
            <a:pPr algn="thaiDist"/>
            <a:r>
              <a:rPr lang="th-TH" sz="3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ผู้นำ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เป็นบุคคลที่ขับเคลื่อนองค์กรให้ประสบความสำเร็จและได้รับการยอมรับจากผู้ตาม ในแต่ละบุคคลของผู้นำนั้นมีคุณลักษณะต่างๆที่ไม่เหมือนกัน ถ้าได้ผู้นำที่ดีองค์กรก็จะประสบความสำเร็จ ถ้าได้ผู้นำที่ไม่มีประสิทธิภาพองค์กรก็จะไม่ประสบความสำเร็จหรือล้มเหลวนั้นเอง ดังนั้นในการเลือกผู้นำขององค์กรจึงจำเป็นต้องให้ความสำคัญกับลักษณะของผู้นำด้วย</a:t>
            </a:r>
          </a:p>
          <a:p>
            <a:pPr algn="thaiDist"/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</a:p>
          <a:p>
            <a:endParaRPr lang="th-TH" b="1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79696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133600" y="1189841"/>
            <a:ext cx="8407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dirty="0">
                <a:latin typeface="AngsanaUPC" panose="02020603050405020304" pitchFamily="18" charset="-34"/>
                <a:cs typeface="+mj-cs"/>
              </a:rPr>
              <a:t>ผู้ที่จะเป็นผู้นำ ต้องมีคุณลักษณะดังนี้</a:t>
            </a:r>
          </a:p>
          <a:p>
            <a:pPr marL="457200" indent="-45720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+mj-cs"/>
              </a:rPr>
              <a:t>มีความรู้ ความสามารถสูง</a:t>
            </a:r>
          </a:p>
          <a:p>
            <a:pPr marL="457200" indent="-45720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+mj-cs"/>
              </a:rPr>
              <a:t>เป็นตัวอย่างที่ดี น่าเคารพนับถือ</a:t>
            </a:r>
          </a:p>
          <a:p>
            <a:pPr marL="457200" indent="-45720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+mj-cs"/>
              </a:rPr>
              <a:t>มีความกล้าหาญ กล้าคิด กล้าทำ</a:t>
            </a:r>
          </a:p>
          <a:p>
            <a:pPr marL="457200" indent="-45720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+mj-cs"/>
              </a:rPr>
              <a:t>มีความกระตือรือร้น ทันความเปลี่ยนแปลง</a:t>
            </a:r>
          </a:p>
          <a:p>
            <a:pPr marL="457200" indent="-45720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+mj-cs"/>
              </a:rPr>
              <a:t>มีลักษณะท่าทางดี น่าเลื่อมใส</a:t>
            </a:r>
          </a:p>
          <a:p>
            <a:pPr marL="457200" indent="-45720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+mj-cs"/>
              </a:rPr>
              <a:t>มีคุณธรรม จริยธรรม</a:t>
            </a:r>
          </a:p>
          <a:p>
            <a:pPr marL="457200" indent="-45720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+mj-cs"/>
              </a:rPr>
              <a:t>มีจุดยืน ระเบียบวินัย แต่บางครั้งต้องยืดหยุ่น</a:t>
            </a:r>
          </a:p>
          <a:p>
            <a:pPr marL="457200" indent="-457200">
              <a:buFont typeface="+mj-lt"/>
              <a:buAutoNum type="arabicPeriod"/>
            </a:pPr>
            <a:r>
              <a:rPr lang="th-TH" dirty="0">
                <a:latin typeface="AngsanaUPC" panose="02020603050405020304" pitchFamily="18" charset="-34"/>
                <a:cs typeface="+mj-cs"/>
              </a:rPr>
              <a:t>มีวุฒิภาวะสูง วางตัวเหมาะสม</a:t>
            </a:r>
          </a:p>
        </p:txBody>
      </p:sp>
    </p:spTree>
    <p:extLst>
      <p:ext uri="{BB962C8B-B14F-4D97-AF65-F5344CB8AC3E}">
        <p14:creationId xmlns:p14="http://schemas.microsoft.com/office/powerpoint/2010/main" val="36364922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76400" y="780703"/>
            <a:ext cx="7975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dirty="0" smtClean="0"/>
              <a:t>แบบฝึกหัด </a:t>
            </a:r>
          </a:p>
          <a:p>
            <a:pPr algn="ctr"/>
            <a:endParaRPr lang="en-US" sz="4000" b="1" dirty="0" smtClean="0"/>
          </a:p>
          <a:p>
            <a:pPr marL="514350" indent="-514350">
              <a:buAutoNum type="arabicPeriod"/>
            </a:pPr>
            <a:r>
              <a:rPr lang="th-TH" dirty="0" smtClean="0"/>
              <a:t>ให้นักศึกษาอธิบายคุณลักษณะของผู้นำที่สำคัญที่ผู้นำทุกคนต้องมี</a:t>
            </a:r>
          </a:p>
          <a:p>
            <a:pPr marL="514350" indent="-514350">
              <a:buAutoNum type="arabicPeriod"/>
            </a:pPr>
            <a:r>
              <a:rPr lang="th-TH" dirty="0" smtClean="0"/>
              <a:t>ให้นักศึกษาอธิบายลักษณะของผู้นำที่ประสบความสำเร็จ พร้อมยกตัวอย่าง</a:t>
            </a:r>
          </a:p>
          <a:p>
            <a:pPr marL="514350" indent="-514350">
              <a:buFontTx/>
              <a:buAutoNum type="arabicPeriod"/>
            </a:pPr>
            <a:r>
              <a:rPr lang="th-TH" dirty="0"/>
              <a:t>ให้นักศึกษาอธิบายลักษณะของผู้นำที่ประสบ</a:t>
            </a:r>
            <a:r>
              <a:rPr lang="th-TH" dirty="0" smtClean="0"/>
              <a:t>ความล้มเหลว </a:t>
            </a:r>
            <a:r>
              <a:rPr lang="th-TH" dirty="0"/>
              <a:t>พร้อมยกตัวอย่าง</a:t>
            </a:r>
            <a:endParaRPr lang="th-TH" dirty="0" smtClean="0"/>
          </a:p>
          <a:p>
            <a:pPr marL="514350" indent="-514350">
              <a:buFontTx/>
              <a:buAutoNum type="arabicPeriod"/>
            </a:pPr>
            <a:r>
              <a:rPr lang="th-TH" dirty="0" smtClean="0"/>
              <a:t>ให้</a:t>
            </a:r>
            <a:r>
              <a:rPr lang="th-TH" dirty="0"/>
              <a:t>นักศึกษา</a:t>
            </a:r>
            <a:r>
              <a:rPr lang="th-TH" dirty="0" smtClean="0"/>
              <a:t>อธิบายผู้นำ </a:t>
            </a:r>
            <a:r>
              <a:rPr lang="en-US" dirty="0" smtClean="0"/>
              <a:t>3 </a:t>
            </a:r>
            <a:r>
              <a:rPr lang="th-TH" dirty="0" smtClean="0"/>
              <a:t>มิติ มีอะไรบ้าง และแต่ละด้านมีองค์ประกอบอะไรบ้าง</a:t>
            </a:r>
          </a:p>
          <a:p>
            <a:pPr marL="514350" indent="-514350">
              <a:buFontTx/>
              <a:buAutoNum type="arabicPeriod"/>
            </a:pPr>
            <a:r>
              <a:rPr lang="th-TH" dirty="0"/>
              <a:t>ให้นักศึกษา</a:t>
            </a:r>
            <a:r>
              <a:rPr lang="th-TH" dirty="0" smtClean="0"/>
              <a:t>อธิบายและยกตัวอย่างลักษณะของเป็นผู้นำที่ไม่มีประสิทธิภาพที่นักศึกษาเคยสัมผัสด้วยตัวเอง</a:t>
            </a:r>
            <a:endParaRPr lang="th-TH" dirty="0"/>
          </a:p>
          <a:p>
            <a:pPr marL="514350" indent="-514350">
              <a:buFontTx/>
              <a:buAutoNum type="arabicPeriod"/>
            </a:pPr>
            <a:endParaRPr lang="th-TH" dirty="0"/>
          </a:p>
          <a:p>
            <a:pPr marL="514350" indent="-514350">
              <a:buAutoNum type="arabicPeriod"/>
            </a:pPr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10958459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968500" y="488147"/>
            <a:ext cx="8890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dirty="0" smtClean="0"/>
              <a:t>เอกสารอ้างอิง</a:t>
            </a:r>
          </a:p>
          <a:p>
            <a:r>
              <a:rPr lang="th-TH" dirty="0"/>
              <a:t>ชาญชัย อา</a:t>
            </a:r>
            <a:r>
              <a:rPr lang="th-TH" dirty="0" err="1"/>
              <a:t>จินส</a:t>
            </a:r>
            <a:r>
              <a:rPr lang="th-TH" dirty="0"/>
              <a:t>มาจาร. (2550). ทักษะ</a:t>
            </a:r>
            <a:r>
              <a:rPr lang="th-TH" dirty="0" err="1"/>
              <a:t>ภาวะผ้</a:t>
            </a:r>
            <a:r>
              <a:rPr lang="th-TH" dirty="0" err="1" smtClean="0"/>
              <a:t>นํา</a:t>
            </a:r>
            <a:r>
              <a:rPr lang="th-TH" dirty="0" smtClean="0"/>
              <a:t> </a:t>
            </a:r>
            <a:r>
              <a:rPr lang="th-TH" dirty="0"/>
              <a:t>. กรุงเทพฯ : </a:t>
            </a:r>
            <a:r>
              <a:rPr lang="th-TH" dirty="0" err="1"/>
              <a:t>มัล</a:t>
            </a:r>
            <a:r>
              <a:rPr lang="th-TH" dirty="0"/>
              <a:t>ติอิน</a:t>
            </a:r>
            <a:r>
              <a:rPr lang="th-TH" dirty="0" err="1"/>
              <a:t>ฟอร์</a:t>
            </a:r>
            <a:r>
              <a:rPr lang="th-TH" dirty="0"/>
              <a:t>เมชันเทคโนโลยี. </a:t>
            </a:r>
            <a:r>
              <a:rPr lang="th-TH" dirty="0" err="1"/>
              <a:t>ณัฎฐ</a:t>
            </a:r>
            <a:r>
              <a:rPr lang="th-TH" dirty="0"/>
              <a:t>พันธ์ เขจรนันทน์. (2551). พฤติกรรรมองค์การ. กรุงเทพฯ : ซีเอ็ด</a:t>
            </a:r>
            <a:r>
              <a:rPr lang="th-TH" dirty="0" err="1"/>
              <a:t>ยูเค</a:t>
            </a:r>
            <a:r>
              <a:rPr lang="th-TH" dirty="0" smtClean="0"/>
              <a:t>ชัน.</a:t>
            </a:r>
          </a:p>
          <a:p>
            <a:r>
              <a:rPr lang="th-TH" dirty="0"/>
              <a:t>ปุระชัย เปียยมสมบูรณ์. (2550). </a:t>
            </a:r>
            <a:r>
              <a:rPr lang="th-TH" dirty="0" err="1"/>
              <a:t>ผ้นํา</a:t>
            </a:r>
            <a:r>
              <a:rPr lang="th-TH" dirty="0"/>
              <a:t>ที่ดีไม่มีเสื่อม . กรุงเทพฯ : </a:t>
            </a:r>
            <a:r>
              <a:rPr lang="th-TH" dirty="0" err="1"/>
              <a:t>อนิ</a:t>
            </a:r>
            <a:r>
              <a:rPr lang="th-TH" dirty="0"/>
              <a:t>เมท</a:t>
            </a:r>
            <a:r>
              <a:rPr lang="th-TH" dirty="0" smtClean="0"/>
              <a:t>กรุ๊ป. </a:t>
            </a:r>
            <a:endParaRPr lang="th-TH" b="1" dirty="0" smtClean="0"/>
          </a:p>
          <a:p>
            <a:r>
              <a:rPr lang="en-US" dirty="0"/>
              <a:t>Nadler. (1980). Corporate Human Resource Development. </a:t>
            </a:r>
            <a:r>
              <a:rPr lang="en-US" dirty="0" smtClean="0"/>
              <a:t>	</a:t>
            </a:r>
            <a:r>
              <a:rPr lang="en-US" dirty="0" err="1" smtClean="0"/>
              <a:t>NewYork</a:t>
            </a:r>
            <a:r>
              <a:rPr lang="en-US" dirty="0"/>
              <a:t>: </a:t>
            </a:r>
            <a:r>
              <a:rPr lang="en-US" dirty="0" err="1"/>
              <a:t>Van.Nostrand</a:t>
            </a:r>
            <a:r>
              <a:rPr lang="en-US" dirty="0"/>
              <a:t> Reinhold </a:t>
            </a:r>
            <a:r>
              <a:rPr lang="en-US" dirty="0" smtClean="0"/>
              <a:t>Company</a:t>
            </a:r>
          </a:p>
          <a:p>
            <a:r>
              <a:rPr lang="en-US" dirty="0"/>
              <a:t>Kotler, Philip &amp; </a:t>
            </a:r>
            <a:r>
              <a:rPr lang="en-US" dirty="0" err="1"/>
              <a:t>Trias</a:t>
            </a:r>
            <a:r>
              <a:rPr lang="en-US" dirty="0"/>
              <a:t>, de Bes, Fernando, 2012, “A-to-F </a:t>
            </a:r>
            <a:r>
              <a:rPr lang="en-US" dirty="0" smtClean="0"/>
              <a:t>	Method </a:t>
            </a:r>
            <a:r>
              <a:rPr lang="en-US" dirty="0"/>
              <a:t>for Innovation Success”, Palgrave, Macmillan </a:t>
            </a:r>
            <a:r>
              <a:rPr lang="en-US" dirty="0" smtClean="0"/>
              <a:t>	UK</a:t>
            </a:r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1667758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159000" y="1848416"/>
            <a:ext cx="80645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>
                <a:solidFill>
                  <a:srgbClr val="444444"/>
                </a:solidFill>
                <a:latin typeface="Open Sans"/>
              </a:rPr>
              <a:t>ลักษณะของผู้นำที่ประสบความสำเร็จ</a:t>
            </a:r>
            <a:r>
              <a:rPr lang="th-TH" dirty="0"/>
              <a:t/>
            </a:r>
            <a:br>
              <a:rPr lang="th-TH" dirty="0"/>
            </a:br>
            <a:r>
              <a:rPr lang="th-TH" dirty="0" smtClean="0"/>
              <a:t>	</a:t>
            </a:r>
            <a:r>
              <a:rPr lang="th-TH" dirty="0" smtClean="0">
                <a:solidFill>
                  <a:srgbClr val="444444"/>
                </a:solidFill>
                <a:latin typeface="Open Sans"/>
              </a:rPr>
              <a:t>บุคคล</a:t>
            </a:r>
            <a:r>
              <a:rPr lang="th-TH" dirty="0">
                <a:solidFill>
                  <a:srgbClr val="444444"/>
                </a:solidFill>
                <a:latin typeface="Open Sans"/>
              </a:rPr>
              <a:t>ที่ดำรงตำแหน่งการเป็นผู้นำต้องมีคุณสมบัติ ดังต่อไปนี้ มากกว่าส่วนเฉลี่ยของสมาชิกกลุ่มสติปัญญาการศึกษาเล่าเรียนความรับผิดชอบการมีส่วนร่วมในกิจกรรมของสังคมสถานะทางเศรษฐกิจและสังคม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29200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803400" y="2089259"/>
            <a:ext cx="93345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>
                <a:solidFill>
                  <a:srgbClr val="444444"/>
                </a:solidFill>
                <a:latin typeface="Open Sans"/>
              </a:rPr>
              <a:t> </a:t>
            </a:r>
            <a:r>
              <a:rPr lang="th-TH" sz="4000" b="1" dirty="0">
                <a:solidFill>
                  <a:srgbClr val="444444"/>
                </a:solidFill>
                <a:latin typeface="Open Sans"/>
              </a:rPr>
              <a:t>ลักษณะของผู้นำที่ประสบความสำเร็จ</a:t>
            </a:r>
            <a:r>
              <a:rPr lang="th-TH" dirty="0"/>
              <a:t/>
            </a:r>
            <a:br>
              <a:rPr lang="th-TH" dirty="0"/>
            </a:br>
            <a:r>
              <a:rPr lang="th-TH" dirty="0" smtClean="0"/>
              <a:t>	</a:t>
            </a:r>
            <a:r>
              <a:rPr lang="th-TH" dirty="0" smtClean="0">
                <a:solidFill>
                  <a:srgbClr val="444444"/>
                </a:solidFill>
                <a:latin typeface="Open Sans"/>
              </a:rPr>
              <a:t>รู้จัก</a:t>
            </a:r>
            <a:r>
              <a:rPr lang="th-TH" dirty="0">
                <a:solidFill>
                  <a:srgbClr val="444444"/>
                </a:solidFill>
                <a:latin typeface="Open Sans"/>
              </a:rPr>
              <a:t>เข้าสมาคมมีความริเริ่มมีความเพียรพยายามรู้จักวิธีการทำงานให้สำเร็จมีความเชื่อมั่นในตนเองมีความตื่นตัวและหยั่งรู้ปรับตัวได้ดีเป็นที่นิยมของปวงชนมีความสามารถในการพูด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6453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981200" y="2013516"/>
            <a:ext cx="85217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>
                <a:solidFill>
                  <a:srgbClr val="444444"/>
                </a:solidFill>
                <a:latin typeface="Open Sans"/>
              </a:rPr>
              <a:t>ลักษณะของผู้นำที่ประสบความล้มเหลว</a:t>
            </a:r>
            <a:r>
              <a:rPr lang="th-TH" dirty="0"/>
              <a:t/>
            </a:r>
            <a:br>
              <a:rPr lang="th-TH" dirty="0"/>
            </a:br>
            <a:r>
              <a:rPr lang="th-TH" dirty="0" smtClean="0"/>
              <a:t>	</a:t>
            </a:r>
            <a:r>
              <a:rPr lang="th-TH" dirty="0" smtClean="0">
                <a:solidFill>
                  <a:srgbClr val="444444"/>
                </a:solidFill>
                <a:latin typeface="Open Sans"/>
              </a:rPr>
              <a:t>การ</a:t>
            </a:r>
            <a:r>
              <a:rPr lang="th-TH" dirty="0">
                <a:solidFill>
                  <a:srgbClr val="444444"/>
                </a:solidFill>
                <a:latin typeface="Open Sans"/>
              </a:rPr>
              <a:t>เลือกที่รักมักที่ชังความสนิทชิดชอบกับบางคนเป็นพิเศษการวิพากษ์วิจารณ์ผู้ใต้บังคับบัญชาการหลงอำนาจ ชอบใช้อำนาจการขึ้นสูงโดยเหยียบ</a:t>
            </a:r>
            <a:r>
              <a:rPr lang="th-TH" dirty="0" err="1">
                <a:solidFill>
                  <a:srgbClr val="444444"/>
                </a:solidFill>
                <a:latin typeface="Open Sans"/>
              </a:rPr>
              <a:t>ศรีษะ</a:t>
            </a:r>
            <a:r>
              <a:rPr lang="th-TH" dirty="0">
                <a:solidFill>
                  <a:srgbClr val="444444"/>
                </a:solidFill>
                <a:latin typeface="Open Sans"/>
              </a:rPr>
              <a:t>ของคนอื่นขาดหลักยึดในการทำงานขาดความเชื่อมั่นในตัวเอง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75006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25600" y="785723"/>
            <a:ext cx="9017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rgbClr val="444444"/>
                </a:solidFill>
                <a:latin typeface="Open Sans"/>
              </a:rPr>
              <a:t>คุณสมบัติของผู้นำ</a:t>
            </a:r>
          </a:p>
          <a:p>
            <a:r>
              <a:rPr lang="th-TH" dirty="0" smtClean="0"/>
              <a:t>	1.</a:t>
            </a:r>
            <a:r>
              <a:rPr lang="th-TH" dirty="0"/>
              <a:t>ความรู้ (</a:t>
            </a:r>
            <a:r>
              <a:rPr lang="en-US" dirty="0"/>
              <a:t>Knowledge)</a:t>
            </a:r>
            <a:r>
              <a:rPr lang="th-TH" dirty="0"/>
              <a:t>การเป็นผู้นำนั้น ความรู้เป็นสิ่งจำเป็นที่สุด ความรู้ในที่นี้มิได้หมายถึงเฉพาะ</a:t>
            </a:r>
            <a:r>
              <a:rPr lang="th-TH" dirty="0" smtClean="0"/>
              <a:t>ความรู้เกี่ยวกับ</a:t>
            </a:r>
            <a:r>
              <a:rPr lang="th-TH" dirty="0"/>
              <a:t>งานในหน้าที่เท่านั้น หากแต่รวมถึงการใฝ่หาความรู้เพิ่มเติมในด้านอื่นๆ ด้วย ผู้นำต้องเป็นผู้รอบรู้ ยิ่งรอบ</a:t>
            </a:r>
            <a:r>
              <a:rPr lang="th-TH" dirty="0" smtClean="0"/>
              <a:t>รู้มาก</a:t>
            </a:r>
            <a:r>
              <a:rPr lang="th-TH" dirty="0"/>
              <a:t>เพียงใด ฐานะแห่งความเป็นผู้นำก็จะยิ่งมั่นคงมากขึ้นเพียง</a:t>
            </a:r>
            <a:r>
              <a:rPr lang="th-TH" dirty="0" smtClean="0"/>
              <a:t>นั้น</a:t>
            </a:r>
          </a:p>
          <a:p>
            <a:r>
              <a:rPr lang="th-TH" dirty="0"/>
              <a:t/>
            </a:r>
            <a:br>
              <a:rPr lang="th-TH" dirty="0"/>
            </a:br>
            <a:r>
              <a:rPr lang="th-TH" dirty="0" smtClean="0"/>
              <a:t>	</a:t>
            </a:r>
            <a:r>
              <a:rPr lang="th-TH" b="1" dirty="0" smtClean="0"/>
              <a:t>2.</a:t>
            </a:r>
            <a:r>
              <a:rPr lang="th-TH" b="1" dirty="0"/>
              <a:t>ความริเริ่ม (</a:t>
            </a:r>
            <a:r>
              <a:rPr lang="en-US" b="1" dirty="0" smtClean="0"/>
              <a:t>Initiative)</a:t>
            </a:r>
            <a:r>
              <a:rPr lang="th-TH" dirty="0"/>
              <a:t> </a:t>
            </a:r>
            <a:r>
              <a:rPr lang="th-TH" dirty="0" smtClean="0"/>
              <a:t>ความ</a:t>
            </a:r>
            <a:r>
              <a:rPr lang="th-TH" dirty="0"/>
              <a:t>ริเริ่ม คือ ความสามารถที่จะปฏิบัติสิ่งหนึ่งสิ่งใดในขอบเขตอำนาจหน้าที่ได้ด้วยตนเอง โดยไม่ต้องคอย</a:t>
            </a:r>
            <a:r>
              <a:rPr lang="th-TH" dirty="0" smtClean="0"/>
              <a:t>คำสั่งหรือ</a:t>
            </a:r>
            <a:r>
              <a:rPr lang="th-TH" dirty="0"/>
              <a:t>ความสามารถแสดงความคิดเห็นที่จะแก้ไขสิ่งหนึ่งสิ่งใดให้ดีขึ้น หรือเจริญขึ้นได้ด้วยตนเองความ</a:t>
            </a:r>
            <a:r>
              <a:rPr lang="th-TH" dirty="0" smtClean="0"/>
              <a:t>ริเริ่มจะ</a:t>
            </a:r>
            <a:r>
              <a:rPr lang="th-TH" dirty="0"/>
              <a:t>เจริญงอกงามได้ จะต้องมีความกระตือรือร้น มีความเอาใจใส่ต่อหน้าที่ มีพลังใจที่ต้องการความสำเร็จอยู่เบื้องหน้า</a:t>
            </a:r>
          </a:p>
        </p:txBody>
      </p:sp>
    </p:spTree>
    <p:extLst>
      <p:ext uri="{BB962C8B-B14F-4D97-AF65-F5344CB8AC3E}">
        <p14:creationId xmlns:p14="http://schemas.microsoft.com/office/powerpoint/2010/main" val="2522211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816100" y="1252885"/>
            <a:ext cx="89789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>
                <a:solidFill>
                  <a:srgbClr val="444444"/>
                </a:solidFill>
                <a:latin typeface="Open Sans"/>
              </a:rPr>
              <a:t>	3.</a:t>
            </a:r>
            <a:r>
              <a:rPr lang="th-TH" b="1" dirty="0">
                <a:solidFill>
                  <a:srgbClr val="444444"/>
                </a:solidFill>
                <a:latin typeface="Open Sans"/>
              </a:rPr>
              <a:t>มีความกล้าหาญและความเด็ดขาด ( </a:t>
            </a:r>
            <a:r>
              <a:rPr lang="en-US" b="1" dirty="0">
                <a:solidFill>
                  <a:srgbClr val="444444"/>
                </a:solidFill>
                <a:latin typeface="Open Sans"/>
              </a:rPr>
              <a:t>Courage and </a:t>
            </a:r>
            <a:r>
              <a:rPr lang="en-US" b="1" dirty="0" smtClean="0">
                <a:solidFill>
                  <a:srgbClr val="444444"/>
                </a:solidFill>
                <a:latin typeface="Open Sans"/>
              </a:rPr>
              <a:t>firmness)</a:t>
            </a:r>
            <a:r>
              <a:rPr lang="th-TH" dirty="0"/>
              <a:t> </a:t>
            </a:r>
            <a:r>
              <a:rPr lang="th-TH" dirty="0" smtClean="0">
                <a:solidFill>
                  <a:srgbClr val="444444"/>
                </a:solidFill>
                <a:latin typeface="Open Sans"/>
              </a:rPr>
              <a:t>ผู้นำ</a:t>
            </a:r>
            <a:r>
              <a:rPr lang="th-TH" dirty="0">
                <a:solidFill>
                  <a:srgbClr val="444444"/>
                </a:solidFill>
                <a:latin typeface="Open Sans"/>
              </a:rPr>
              <a:t>ที่ดีจะต้องไม่กลัวต่ออันตราย ความยากลำบาก หรือความเจ็บปวดใดๆ ทั้งทางกาย วาจา และใจผู้นำที่มีความกล้าหาญ จะช่วยให้สามารถผจญต่องานต่างๆ ให้สำเร็จลุล่วงไปได้นอกจากความกล้าหาญแล้ว ความเด็ดขาดก็เป็นลักษณะอันหนึ่งที่จะต้องทำให้เกิดมีขึ้น ในตัวของผู้นำเองต้องอยู่ในลักษณะของการ “กล้าได้กล้าเสีย” </a:t>
            </a:r>
            <a:r>
              <a:rPr lang="th-TH" dirty="0" smtClean="0">
                <a:solidFill>
                  <a:srgbClr val="444444"/>
                </a:solidFill>
                <a:latin typeface="Open Sans"/>
              </a:rPr>
              <a:t>ด้วย</a:t>
            </a:r>
          </a:p>
          <a:p>
            <a:r>
              <a:rPr lang="th-TH" dirty="0"/>
              <a:t> </a:t>
            </a:r>
            <a:endParaRPr lang="th-TH" dirty="0" smtClean="0"/>
          </a:p>
          <a:p>
            <a:r>
              <a:rPr lang="th-TH" b="1" dirty="0" smtClean="0"/>
              <a:t>	4.</a:t>
            </a:r>
            <a:r>
              <a:rPr lang="th-TH" b="1" dirty="0"/>
              <a:t>การมี</a:t>
            </a:r>
            <a:r>
              <a:rPr lang="th-TH" b="1" dirty="0" smtClean="0"/>
              <a:t>มนุษย์สัมพันธ์ </a:t>
            </a:r>
            <a:r>
              <a:rPr lang="th-TH" b="1" dirty="0"/>
              <a:t>(</a:t>
            </a:r>
            <a:r>
              <a:rPr lang="en-US" b="1" dirty="0"/>
              <a:t>Human </a:t>
            </a:r>
            <a:r>
              <a:rPr lang="en-US" b="1" dirty="0" smtClean="0"/>
              <a:t>relations)</a:t>
            </a:r>
            <a:r>
              <a:rPr lang="th-TH" dirty="0"/>
              <a:t> </a:t>
            </a:r>
            <a:r>
              <a:rPr lang="th-TH" dirty="0" smtClean="0"/>
              <a:t>ผู้นำ</a:t>
            </a:r>
            <a:r>
              <a:rPr lang="th-TH" dirty="0"/>
              <a:t>ที่ดีจะต้องรู้จักประสานความคิด ประสานประโยชน์สามารถทำงานร่วมกับคนทุกเพศ ทุกวัย ทุกระดับการศึกษาได้ ผู้นำที่มี</a:t>
            </a:r>
            <a:r>
              <a:rPr lang="th-TH" dirty="0" err="1"/>
              <a:t>มนุษย</a:t>
            </a:r>
            <a:r>
              <a:rPr lang="th-TH" dirty="0"/>
              <a:t>สัมพันธ์ดีจะช่วยให้ปัญหาใหญ่เป็นปัญหาเล็กได้</a:t>
            </a:r>
            <a:br>
              <a:rPr lang="th-TH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08610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562100" y="1175772"/>
            <a:ext cx="78867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>
                <a:solidFill>
                  <a:srgbClr val="444444"/>
                </a:solidFill>
                <a:latin typeface="Open Sans"/>
              </a:rPr>
              <a:t>	5.</a:t>
            </a:r>
            <a:r>
              <a:rPr lang="th-TH" b="1" dirty="0">
                <a:solidFill>
                  <a:srgbClr val="444444"/>
                </a:solidFill>
                <a:latin typeface="Open Sans"/>
              </a:rPr>
              <a:t>มีความยุติธรรมและซื่อสัตย์สุจริต ( </a:t>
            </a:r>
            <a:r>
              <a:rPr lang="en-US" b="1" dirty="0">
                <a:solidFill>
                  <a:srgbClr val="444444"/>
                </a:solidFill>
                <a:latin typeface="Open Sans"/>
              </a:rPr>
              <a:t>Fairness and </a:t>
            </a:r>
            <a:r>
              <a:rPr lang="en-US" b="1" dirty="0" smtClean="0">
                <a:solidFill>
                  <a:srgbClr val="444444"/>
                </a:solidFill>
                <a:latin typeface="Open Sans"/>
              </a:rPr>
              <a:t>Honesty)</a:t>
            </a:r>
            <a:r>
              <a:rPr lang="th-TH" dirty="0"/>
              <a:t> </a:t>
            </a:r>
            <a:r>
              <a:rPr lang="th-TH" dirty="0" smtClean="0">
                <a:solidFill>
                  <a:srgbClr val="444444"/>
                </a:solidFill>
                <a:latin typeface="Open Sans"/>
              </a:rPr>
              <a:t>ผู้นำ</a:t>
            </a:r>
            <a:r>
              <a:rPr lang="th-TH" dirty="0">
                <a:solidFill>
                  <a:srgbClr val="444444"/>
                </a:solidFill>
                <a:latin typeface="Open Sans"/>
              </a:rPr>
              <a:t>ที่ดีจะต้องอาศัยหลักของความถูกต้อง หลักแห่งเหตุผลและความซื่อสัตย์สุจริตต่อตนเองและผู้อื่น เป็น   เครื่องมือในการวินิจฉัยสั่งการ หรือปฏิบัติงานด้วยจิตที่ปราศจากอคติ ปราศจากความลำเอียง ไม่เล่นพรรคเล่น</a:t>
            </a:r>
            <a:r>
              <a:rPr lang="th-TH" dirty="0" smtClean="0">
                <a:solidFill>
                  <a:srgbClr val="444444"/>
                </a:solidFill>
                <a:latin typeface="Open Sans"/>
              </a:rPr>
              <a:t>พวก</a:t>
            </a:r>
          </a:p>
          <a:p>
            <a:endParaRPr lang="th-TH" dirty="0" smtClean="0">
              <a:solidFill>
                <a:srgbClr val="444444"/>
              </a:solidFill>
              <a:latin typeface="Open Sans"/>
            </a:endParaRPr>
          </a:p>
          <a:p>
            <a:r>
              <a:rPr lang="th-TH" b="1" dirty="0" smtClean="0"/>
              <a:t>	6.</a:t>
            </a:r>
            <a:r>
              <a:rPr lang="th-TH" b="1" dirty="0"/>
              <a:t>มีความอดทน (</a:t>
            </a:r>
            <a:r>
              <a:rPr lang="en-US" b="1" dirty="0" smtClean="0"/>
              <a:t>Patience)</a:t>
            </a:r>
            <a:r>
              <a:rPr lang="th-TH" dirty="0"/>
              <a:t> </a:t>
            </a:r>
            <a:r>
              <a:rPr lang="th-TH" dirty="0" smtClean="0"/>
              <a:t>ความ</a:t>
            </a:r>
            <a:r>
              <a:rPr lang="th-TH" dirty="0"/>
              <a:t>อดทน จะเป็นพลังอันหนึ่งที่จะผลักดันงานให้ไปสู่จุดหมายปลายทางได้ อย่างแท้จริง</a:t>
            </a:r>
            <a:br>
              <a:rPr lang="th-TH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57861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78000" y="1179423"/>
            <a:ext cx="8991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h-TH" b="1" dirty="0" smtClean="0">
                <a:solidFill>
                  <a:srgbClr val="444444"/>
                </a:solidFill>
                <a:latin typeface="Open Sans"/>
              </a:rPr>
              <a:t>	7.มี</a:t>
            </a:r>
            <a:r>
              <a:rPr lang="th-TH" b="1" dirty="0">
                <a:solidFill>
                  <a:srgbClr val="444444"/>
                </a:solidFill>
                <a:latin typeface="Open Sans"/>
              </a:rPr>
              <a:t>ความตื่นตัวแต่ไม่ตื่น</a:t>
            </a:r>
            <a:r>
              <a:rPr lang="th-TH" b="1" dirty="0" smtClean="0">
                <a:solidFill>
                  <a:srgbClr val="444444"/>
                </a:solidFill>
                <a:latin typeface="Open Sans"/>
              </a:rPr>
              <a:t>ตูม (</a:t>
            </a:r>
            <a:r>
              <a:rPr lang="en-US" b="1" dirty="0" smtClean="0">
                <a:solidFill>
                  <a:srgbClr val="444444"/>
                </a:solidFill>
                <a:latin typeface="Open Sans"/>
              </a:rPr>
              <a:t>Alertness)</a:t>
            </a:r>
            <a:r>
              <a:rPr lang="th-TH" dirty="0">
                <a:solidFill>
                  <a:srgbClr val="444444"/>
                </a:solidFill>
                <a:latin typeface="Open Sans"/>
              </a:rPr>
              <a:t> </a:t>
            </a:r>
            <a:r>
              <a:rPr lang="th-TH" dirty="0" smtClean="0">
                <a:solidFill>
                  <a:srgbClr val="444444"/>
                </a:solidFill>
                <a:latin typeface="Open Sans"/>
              </a:rPr>
              <a:t>ความ</a:t>
            </a:r>
            <a:r>
              <a:rPr lang="th-TH" dirty="0">
                <a:solidFill>
                  <a:srgbClr val="444444"/>
                </a:solidFill>
                <a:latin typeface="Open Sans"/>
              </a:rPr>
              <a:t>ตื่นตัว หมายถึง ความระมัดระวัง ความสุขุมรอบคอบ ความไม่ประมาท ไม่ยืดยาดขาดความกระฉับกระเฉง มีความฉับไวในการปฏิบัติงานทันต่อเหตุการณ์ การไม่ตื่นตูม เป็นพลังทางจิตที่จะหยุดคิดไตร่ตรองต่อเหตุการณ์ต่างๆ ที่เกิดขึ้น รู้จักใช้ดุลยพินิจที่จะพิจารณาสิ่งต่างๆ หรือเหตุต่างๆได้อย่างถูกต้อง พูดง่ายๆ ผู้นำที่ดีจะต้องรู้จักควบคุมตัวเองนั่นเอง (</a:t>
            </a:r>
            <a:r>
              <a:rPr lang="en-US" dirty="0" smtClean="0">
                <a:solidFill>
                  <a:srgbClr val="444444"/>
                </a:solidFill>
                <a:latin typeface="Open Sans"/>
              </a:rPr>
              <a:t>Self control)</a:t>
            </a:r>
          </a:p>
          <a:p>
            <a:pPr algn="just"/>
            <a:endParaRPr lang="en-US" dirty="0">
              <a:solidFill>
                <a:srgbClr val="444444"/>
              </a:solidFill>
              <a:latin typeface="Open Sans"/>
            </a:endParaRPr>
          </a:p>
          <a:p>
            <a:pPr algn="just"/>
            <a:r>
              <a:rPr lang="en-US" b="1" dirty="0" smtClean="0">
                <a:solidFill>
                  <a:srgbClr val="444444"/>
                </a:solidFill>
                <a:latin typeface="Open Sans"/>
              </a:rPr>
              <a:t>	8.</a:t>
            </a:r>
            <a:r>
              <a:rPr lang="th-TH" b="1" dirty="0" smtClean="0">
                <a:solidFill>
                  <a:srgbClr val="444444"/>
                </a:solidFill>
                <a:latin typeface="Open Sans"/>
              </a:rPr>
              <a:t>มี</a:t>
            </a:r>
            <a:r>
              <a:rPr lang="th-TH" b="1" dirty="0">
                <a:solidFill>
                  <a:srgbClr val="444444"/>
                </a:solidFill>
                <a:latin typeface="Open Sans"/>
              </a:rPr>
              <a:t>ความ</a:t>
            </a:r>
            <a:r>
              <a:rPr lang="th-TH" b="1" dirty="0" smtClean="0">
                <a:solidFill>
                  <a:srgbClr val="444444"/>
                </a:solidFill>
                <a:latin typeface="Open Sans"/>
              </a:rPr>
              <a:t>ภักดี (</a:t>
            </a:r>
            <a:r>
              <a:rPr lang="en-US" b="1" dirty="0" smtClean="0">
                <a:solidFill>
                  <a:srgbClr val="444444"/>
                </a:solidFill>
                <a:latin typeface="Open Sans"/>
              </a:rPr>
              <a:t>Loyalty)</a:t>
            </a:r>
            <a:r>
              <a:rPr lang="th-TH" b="1" dirty="0" smtClean="0">
                <a:solidFill>
                  <a:srgbClr val="444444"/>
                </a:solidFill>
                <a:latin typeface="Open Sans"/>
              </a:rPr>
              <a:t> </a:t>
            </a:r>
            <a:r>
              <a:rPr lang="th-TH" dirty="0" smtClean="0">
                <a:solidFill>
                  <a:srgbClr val="444444"/>
                </a:solidFill>
                <a:latin typeface="Open Sans"/>
              </a:rPr>
              <a:t>การ</a:t>
            </a:r>
            <a:r>
              <a:rPr lang="th-TH" dirty="0">
                <a:solidFill>
                  <a:srgbClr val="444444"/>
                </a:solidFill>
                <a:latin typeface="Open Sans"/>
              </a:rPr>
              <a:t>เป็นผู้นำหรือหัวหน้าที่ดีนั้น จำเป็นต้องมีความจงรักภักดีต่อหมู่คณะ ต่อส่วนรวมและต่อองค์การ ความภักดีนี้ จะช่วยให้หัวหน้าได้รับความไว้วางใจ และปกป้องภัยอันตรายในทุกทิศได้เป็นอย่างดี</a:t>
            </a:r>
            <a:endParaRPr lang="th-TH" b="0" i="0" dirty="0">
              <a:solidFill>
                <a:srgbClr val="444444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642076126"/>
      </p:ext>
    </p:extLst>
  </p:cSld>
  <p:clrMapOvr>
    <a:masterClrMapping/>
  </p:clrMapOvr>
</p:sld>
</file>

<file path=ppt/theme/theme1.xml><?xml version="1.0" encoding="utf-8"?>
<a:theme xmlns:a="http://schemas.openxmlformats.org/drawingml/2006/main" name="ย้อนยุค">
  <a:themeElements>
    <a:clrScheme name="ย้อนยุค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ย้อนยุค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ย้อนยุค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225</TotalTime>
  <Words>486</Words>
  <Application>Microsoft Office PowerPoint</Application>
  <PresentationFormat>แบบจอกว้าง</PresentationFormat>
  <Paragraphs>112</Paragraphs>
  <Slides>21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21</vt:i4>
      </vt:variant>
    </vt:vector>
  </HeadingPairs>
  <TitlesOfParts>
    <vt:vector size="28" baseType="lpstr">
      <vt:lpstr>Angsana New</vt:lpstr>
      <vt:lpstr>AngsanaUPC</vt:lpstr>
      <vt:lpstr>Calibri</vt:lpstr>
      <vt:lpstr>Calibri Light</vt:lpstr>
      <vt:lpstr>Cordia New</vt:lpstr>
      <vt:lpstr>Open Sans</vt:lpstr>
      <vt:lpstr>ย้อนยุค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บทที่2 คุณลักษณะของผู้นำ ( Leader</dc:title>
  <dc:creator>Wanita</dc:creator>
  <cp:lastModifiedBy>IKKLASCOM 64</cp:lastModifiedBy>
  <cp:revision>26</cp:revision>
  <cp:lastPrinted>2022-06-05T16:20:02Z</cp:lastPrinted>
  <dcterms:created xsi:type="dcterms:W3CDTF">2022-05-08T15:41:00Z</dcterms:created>
  <dcterms:modified xsi:type="dcterms:W3CDTF">2022-06-05T16:22:02Z</dcterms:modified>
</cp:coreProperties>
</file>