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ED424-AF63-4E21-8198-8B603715275E}" type="datetimeFigureOut">
              <a:rPr lang="th-TH" smtClean="0"/>
              <a:t>05/07/64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AC014-77EB-4614-B757-DC528CFDFB7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48852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1AB8A-0F1F-41E3-A78F-23B39F1520FA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2582-9737-4035-BC73-83655BCF84C9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F2FE-7596-449F-919A-80EFB04AA7B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8028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2582-9737-4035-BC73-83655BCF84C9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F2FE-7596-449F-919A-80EFB04AA7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01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2582-9737-4035-BC73-83655BCF84C9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F2FE-7596-449F-919A-80EFB04AA7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809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2582-9737-4035-BC73-83655BCF84C9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F2FE-7596-449F-919A-80EFB04AA7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605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2582-9737-4035-BC73-83655BCF84C9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F2FE-7596-449F-919A-80EFB04AA7B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96305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2582-9737-4035-BC73-83655BCF84C9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F2FE-7596-449F-919A-80EFB04AA7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28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2582-9737-4035-BC73-83655BCF84C9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F2FE-7596-449F-919A-80EFB04AA7B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82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2582-9737-4035-BC73-83655BCF84C9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F2FE-7596-449F-919A-80EFB04AA7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63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2582-9737-4035-BC73-83655BCF84C9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F2FE-7596-449F-919A-80EFB04AA7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1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2582-9737-4035-BC73-83655BCF84C9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F2FE-7596-449F-919A-80EFB04AA7B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025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2582-9737-4035-BC73-83655BCF84C9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F2FE-7596-449F-919A-80EFB04AA7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33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9522582-9737-4035-BC73-83655BCF84C9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DA0F2FE-7596-449F-919A-80EFB04AA7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44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838200"/>
            <a:ext cx="5334000" cy="685800"/>
          </a:xfr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Bauhaus 93" pitchFamily="82" charset="0"/>
              </a:rPr>
              <a:t>FUNGSI KESUSASTERAAN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Bauhaus 93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 rot="21324772">
            <a:off x="1762197" y="2270104"/>
            <a:ext cx="3505200" cy="2286000"/>
          </a:xfrm>
          <a:prstGeom prst="cloud">
            <a:avLst/>
          </a:prstGeom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en-US" sz="2400" b="1" dirty="0" err="1" smtClean="0">
                <a:solidFill>
                  <a:schemeClr val="tx1"/>
                </a:solidFill>
              </a:rPr>
              <a:t>Sebagai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didikan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pengajaran</a:t>
            </a:r>
            <a:r>
              <a:rPr lang="en-US" sz="2400" b="1" dirty="0" smtClean="0">
                <a:solidFill>
                  <a:schemeClr val="tx1"/>
                </a:solidFill>
              </a:rPr>
              <a:t> .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 rot="21324772">
            <a:off x="4790088" y="3459687"/>
            <a:ext cx="2743200" cy="1752600"/>
          </a:xfrm>
          <a:prstGeom prst="cloud">
            <a:avLst/>
          </a:prstGeom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en-US" b="1" dirty="0" smtClean="0"/>
              <a:t>     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kepuasan</a:t>
            </a:r>
            <a:r>
              <a:rPr lang="en-US" b="1" dirty="0" smtClean="0"/>
              <a:t> </a:t>
            </a:r>
            <a:r>
              <a:rPr lang="en-US" b="1" dirty="0" err="1" smtClean="0"/>
              <a:t>estetika</a:t>
            </a:r>
            <a:r>
              <a:rPr lang="en-US" b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911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  <p:bldP spid="8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57200"/>
            <a:ext cx="5562600" cy="715962"/>
          </a:xfr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Bauhaus 93" pitchFamily="82" charset="0"/>
              </a:rPr>
              <a:t>CIRI-CIRI KESUSASTERAAN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43400" y="1600200"/>
            <a:ext cx="4038600" cy="4525963"/>
          </a:xfrm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lvl="0">
              <a:lnSpc>
                <a:spcPct val="110000"/>
              </a:lnSpc>
              <a:buNone/>
            </a:pPr>
            <a:r>
              <a:rPr lang="en-US" dirty="0" smtClean="0"/>
              <a:t>a) </a:t>
            </a:r>
            <a:r>
              <a:rPr lang="en-US" b="1" dirty="0" err="1" smtClean="0">
                <a:solidFill>
                  <a:srgbClr val="C00000"/>
                </a:solidFill>
                <a:latin typeface="Arial Rounded MT Bold" pitchFamily="34" charset="0"/>
              </a:rPr>
              <a:t>Keindahan</a:t>
            </a:r>
            <a:endParaRPr lang="en-US" b="1" dirty="0" smtClean="0">
              <a:solidFill>
                <a:srgbClr val="C00000"/>
              </a:solidFill>
              <a:latin typeface="Arial Rounded MT Bold" pitchFamily="34" charset="0"/>
            </a:endParaRPr>
          </a:p>
          <a:p>
            <a:pPr lvl="0">
              <a:lnSpc>
                <a:spcPct val="110000"/>
              </a:lnSpc>
            </a:pP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lenggok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sastera</a:t>
            </a:r>
            <a:r>
              <a:rPr lang="en-US" dirty="0" smtClean="0"/>
              <a:t>.</a:t>
            </a:r>
          </a:p>
          <a:p>
            <a:pPr lvl="0">
              <a:lnSpc>
                <a:spcPct val="110000"/>
              </a:lnSpc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indah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4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iaitu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keutuhan</a:t>
            </a:r>
            <a:r>
              <a:rPr lang="en-US" dirty="0" smtClean="0"/>
              <a:t>,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keselarasan</a:t>
            </a:r>
            <a:r>
              <a:rPr lang="en-US" dirty="0" smtClean="0"/>
              <a:t>,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fokus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.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21169665">
            <a:off x="1851068" y="1870544"/>
            <a:ext cx="1371600" cy="374571"/>
          </a:xfrm>
          <a:prstGeom prst="round2DiagRect">
            <a:avLst/>
          </a:prstGeom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C00000"/>
                </a:solidFill>
              </a:rPr>
              <a:t>Keindahan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336147">
            <a:off x="1524000" y="2819400"/>
            <a:ext cx="1981200" cy="783193"/>
          </a:xfrm>
          <a:prstGeom prst="round2DiagRect">
            <a:avLst/>
          </a:prstGeom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solidFill>
                  <a:srgbClr val="C00000"/>
                </a:solidFill>
              </a:rPr>
              <a:t>Mencerminkan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pengalaman</a:t>
            </a:r>
            <a:endParaRPr lang="en-US" sz="18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21169665">
            <a:off x="1544493" y="4036304"/>
            <a:ext cx="2057400" cy="715089"/>
          </a:xfrm>
          <a:prstGeom prst="round2DiagRect">
            <a:avLst/>
          </a:prstGeom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b="1" dirty="0" err="1">
                <a:solidFill>
                  <a:srgbClr val="C00000"/>
                </a:solidFill>
              </a:rPr>
              <a:t>Pengalaman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seni</a:t>
            </a:r>
            <a:endParaRPr lang="en-US" sz="1800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336147">
            <a:off x="1847132" y="5085331"/>
            <a:ext cx="1371600" cy="919401"/>
          </a:xfrm>
          <a:prstGeom prst="round2DiagRect">
            <a:avLst>
              <a:gd name="adj1" fmla="val 16667"/>
              <a:gd name="adj2" fmla="val 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</a:rPr>
              <a:t>Karya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seni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73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8" grpId="0" animBg="1"/>
      <p:bldP spid="12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half" idx="1"/>
          </p:nvPr>
        </p:nvSpPr>
        <p:spPr>
          <a:xfrm>
            <a:off x="4114800" y="457200"/>
            <a:ext cx="4572000" cy="5668963"/>
          </a:xfrm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lnSpc>
                <a:spcPct val="110000"/>
              </a:lnSpc>
              <a:buNone/>
            </a:pPr>
            <a:r>
              <a:rPr lang="en-US" dirty="0" smtClean="0"/>
              <a:t>b) </a:t>
            </a:r>
            <a:r>
              <a:rPr lang="en-US" b="1" dirty="0" err="1" smtClean="0">
                <a:solidFill>
                  <a:srgbClr val="C00000"/>
                </a:solidFill>
                <a:latin typeface="Arial Rounded MT Bold" pitchFamily="34" charset="0"/>
              </a:rPr>
              <a:t>Mencerminkan</a:t>
            </a:r>
            <a:r>
              <a:rPr lang="en-US" b="1" dirty="0" smtClean="0">
                <a:solidFill>
                  <a:srgbClr val="C00000"/>
                </a:solidFill>
                <a:latin typeface="Arial Rounded MT Bold" pitchFamily="34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Rounded MT Bold" pitchFamily="34" charset="0"/>
              </a:rPr>
              <a:t>pengalaman</a:t>
            </a:r>
            <a:endParaRPr lang="en-US" b="1" dirty="0" smtClean="0">
              <a:solidFill>
                <a:srgbClr val="C00000"/>
              </a:solidFill>
              <a:latin typeface="Arial Rounded MT Bold" pitchFamily="34" charset="0"/>
            </a:endParaRPr>
          </a:p>
          <a:p>
            <a:pPr lvl="0">
              <a:lnSpc>
                <a:spcPct val="110000"/>
              </a:lnSpc>
            </a:pP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sini</a:t>
            </a:r>
            <a:r>
              <a:rPr lang="en-US" dirty="0" smtClean="0"/>
              <a:t> </a:t>
            </a:r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balas</a:t>
            </a:r>
            <a:r>
              <a:rPr lang="en-US" dirty="0" smtClean="0"/>
              <a:t> yang </a:t>
            </a:r>
            <a:r>
              <a:rPr lang="en-US" dirty="0" err="1" smtClean="0"/>
              <a:t>utuh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digambarkan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realiti</a:t>
            </a:r>
            <a:r>
              <a:rPr lang="en-US" dirty="0" smtClean="0"/>
              <a:t>.</a:t>
            </a:r>
          </a:p>
          <a:p>
            <a:pPr lvl="0">
              <a:lnSpc>
                <a:spcPct val="110000"/>
              </a:lnSpc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sastera</a:t>
            </a:r>
            <a:r>
              <a:rPr lang="en-US" dirty="0" smtClean="0"/>
              <a:t>,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diungkapkan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.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23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57200"/>
            <a:ext cx="4648200" cy="5745163"/>
          </a:xfrm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lvl="0">
              <a:lnSpc>
                <a:spcPct val="120000"/>
              </a:lnSpc>
              <a:buNone/>
            </a:pPr>
            <a:r>
              <a:rPr lang="en-US" dirty="0" smtClean="0"/>
              <a:t>c)   </a:t>
            </a:r>
            <a:r>
              <a:rPr lang="en-US" sz="3100" b="1" dirty="0" err="1" smtClean="0">
                <a:latin typeface="Arial Rounded MT Bold" pitchFamily="34" charset="0"/>
              </a:rPr>
              <a:t>Pengalaman</a:t>
            </a:r>
            <a:r>
              <a:rPr lang="en-US" sz="3100" b="1" dirty="0" smtClean="0">
                <a:latin typeface="Arial Rounded MT Bold" pitchFamily="34" charset="0"/>
              </a:rPr>
              <a:t> </a:t>
            </a:r>
            <a:r>
              <a:rPr lang="en-US" sz="3100" b="1" dirty="0" err="1" smtClean="0">
                <a:latin typeface="Arial Rounded MT Bold" pitchFamily="34" charset="0"/>
              </a:rPr>
              <a:t>seni</a:t>
            </a:r>
            <a:endParaRPr lang="en-US" b="1" dirty="0" smtClean="0">
              <a:latin typeface="Arial Rounded MT Bold" pitchFamily="34" charset="0"/>
            </a:endParaRPr>
          </a:p>
          <a:p>
            <a:pPr lvl="0">
              <a:lnSpc>
                <a:spcPct val="120000"/>
              </a:lnSpc>
            </a:pP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sastera</a:t>
            </a:r>
            <a:r>
              <a:rPr lang="en-US" dirty="0" smtClean="0"/>
              <a:t>,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merasai</a:t>
            </a:r>
            <a:r>
              <a:rPr lang="en-US" dirty="0" smtClean="0"/>
              <a:t> </a:t>
            </a:r>
            <a:r>
              <a:rPr lang="en-US" dirty="0" err="1" smtClean="0"/>
              <a:t>fikiran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pengkarya</a:t>
            </a:r>
            <a:r>
              <a:rPr lang="en-US" dirty="0" smtClean="0"/>
              <a:t>.</a:t>
            </a:r>
          </a:p>
          <a:p>
            <a:pPr lvl="0">
              <a:lnSpc>
                <a:spcPct val="120000"/>
              </a:lnSpc>
            </a:pPr>
            <a:r>
              <a:rPr lang="en-US" dirty="0" err="1" smtClean="0"/>
              <a:t>Pengkarya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sekiranya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karyanya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.</a:t>
            </a:r>
          </a:p>
          <a:p>
            <a:pPr lvl="0">
              <a:lnSpc>
                <a:spcPct val="120000"/>
              </a:lnSpc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sastera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,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penyampaian</a:t>
            </a:r>
            <a:r>
              <a:rPr lang="en-US" dirty="0" smtClean="0"/>
              <a:t>.</a:t>
            </a:r>
          </a:p>
          <a:p>
            <a:pPr lvl="0">
              <a:lnSpc>
                <a:spcPct val="120000"/>
              </a:lnSpc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sastera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pembacanya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90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1"/>
          </p:nvPr>
        </p:nvSpPr>
        <p:spPr>
          <a:xfrm>
            <a:off x="457200" y="381000"/>
            <a:ext cx="4038600" cy="6019800"/>
          </a:xfrm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lvl="0">
              <a:lnSpc>
                <a:spcPct val="120000"/>
              </a:lnSpc>
              <a:buNone/>
            </a:pPr>
            <a:endParaRPr lang="en-US" dirty="0" smtClean="0"/>
          </a:p>
          <a:p>
            <a:pPr lvl="0">
              <a:lnSpc>
                <a:spcPct val="120000"/>
              </a:lnSpc>
              <a:buNone/>
            </a:pPr>
            <a:r>
              <a:rPr lang="en-US" dirty="0" smtClean="0"/>
              <a:t>d)   </a:t>
            </a:r>
            <a:r>
              <a:rPr lang="en-US" sz="3400" b="1" dirty="0" err="1" smtClean="0">
                <a:solidFill>
                  <a:srgbClr val="C00000"/>
                </a:solidFill>
                <a:latin typeface="Arial Rounded MT Bold" pitchFamily="34" charset="0"/>
              </a:rPr>
              <a:t>Karya</a:t>
            </a:r>
            <a:r>
              <a:rPr lang="en-US" sz="3400" b="1" dirty="0" smtClean="0">
                <a:solidFill>
                  <a:srgbClr val="C00000"/>
                </a:solidFill>
                <a:latin typeface="Arial Rounded MT Bold" pitchFamily="34" charset="0"/>
              </a:rPr>
              <a:t> </a:t>
            </a:r>
            <a:r>
              <a:rPr lang="en-US" sz="3400" b="1" dirty="0" err="1" smtClean="0">
                <a:solidFill>
                  <a:srgbClr val="C00000"/>
                </a:solidFill>
                <a:latin typeface="Arial Rounded MT Bold" pitchFamily="34" charset="0"/>
              </a:rPr>
              <a:t>seni</a:t>
            </a:r>
            <a:r>
              <a:rPr lang="en-US" sz="3400" b="1" dirty="0" smtClean="0">
                <a:solidFill>
                  <a:srgbClr val="C00000"/>
                </a:solidFill>
                <a:latin typeface="Arial Rounded MT Bold" pitchFamily="34" charset="0"/>
              </a:rPr>
              <a:t> </a:t>
            </a:r>
            <a:endParaRPr lang="en-US" b="1" dirty="0" smtClean="0">
              <a:solidFill>
                <a:srgbClr val="C00000"/>
              </a:solidFill>
              <a:latin typeface="Arial Rounded MT Bold" pitchFamily="34" charset="0"/>
            </a:endParaRPr>
          </a:p>
          <a:p>
            <a:pPr lvl="0">
              <a:lnSpc>
                <a:spcPct val="120000"/>
              </a:lnSpc>
            </a:pP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tiga</a:t>
            </a:r>
            <a:r>
              <a:rPr lang="en-US" dirty="0" smtClean="0"/>
              <a:t> </a:t>
            </a:r>
            <a:r>
              <a:rPr lang="en-US" dirty="0" err="1" smtClean="0"/>
              <a:t>pekara</a:t>
            </a:r>
            <a:r>
              <a:rPr lang="en-US" dirty="0" smtClean="0"/>
              <a:t> yang </a:t>
            </a:r>
            <a:r>
              <a:rPr lang="en-US" dirty="0" err="1" smtClean="0"/>
              <a:t>mermbezakan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sastera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sastera</a:t>
            </a:r>
            <a:r>
              <a:rPr lang="en-US" dirty="0" smtClean="0"/>
              <a:t> </a:t>
            </a:r>
            <a:r>
              <a:rPr lang="en-US" dirty="0" err="1" smtClean="0"/>
              <a:t>iaitu</a:t>
            </a:r>
            <a:r>
              <a:rPr lang="en-US" dirty="0" smtClean="0"/>
              <a:t> </a:t>
            </a:r>
            <a:r>
              <a:rPr lang="en-US" b="1" i="1" dirty="0" err="1" smtClean="0">
                <a:solidFill>
                  <a:schemeClr val="tx2">
                    <a:lumMod val="50000"/>
                  </a:schemeClr>
                </a:solidFill>
              </a:rPr>
              <a:t>sifat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tx2">
                    <a:lumMod val="50000"/>
                  </a:schemeClr>
                </a:solidFill>
              </a:rPr>
              <a:t>fiksyen</a:t>
            </a:r>
            <a:r>
              <a:rPr lang="en-US" i="1" dirty="0" smtClean="0"/>
              <a:t>, </a:t>
            </a:r>
            <a:r>
              <a:rPr lang="en-US" b="1" i="1" dirty="0" err="1" smtClean="0">
                <a:solidFill>
                  <a:schemeClr val="tx2">
                    <a:lumMod val="50000"/>
                  </a:schemeClr>
                </a:solidFill>
              </a:rPr>
              <a:t>nilai-nilai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tx2">
                    <a:lumMod val="50000"/>
                  </a:schemeClr>
                </a:solidFill>
              </a:rPr>
              <a:t>estetik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i="1" dirty="0" err="1" smtClean="0">
                <a:solidFill>
                  <a:schemeClr val="tx2">
                    <a:lumMod val="50000"/>
                  </a:schemeClr>
                </a:solidFill>
              </a:rPr>
              <a:t>gaya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tx2">
                    <a:lumMod val="50000"/>
                  </a:schemeClr>
                </a:solidFill>
              </a:rPr>
              <a:t>bahasa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</a:rPr>
              <a:t> yang </a:t>
            </a:r>
            <a:r>
              <a:rPr lang="en-US" b="1" i="1" dirty="0" err="1" smtClean="0">
                <a:solidFill>
                  <a:schemeClr val="tx2">
                    <a:lumMod val="50000"/>
                  </a:schemeClr>
                </a:solidFill>
              </a:rPr>
              <a:t>khusus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lang="en-US" dirty="0" err="1" smtClean="0"/>
              <a:t>Fiksyen</a:t>
            </a:r>
            <a:r>
              <a:rPr lang="en-US" dirty="0" smtClean="0"/>
              <a:t> </a:t>
            </a:r>
            <a:r>
              <a:rPr lang="en-US" dirty="0" err="1" smtClean="0"/>
              <a:t>bermaksud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karya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sastera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itu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dihasilkan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melalui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imaginasi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pengkarya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pengalaman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tindak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balasnya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alam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realiti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estetik</a:t>
            </a:r>
            <a:r>
              <a:rPr lang="en-US" dirty="0" smtClean="0"/>
              <a:t> </a:t>
            </a:r>
            <a:r>
              <a:rPr lang="en-US" dirty="0" err="1" smtClean="0"/>
              <a:t>membolehkan</a:t>
            </a:r>
            <a:r>
              <a:rPr lang="en-US" dirty="0" smtClean="0"/>
              <a:t> </a:t>
            </a:r>
            <a:r>
              <a:rPr lang="en-US" dirty="0" err="1" smtClean="0"/>
              <a:t>pengkarya</a:t>
            </a:r>
            <a:r>
              <a:rPr lang="en-US" dirty="0" smtClean="0"/>
              <a:t> </a:t>
            </a:r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mendalam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2"/>
          </p:nvPr>
        </p:nvSpPr>
        <p:spPr>
          <a:xfrm>
            <a:off x="4716016" y="205643"/>
            <a:ext cx="4038600" cy="6629400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  <a:buNone/>
            </a:pPr>
            <a:r>
              <a:rPr lang="en-US" sz="1800" dirty="0" err="1" smtClean="0"/>
              <a:t>Sastera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karya</a:t>
            </a:r>
            <a:r>
              <a:rPr lang="en-US" sz="1800" dirty="0" smtClean="0"/>
              <a:t> </a:t>
            </a:r>
            <a:r>
              <a:rPr lang="en-US" sz="1800" dirty="0" err="1" smtClean="0"/>
              <a:t>seni</a:t>
            </a:r>
            <a:r>
              <a:rPr lang="en-US" sz="1800" dirty="0" smtClean="0"/>
              <a:t> </a:t>
            </a:r>
            <a:r>
              <a:rPr lang="en-US" sz="1800" dirty="0" err="1" smtClean="0"/>
              <a:t>mempunyai</a:t>
            </a:r>
            <a:r>
              <a:rPr lang="en-US" sz="1800" dirty="0" smtClean="0"/>
              <a:t> </a:t>
            </a:r>
          </a:p>
          <a:p>
            <a:pPr lvl="0">
              <a:lnSpc>
                <a:spcPct val="120000"/>
              </a:lnSpc>
              <a:buNone/>
            </a:pPr>
            <a:r>
              <a:rPr lang="en-US" sz="1800" dirty="0" smtClean="0"/>
              <a:t>4 </a:t>
            </a:r>
            <a:r>
              <a:rPr lang="en-US" sz="1800" dirty="0" err="1" smtClean="0"/>
              <a:t>ciri</a:t>
            </a:r>
            <a:r>
              <a:rPr lang="en-US" sz="1800" dirty="0" smtClean="0"/>
              <a:t> </a:t>
            </a:r>
            <a:r>
              <a:rPr lang="en-US" sz="1800" dirty="0" err="1" smtClean="0"/>
              <a:t>iaitu</a:t>
            </a:r>
            <a:r>
              <a:rPr lang="en-US" sz="1800" dirty="0" smtClean="0"/>
              <a:t> :</a:t>
            </a:r>
          </a:p>
          <a:p>
            <a:pPr lvl="0">
              <a:lnSpc>
                <a:spcPct val="120000"/>
              </a:lnSpc>
            </a:pPr>
            <a:r>
              <a:rPr lang="en-US" sz="1600" b="1" i="1" dirty="0" err="1" smtClean="0">
                <a:solidFill>
                  <a:schemeClr val="accent6">
                    <a:lumMod val="50000"/>
                  </a:schemeClr>
                </a:solidFill>
              </a:rPr>
              <a:t>Keutuhan</a:t>
            </a:r>
            <a:r>
              <a:rPr lang="en-US" sz="1600" b="1" dirty="0" smtClean="0"/>
              <a:t> </a:t>
            </a:r>
            <a:r>
              <a:rPr lang="en-US" sz="1600" dirty="0" smtClean="0"/>
              <a:t>– </a:t>
            </a:r>
            <a:r>
              <a:rPr lang="en-US" sz="1600" dirty="0" err="1" smtClean="0"/>
              <a:t>setiap</a:t>
            </a:r>
            <a:r>
              <a:rPr lang="en-US" sz="1600" dirty="0" smtClean="0"/>
              <a:t> </a:t>
            </a:r>
            <a:r>
              <a:rPr lang="en-US" sz="1600" dirty="0" err="1" smtClean="0"/>
              <a:t>bahagian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karya</a:t>
            </a:r>
            <a:r>
              <a:rPr lang="en-US" sz="1600" dirty="0" smtClean="0"/>
              <a:t> </a:t>
            </a:r>
            <a:r>
              <a:rPr lang="en-US" sz="1600" dirty="0" err="1" smtClean="0"/>
              <a:t>sastera</a:t>
            </a:r>
            <a:r>
              <a:rPr lang="en-US" sz="1600" dirty="0" smtClean="0"/>
              <a:t> </a:t>
            </a:r>
            <a:r>
              <a:rPr lang="en-US" sz="1600" dirty="0" err="1" smtClean="0"/>
              <a:t>menunjang</a:t>
            </a:r>
            <a:r>
              <a:rPr lang="en-US" sz="1600" dirty="0" smtClean="0"/>
              <a:t> </a:t>
            </a:r>
            <a:r>
              <a:rPr lang="en-US" sz="1600" dirty="0" err="1" smtClean="0"/>
              <a:t>kepada</a:t>
            </a:r>
            <a:r>
              <a:rPr lang="en-US" sz="1600" dirty="0" smtClean="0"/>
              <a:t> </a:t>
            </a:r>
            <a:r>
              <a:rPr lang="en-US" sz="1600" dirty="0" err="1" smtClean="0"/>
              <a:t>usaha</a:t>
            </a:r>
            <a:r>
              <a:rPr lang="en-US" sz="1600" dirty="0" smtClean="0"/>
              <a:t> </a:t>
            </a:r>
            <a:r>
              <a:rPr lang="en-US" sz="1600" dirty="0" err="1" smtClean="0"/>
              <a:t>mengungkapkan</a:t>
            </a:r>
            <a:r>
              <a:rPr lang="en-US" sz="1600" dirty="0" smtClean="0"/>
              <a:t> </a:t>
            </a:r>
            <a:r>
              <a:rPr lang="en-US" sz="1600" dirty="0" err="1" smtClean="0"/>
              <a:t>isi</a:t>
            </a:r>
            <a:r>
              <a:rPr lang="en-US" sz="1600" dirty="0" smtClean="0"/>
              <a:t> </a:t>
            </a:r>
            <a:r>
              <a:rPr lang="en-US" sz="1600" dirty="0" err="1" smtClean="0"/>
              <a:t>hati</a:t>
            </a:r>
            <a:r>
              <a:rPr lang="en-US" sz="1600" dirty="0" smtClean="0"/>
              <a:t> </a:t>
            </a:r>
            <a:r>
              <a:rPr lang="en-US" sz="1600" dirty="0" err="1" smtClean="0"/>
              <a:t>pengkarya</a:t>
            </a:r>
            <a:r>
              <a:rPr lang="en-US" sz="1600" dirty="0" smtClean="0"/>
              <a:t>.</a:t>
            </a:r>
          </a:p>
          <a:p>
            <a:pPr lvl="0">
              <a:lnSpc>
                <a:spcPct val="120000"/>
              </a:lnSpc>
            </a:pPr>
            <a:r>
              <a:rPr lang="en-US" sz="1600" b="1" i="1" dirty="0" err="1" smtClean="0">
                <a:solidFill>
                  <a:schemeClr val="accent6">
                    <a:lumMod val="50000"/>
                  </a:schemeClr>
                </a:solidFill>
              </a:rPr>
              <a:t>Keseimbangan</a:t>
            </a:r>
            <a:r>
              <a:rPr lang="en-US" sz="1600" dirty="0" smtClean="0"/>
              <a:t> – </a:t>
            </a:r>
            <a:r>
              <a:rPr lang="en-US" sz="1600" dirty="0" err="1" smtClean="0"/>
              <a:t>unsur-unsur</a:t>
            </a:r>
            <a:r>
              <a:rPr lang="en-US" sz="1600" dirty="0" smtClean="0"/>
              <a:t> </a:t>
            </a:r>
            <a:r>
              <a:rPr lang="en-US" sz="1600" dirty="0" err="1" smtClean="0"/>
              <a:t>karya</a:t>
            </a:r>
            <a:r>
              <a:rPr lang="en-US" sz="1600" dirty="0" smtClean="0"/>
              <a:t> </a:t>
            </a:r>
            <a:r>
              <a:rPr lang="en-US" sz="1600" dirty="0" err="1" smtClean="0"/>
              <a:t>sastera</a:t>
            </a:r>
            <a:r>
              <a:rPr lang="en-US" sz="1600" dirty="0" smtClean="0"/>
              <a:t>, </a:t>
            </a:r>
            <a:r>
              <a:rPr lang="en-US" sz="1600" dirty="0" err="1" smtClean="0"/>
              <a:t>baik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segi</a:t>
            </a:r>
            <a:r>
              <a:rPr lang="en-US" sz="1600" dirty="0" smtClean="0"/>
              <a:t> </a:t>
            </a:r>
            <a:r>
              <a:rPr lang="en-US" sz="1600" dirty="0" err="1" smtClean="0"/>
              <a:t>ukuran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                             </a:t>
            </a:r>
            <a:r>
              <a:rPr lang="en-US" sz="1600" dirty="0" err="1" smtClean="0"/>
              <a:t>pemberatannya</a:t>
            </a:r>
            <a:r>
              <a:rPr lang="en-US" sz="1600" dirty="0" smtClean="0"/>
              <a:t>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seimbang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fungsinya</a:t>
            </a:r>
            <a:r>
              <a:rPr lang="en-US" sz="1600" dirty="0" smtClean="0"/>
              <a:t>.</a:t>
            </a:r>
          </a:p>
          <a:p>
            <a:pPr lvl="0">
              <a:lnSpc>
                <a:spcPct val="120000"/>
              </a:lnSpc>
            </a:pPr>
            <a:r>
              <a:rPr lang="en-US" sz="1600" b="1" i="1" dirty="0" err="1" smtClean="0">
                <a:solidFill>
                  <a:schemeClr val="accent6">
                    <a:lumMod val="50000"/>
                  </a:schemeClr>
                </a:solidFill>
              </a:rPr>
              <a:t>Keselarasan</a:t>
            </a: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600" dirty="0" smtClean="0"/>
              <a:t>– </a:t>
            </a:r>
            <a:r>
              <a:rPr lang="en-US" sz="1600" dirty="0" err="1" smtClean="0"/>
              <a:t>unsur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karya</a:t>
            </a:r>
            <a:r>
              <a:rPr lang="en-US" sz="1600" dirty="0" smtClean="0"/>
              <a:t>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</a:t>
            </a:r>
            <a:r>
              <a:rPr lang="en-US" sz="1600" dirty="0" err="1" smtClean="0"/>
              <a:t>asas</a:t>
            </a:r>
            <a:r>
              <a:rPr lang="en-US" sz="1600" dirty="0" smtClean="0"/>
              <a:t> </a:t>
            </a:r>
            <a:r>
              <a:rPr lang="en-US" sz="1600" dirty="0" err="1" smtClean="0"/>
              <a:t>bagi</a:t>
            </a:r>
            <a:r>
              <a:rPr lang="en-US" sz="1600" dirty="0" smtClean="0"/>
              <a:t> </a:t>
            </a:r>
            <a:r>
              <a:rPr lang="en-US" sz="1600" dirty="0" err="1" smtClean="0"/>
              <a:t>mengukuhkan</a:t>
            </a:r>
            <a:r>
              <a:rPr lang="en-US" sz="1600" dirty="0" smtClean="0"/>
              <a:t> </a:t>
            </a:r>
            <a:r>
              <a:rPr lang="en-US" sz="1600" dirty="0" err="1" smtClean="0"/>
              <a:t>unsur</a:t>
            </a:r>
            <a:r>
              <a:rPr lang="en-US" sz="1600" dirty="0" smtClean="0"/>
              <a:t> yang  lain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bukan</a:t>
            </a:r>
            <a:r>
              <a:rPr lang="en-US" sz="1600" dirty="0" smtClean="0"/>
              <a:t> </a:t>
            </a:r>
            <a:r>
              <a:rPr lang="en-US" sz="1600" dirty="0" err="1" smtClean="0"/>
              <a:t>mengganggu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mengaburkannya</a:t>
            </a:r>
            <a:r>
              <a:rPr lang="en-US" sz="1600" dirty="0" smtClean="0"/>
              <a:t>.</a:t>
            </a:r>
          </a:p>
          <a:p>
            <a:pPr lvl="0">
              <a:lnSpc>
                <a:spcPct val="120000"/>
              </a:lnSpc>
            </a:pPr>
            <a:r>
              <a:rPr lang="en-US" sz="1600" b="1" i="1" dirty="0" err="1" smtClean="0">
                <a:solidFill>
                  <a:schemeClr val="accent6">
                    <a:lumMod val="50000"/>
                  </a:schemeClr>
                </a:solidFill>
              </a:rPr>
              <a:t>Penekanan</a:t>
            </a: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600" dirty="0" smtClean="0"/>
              <a:t>– </a:t>
            </a:r>
            <a:r>
              <a:rPr lang="en-US" sz="1600" dirty="0" err="1" smtClean="0"/>
              <a:t>unsur</a:t>
            </a:r>
            <a:r>
              <a:rPr lang="en-US" sz="1600" dirty="0" smtClean="0"/>
              <a:t> yang </a:t>
            </a:r>
            <a:r>
              <a:rPr lang="en-US" sz="1600" dirty="0" err="1" smtClean="0"/>
              <a:t>penting</a:t>
            </a:r>
            <a:r>
              <a:rPr lang="en-US" sz="1600" dirty="0" smtClean="0"/>
              <a:t>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mendapat</a:t>
            </a:r>
            <a:r>
              <a:rPr lang="en-US" sz="1600" dirty="0" smtClean="0"/>
              <a:t> </a:t>
            </a:r>
            <a:r>
              <a:rPr lang="en-US" sz="1600" dirty="0" err="1" smtClean="0"/>
              <a:t>penekanan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lebih</a:t>
            </a:r>
            <a:r>
              <a:rPr lang="en-US" sz="1600" dirty="0" smtClean="0"/>
              <a:t> </a:t>
            </a:r>
            <a:r>
              <a:rPr lang="en-US" sz="1600" dirty="0" err="1" smtClean="0"/>
              <a:t>berbanding</a:t>
            </a:r>
            <a:r>
              <a:rPr lang="en-US" sz="1600" dirty="0" smtClean="0"/>
              <a:t> </a:t>
            </a:r>
            <a:r>
              <a:rPr lang="en-US" sz="1600" dirty="0" err="1" smtClean="0"/>
              <a:t>unsur</a:t>
            </a:r>
            <a:r>
              <a:rPr lang="en-US" sz="1600" dirty="0" smtClean="0"/>
              <a:t> yang </a:t>
            </a:r>
            <a:r>
              <a:rPr lang="en-US" sz="1600" dirty="0" err="1" smtClean="0"/>
              <a:t>kurang</a:t>
            </a:r>
            <a:r>
              <a:rPr lang="en-US" sz="1600" dirty="0" smtClean="0"/>
              <a:t> </a:t>
            </a:r>
            <a:r>
              <a:rPr lang="en-US" sz="1600" dirty="0" err="1" smtClean="0"/>
              <a:t>penting</a:t>
            </a:r>
            <a:r>
              <a:rPr lang="en-US" sz="1600" dirty="0" smtClean="0"/>
              <a:t>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7305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495300"/>
            <a:ext cx="7467600" cy="5867400"/>
          </a:xfrm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en-US" sz="2600" dirty="0" smtClean="0"/>
              <a:t>-    </a:t>
            </a:r>
            <a:r>
              <a:rPr lang="en-US" sz="2600" dirty="0" err="1" smtClean="0"/>
              <a:t>Terdapat</a:t>
            </a:r>
            <a:r>
              <a:rPr lang="en-US" sz="2600" dirty="0" smtClean="0"/>
              <a:t> </a:t>
            </a:r>
            <a:r>
              <a:rPr lang="en-US" sz="2600" dirty="0" err="1" smtClean="0"/>
              <a:t>beberapa</a:t>
            </a:r>
            <a:r>
              <a:rPr lang="en-US" sz="2600" dirty="0" smtClean="0"/>
              <a:t> </a:t>
            </a:r>
            <a:r>
              <a:rPr lang="en-US" sz="2600" dirty="0" err="1" smtClean="0"/>
              <a:t>ciri</a:t>
            </a:r>
            <a:r>
              <a:rPr lang="en-US" sz="2600" dirty="0" smtClean="0"/>
              <a:t> </a:t>
            </a:r>
            <a:r>
              <a:rPr lang="en-US" sz="2600" dirty="0" err="1" smtClean="0"/>
              <a:t>sastera</a:t>
            </a:r>
            <a:r>
              <a:rPr lang="en-US" sz="2600" dirty="0" smtClean="0"/>
              <a:t> </a:t>
            </a:r>
            <a:r>
              <a:rPr lang="en-US" sz="2600" dirty="0" err="1" smtClean="0"/>
              <a:t>sebagai</a:t>
            </a:r>
            <a:r>
              <a:rPr lang="en-US" sz="2600" dirty="0" smtClean="0"/>
              <a:t> </a:t>
            </a:r>
            <a:r>
              <a:rPr lang="en-US" sz="2600" dirty="0" err="1" smtClean="0"/>
              <a:t>satu</a:t>
            </a:r>
            <a:r>
              <a:rPr lang="en-US" sz="2600" dirty="0" smtClean="0"/>
              <a:t> </a:t>
            </a:r>
            <a:r>
              <a:rPr lang="en-US" sz="2600" dirty="0" err="1" smtClean="0"/>
              <a:t>kegiatan</a:t>
            </a:r>
            <a:r>
              <a:rPr lang="en-US" sz="2600" dirty="0" smtClean="0"/>
              <a:t> </a:t>
            </a:r>
            <a:r>
              <a:rPr lang="en-US" sz="2600" dirty="0" err="1" smtClean="0"/>
              <a:t>seni</a:t>
            </a:r>
            <a:r>
              <a:rPr lang="en-US" sz="2600" dirty="0" smtClean="0"/>
              <a:t> yang </a:t>
            </a:r>
            <a:r>
              <a:rPr lang="en-US" sz="2600" dirty="0" err="1" smtClean="0"/>
              <a:t>berhubung</a:t>
            </a:r>
            <a:r>
              <a:rPr lang="en-US" sz="2600" dirty="0" smtClean="0"/>
              <a:t> </a:t>
            </a:r>
            <a:r>
              <a:rPr lang="en-US" sz="2600" dirty="0" err="1" smtClean="0"/>
              <a:t>ekspresi</a:t>
            </a:r>
            <a:r>
              <a:rPr lang="en-US" sz="2600" dirty="0" smtClean="0"/>
              <a:t> 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penciptaan</a:t>
            </a:r>
            <a:r>
              <a:rPr lang="en-US" sz="2600" dirty="0" smtClean="0"/>
              <a:t> </a:t>
            </a:r>
            <a:r>
              <a:rPr lang="en-US" sz="2600" dirty="0" err="1" smtClean="0"/>
              <a:t>iaitu</a:t>
            </a:r>
            <a:r>
              <a:rPr lang="en-US" sz="2600" dirty="0" smtClean="0"/>
              <a:t> :</a:t>
            </a:r>
          </a:p>
          <a:p>
            <a:pPr lvl="0">
              <a:lnSpc>
                <a:spcPct val="120000"/>
              </a:lnSpc>
            </a:pPr>
            <a:r>
              <a:rPr lang="en-US" sz="2600" b="1" dirty="0" err="1" smtClean="0">
                <a:solidFill>
                  <a:schemeClr val="accent6">
                    <a:lumMod val="50000"/>
                  </a:schemeClr>
                </a:solidFill>
              </a:rPr>
              <a:t>Sastera</a:t>
            </a: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600" b="1" dirty="0" err="1" smtClean="0">
                <a:solidFill>
                  <a:schemeClr val="accent6">
                    <a:lumMod val="50000"/>
                  </a:schemeClr>
                </a:solidFill>
              </a:rPr>
              <a:t>ialah</a:t>
            </a: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600" b="1" dirty="0" err="1" smtClean="0">
                <a:solidFill>
                  <a:schemeClr val="accent6">
                    <a:lumMod val="50000"/>
                  </a:schemeClr>
                </a:solidFill>
              </a:rPr>
              <a:t>seni</a:t>
            </a: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600" b="1" dirty="0" err="1" smtClean="0">
                <a:solidFill>
                  <a:schemeClr val="accent6">
                    <a:lumMod val="50000"/>
                  </a:schemeClr>
                </a:solidFill>
              </a:rPr>
              <a:t>dan</a:t>
            </a: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600" b="1" dirty="0" err="1" smtClean="0">
                <a:solidFill>
                  <a:schemeClr val="accent6">
                    <a:lumMod val="50000"/>
                  </a:schemeClr>
                </a:solidFill>
              </a:rPr>
              <a:t>bukan</a:t>
            </a: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600" b="1" dirty="0" err="1" smtClean="0">
                <a:solidFill>
                  <a:schemeClr val="accent6">
                    <a:lumMod val="50000"/>
                  </a:schemeClr>
                </a:solidFill>
              </a:rPr>
              <a:t>ilmu</a:t>
            </a: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600" b="1" dirty="0" err="1" smtClean="0">
                <a:solidFill>
                  <a:schemeClr val="accent6">
                    <a:lumMod val="50000"/>
                  </a:schemeClr>
                </a:solidFill>
              </a:rPr>
              <a:t>semata-mata</a:t>
            </a: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lang="en-US" sz="2600" b="1" dirty="0" err="1" smtClean="0">
                <a:solidFill>
                  <a:schemeClr val="accent3">
                    <a:lumMod val="50000"/>
                  </a:schemeClr>
                </a:solidFill>
              </a:rPr>
              <a:t>Sastera</a:t>
            </a:r>
            <a:r>
              <a:rPr lang="en-US" sz="26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600" b="1" dirty="0" err="1" smtClean="0">
                <a:solidFill>
                  <a:schemeClr val="accent3">
                    <a:lumMod val="50000"/>
                  </a:schemeClr>
                </a:solidFill>
              </a:rPr>
              <a:t>ialah</a:t>
            </a:r>
            <a:r>
              <a:rPr lang="en-US" sz="26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600" b="1" dirty="0" err="1" smtClean="0">
                <a:solidFill>
                  <a:schemeClr val="accent3">
                    <a:lumMod val="50000"/>
                  </a:schemeClr>
                </a:solidFill>
              </a:rPr>
              <a:t>satu</a:t>
            </a:r>
            <a:r>
              <a:rPr lang="en-US" sz="26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600" b="1" dirty="0" err="1" smtClean="0">
                <a:solidFill>
                  <a:schemeClr val="accent3">
                    <a:lumMod val="50000"/>
                  </a:schemeClr>
                </a:solidFill>
              </a:rPr>
              <a:t>komunikasi</a:t>
            </a:r>
            <a:r>
              <a:rPr lang="en-US" sz="26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lang="en-US" sz="2600" b="1" dirty="0" err="1" smtClean="0">
                <a:solidFill>
                  <a:schemeClr val="accent6">
                    <a:lumMod val="50000"/>
                  </a:schemeClr>
                </a:solidFill>
              </a:rPr>
              <a:t>Sastera</a:t>
            </a: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600" b="1" dirty="0" err="1" smtClean="0">
                <a:solidFill>
                  <a:schemeClr val="accent6">
                    <a:lumMod val="50000"/>
                  </a:schemeClr>
                </a:solidFill>
              </a:rPr>
              <a:t>mempunyai</a:t>
            </a: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600" b="1" dirty="0" err="1" smtClean="0">
                <a:solidFill>
                  <a:schemeClr val="accent6">
                    <a:lumMod val="50000"/>
                  </a:schemeClr>
                </a:solidFill>
              </a:rPr>
              <a:t>keteraturan</a:t>
            </a: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lang="en-US" sz="2600" b="1" dirty="0" err="1" smtClean="0">
                <a:solidFill>
                  <a:schemeClr val="accent3">
                    <a:lumMod val="50000"/>
                  </a:schemeClr>
                </a:solidFill>
              </a:rPr>
              <a:t>Sastera</a:t>
            </a:r>
            <a:r>
              <a:rPr lang="en-US" sz="26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600" b="1" dirty="0" err="1" smtClean="0">
                <a:solidFill>
                  <a:schemeClr val="accent3">
                    <a:lumMod val="50000"/>
                  </a:schemeClr>
                </a:solidFill>
              </a:rPr>
              <a:t>ialah</a:t>
            </a:r>
            <a:r>
              <a:rPr lang="en-US" sz="26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600" b="1" dirty="0" err="1" smtClean="0">
                <a:solidFill>
                  <a:schemeClr val="accent3">
                    <a:lumMod val="50000"/>
                  </a:schemeClr>
                </a:solidFill>
              </a:rPr>
              <a:t>alat</a:t>
            </a:r>
            <a:r>
              <a:rPr lang="en-US" sz="26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600" b="1" dirty="0" err="1" smtClean="0">
                <a:solidFill>
                  <a:schemeClr val="accent3">
                    <a:lumMod val="50000"/>
                  </a:schemeClr>
                </a:solidFill>
              </a:rPr>
              <a:t>hiburan</a:t>
            </a:r>
            <a:r>
              <a:rPr lang="en-US" sz="26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lang="en-US" sz="2600" b="1" dirty="0" err="1" smtClean="0">
                <a:solidFill>
                  <a:schemeClr val="accent6">
                    <a:lumMod val="50000"/>
                  </a:schemeClr>
                </a:solidFill>
              </a:rPr>
              <a:t>Sastera</a:t>
            </a: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600" b="1" dirty="0" err="1" smtClean="0">
                <a:solidFill>
                  <a:schemeClr val="accent6">
                    <a:lumMod val="50000"/>
                  </a:schemeClr>
                </a:solidFill>
              </a:rPr>
              <a:t>ialah</a:t>
            </a: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600" b="1" dirty="0" err="1" smtClean="0">
                <a:solidFill>
                  <a:schemeClr val="accent6">
                    <a:lumMod val="50000"/>
                  </a:schemeClr>
                </a:solidFill>
              </a:rPr>
              <a:t>karya</a:t>
            </a: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</a:rPr>
              <a:t> yang </a:t>
            </a:r>
            <a:r>
              <a:rPr lang="en-US" sz="2600" b="1" dirty="0" err="1" smtClean="0">
                <a:solidFill>
                  <a:schemeClr val="accent6">
                    <a:lumMod val="50000"/>
                  </a:schemeClr>
                </a:solidFill>
              </a:rPr>
              <a:t>berintegrasi</a:t>
            </a: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lang="en-US" sz="2600" b="1" dirty="0" err="1" smtClean="0">
                <a:solidFill>
                  <a:schemeClr val="accent3">
                    <a:lumMod val="50000"/>
                  </a:schemeClr>
                </a:solidFill>
              </a:rPr>
              <a:t>Sastera</a:t>
            </a:r>
            <a:r>
              <a:rPr lang="en-US" sz="26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600" b="1" dirty="0" err="1" smtClean="0">
                <a:solidFill>
                  <a:schemeClr val="accent3">
                    <a:lumMod val="50000"/>
                  </a:schemeClr>
                </a:solidFill>
              </a:rPr>
              <a:t>ialah</a:t>
            </a:r>
            <a:r>
              <a:rPr lang="en-US" sz="26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600" b="1" dirty="0" err="1" smtClean="0">
                <a:solidFill>
                  <a:schemeClr val="accent3">
                    <a:lumMod val="50000"/>
                  </a:schemeClr>
                </a:solidFill>
              </a:rPr>
              <a:t>ekspresi</a:t>
            </a:r>
            <a:r>
              <a:rPr lang="en-US" sz="26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600" b="1" dirty="0" err="1" smtClean="0">
                <a:solidFill>
                  <a:schemeClr val="accent3">
                    <a:lumMod val="50000"/>
                  </a:schemeClr>
                </a:solidFill>
              </a:rPr>
              <a:t>pengkarya</a:t>
            </a:r>
            <a:r>
              <a:rPr lang="en-US" sz="26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54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ความชัดเจน">
  <a:themeElements>
    <a:clrScheme name="ความชัดเจน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แบบคลาสสิก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ความชัดเจ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325</Words>
  <Application>Microsoft Office PowerPoint</Application>
  <PresentationFormat>นำเสนอทางหน้าจอ (4:3)</PresentationFormat>
  <Paragraphs>38</Paragraphs>
  <Slides>6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6</vt:i4>
      </vt:variant>
    </vt:vector>
  </HeadingPairs>
  <TitlesOfParts>
    <vt:vector size="7" baseType="lpstr">
      <vt:lpstr>ความชัดเจน</vt:lpstr>
      <vt:lpstr>FUNGSI KESUSASTERAAN</vt:lpstr>
      <vt:lpstr> CIRI-CIRI KESUSASTERAAN 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FUNGSI KESUSASTERAAN</dc:title>
  <dc:creator>Windows User</dc:creator>
  <cp:lastModifiedBy>Windows User</cp:lastModifiedBy>
  <cp:revision>6</cp:revision>
  <dcterms:created xsi:type="dcterms:W3CDTF">2019-03-22T03:53:53Z</dcterms:created>
  <dcterms:modified xsi:type="dcterms:W3CDTF">2021-07-05T08:11:44Z</dcterms:modified>
</cp:coreProperties>
</file>