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42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4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7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4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171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8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84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0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04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522582-9737-4035-BC73-83655BCF84C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5181600" cy="6096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Sastera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Istana (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Tulisan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)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628800"/>
            <a:ext cx="3810000" cy="4191000"/>
          </a:xfrm>
          <a:noFill/>
          <a:ln w="28575"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Mula</a:t>
            </a:r>
            <a:r>
              <a:rPr lang="en-US" sz="2800" dirty="0" smtClean="0"/>
              <a:t> </a:t>
            </a:r>
            <a:r>
              <a:rPr lang="en-US" sz="2800" dirty="0" err="1" smtClean="0"/>
              <a:t>diperkenalkan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selepas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penerimaan</a:t>
            </a:r>
            <a:r>
              <a:rPr lang="en-US" sz="2800" b="1" dirty="0" smtClean="0"/>
              <a:t> Islam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kira-kira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abad</a:t>
            </a:r>
            <a:r>
              <a:rPr lang="en-US" sz="2800" dirty="0" smtClean="0"/>
              <a:t> ke-15.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kalangan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bangsawan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istana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44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5257800" cy="63976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Jenis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dan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Bentuk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Sastera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 Istana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1295400"/>
            <a:ext cx="2057400" cy="765274"/>
          </a:xfrm>
          <a:prstGeom prst="flowChartPunchedTape">
            <a:avLst/>
          </a:prstGeom>
          <a:noFill/>
          <a:ln w="190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hikayat</a:t>
            </a:r>
            <a:endParaRPr lang="en-US" sz="2400" b="1" dirty="0">
              <a:solidFill>
                <a:srgbClr val="292934"/>
              </a:solidFill>
              <a:latin typeface="Agency FB" pitchFamily="34" charset="0"/>
              <a:cs typeface="Cordia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057400"/>
            <a:ext cx="3657600" cy="765274"/>
          </a:xfrm>
          <a:prstGeom prst="flowChartPunchedTape">
            <a:avLst/>
          </a:prstGeom>
          <a:noFill/>
          <a:ln w="190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undang-undang</a:t>
            </a:r>
            <a:endParaRPr lang="en-US" sz="2400" b="1" dirty="0">
              <a:solidFill>
                <a:srgbClr val="292934"/>
              </a:solidFill>
              <a:latin typeface="Agency FB" pitchFamily="34" charset="0"/>
              <a:cs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819400"/>
            <a:ext cx="1676400" cy="765274"/>
          </a:xfrm>
          <a:prstGeom prst="flowChartPunchedTape">
            <a:avLst/>
          </a:prstGeom>
          <a:noFill/>
          <a:ln w="190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epik</a:t>
            </a:r>
            <a:endParaRPr lang="en-US" sz="2400" b="1" dirty="0">
              <a:solidFill>
                <a:srgbClr val="292934"/>
              </a:solidFill>
              <a:latin typeface="Agency FB" pitchFamily="34" charset="0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733800"/>
            <a:ext cx="1905000" cy="765274"/>
          </a:xfrm>
          <a:prstGeom prst="flowChartPunchedTape">
            <a:avLst/>
          </a:prstGeom>
          <a:noFill/>
          <a:ln w="190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panji</a:t>
            </a:r>
            <a:endParaRPr lang="en-US" sz="2400" b="1" dirty="0">
              <a:solidFill>
                <a:srgbClr val="292934"/>
              </a:solidFill>
              <a:latin typeface="Agency FB" pitchFamily="34" charset="0"/>
              <a:cs typeface="Cordia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4572000"/>
            <a:ext cx="3048000" cy="765274"/>
          </a:xfrm>
          <a:prstGeom prst="flowChartPunchedTape">
            <a:avLst/>
          </a:prstGeom>
          <a:noFill/>
          <a:ln w="190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 agama/</a:t>
            </a:r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kitab</a:t>
            </a:r>
            <a:endParaRPr lang="en-US" sz="2400" b="1" dirty="0">
              <a:solidFill>
                <a:srgbClr val="292934"/>
              </a:solidFill>
              <a:latin typeface="Agency FB" pitchFamily="34" charset="0"/>
              <a:cs typeface="Cord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5410200"/>
            <a:ext cx="3124200" cy="765274"/>
          </a:xfrm>
          <a:prstGeom prst="flowChartPunchedTape">
            <a:avLst/>
          </a:prstGeom>
          <a:noFill/>
          <a:ln w="190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Sastera</a:t>
            </a:r>
            <a:r>
              <a:rPr lang="en-US" sz="2400" b="1" dirty="0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 </a:t>
            </a:r>
            <a:r>
              <a:rPr lang="en-US" sz="2400" b="1" dirty="0" err="1">
                <a:solidFill>
                  <a:srgbClr val="292934"/>
                </a:solidFill>
                <a:latin typeface="Agency FB" pitchFamily="34" charset="0"/>
                <a:cs typeface="Cordia New" pitchFamily="34" charset="-34"/>
              </a:rPr>
              <a:t>ketatanegaraan</a:t>
            </a:r>
            <a:endParaRPr lang="en-US" sz="2400" b="1" dirty="0">
              <a:solidFill>
                <a:srgbClr val="292934"/>
              </a:solidFill>
              <a:latin typeface="Agency FB" pitchFamily="34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416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3962400" cy="715962"/>
          </a:xfrm>
          <a:ln w="28575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Sastera</a:t>
            </a:r>
            <a:r>
              <a:rPr lang="en-US" sz="32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en-US" sz="3200" dirty="0" err="1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Hikayat</a:t>
            </a:r>
            <a:endParaRPr lang="en-US" sz="32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154372">
            <a:off x="395036" y="1501770"/>
            <a:ext cx="4038600" cy="3276599"/>
          </a:xfrm>
          <a:ln w="28575">
            <a:solidFill>
              <a:srgbClr val="009999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*  </a:t>
            </a:r>
            <a:r>
              <a:rPr lang="en-US" dirty="0" err="1" smtClean="0">
                <a:latin typeface="Adobe Caslon Pro" pitchFamily="18" charset="0"/>
              </a:rPr>
              <a:t>Menggunakan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nama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tempat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dan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negeri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tertentu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sebagai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latar</a:t>
            </a:r>
            <a:r>
              <a:rPr lang="en-US" dirty="0" smtClean="0">
                <a:latin typeface="Adobe Caslon Pro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dobe Caslon Pro" pitchFamily="18" charset="0"/>
              </a:rPr>
              <a:t>*  </a:t>
            </a:r>
            <a:r>
              <a:rPr lang="en-US" dirty="0" err="1" smtClean="0">
                <a:latin typeface="Adobe Caslon Pro" pitchFamily="18" charset="0"/>
              </a:rPr>
              <a:t>Terbahagi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kepada</a:t>
            </a:r>
            <a:r>
              <a:rPr lang="en-US" dirty="0" smtClean="0">
                <a:latin typeface="Adobe Caslon Pro" pitchFamily="18" charset="0"/>
              </a:rPr>
              <a:t> 3 </a:t>
            </a:r>
            <a:r>
              <a:rPr lang="en-US" dirty="0" err="1" smtClean="0">
                <a:latin typeface="Adobe Caslon Pro" pitchFamily="18" charset="0"/>
              </a:rPr>
              <a:t>jenis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berdasarkan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unsur</a:t>
            </a:r>
            <a:r>
              <a:rPr lang="en-US" dirty="0" smtClean="0">
                <a:latin typeface="Adobe Caslon Pro" pitchFamily="18" charset="0"/>
              </a:rPr>
              <a:t> yang </a:t>
            </a:r>
            <a:r>
              <a:rPr lang="en-US" dirty="0" err="1" smtClean="0">
                <a:latin typeface="Adobe Caslon Pro" pitchFamily="18" charset="0"/>
              </a:rPr>
              <a:t>terdapat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dalamnya</a:t>
            </a:r>
            <a:r>
              <a:rPr lang="en-US" dirty="0" smtClean="0">
                <a:latin typeface="Adobe Caslon Pro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28575">
            <a:solidFill>
              <a:srgbClr val="009999"/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 err="1" smtClean="0"/>
              <a:t>Berunsur</a:t>
            </a:r>
            <a:r>
              <a:rPr lang="en-US" b="1" dirty="0" smtClean="0"/>
              <a:t> Hindu</a:t>
            </a:r>
          </a:p>
          <a:p>
            <a:pPr>
              <a:buFontTx/>
              <a:buChar char="-"/>
            </a:pPr>
            <a:r>
              <a:rPr lang="en-US" i="1" dirty="0" err="1" smtClean="0"/>
              <a:t>Hikayat</a:t>
            </a:r>
            <a:r>
              <a:rPr lang="en-US" i="1" dirty="0" smtClean="0"/>
              <a:t> Seri Rama</a:t>
            </a:r>
          </a:p>
          <a:p>
            <a:pPr>
              <a:buFont typeface="Arial" charset="0"/>
              <a:buChar char="•"/>
            </a:pPr>
            <a:r>
              <a:rPr lang="en-US" b="1" dirty="0" err="1" smtClean="0"/>
              <a:t>Berunsur</a:t>
            </a:r>
            <a:r>
              <a:rPr lang="en-US" b="1" dirty="0" smtClean="0"/>
              <a:t> Islam</a:t>
            </a:r>
          </a:p>
          <a:p>
            <a:pPr>
              <a:buFontTx/>
              <a:buChar char="-"/>
            </a:pPr>
            <a:r>
              <a:rPr lang="en-US" i="1" dirty="0" err="1" smtClean="0"/>
              <a:t>Hikayat</a:t>
            </a:r>
            <a:r>
              <a:rPr lang="en-US" i="1" dirty="0" smtClean="0"/>
              <a:t> Sultan </a:t>
            </a:r>
            <a:r>
              <a:rPr lang="en-US" i="1" dirty="0" err="1" smtClean="0"/>
              <a:t>Damsyik</a:t>
            </a:r>
            <a:endParaRPr lang="en-US" i="1" dirty="0" smtClean="0"/>
          </a:p>
          <a:p>
            <a:pPr>
              <a:buFont typeface="Arial" charset="0"/>
              <a:buChar char="•"/>
            </a:pPr>
            <a:r>
              <a:rPr lang="en-US" b="1" dirty="0" err="1" smtClean="0"/>
              <a:t>Berunsur</a:t>
            </a:r>
            <a:r>
              <a:rPr lang="en-US" b="1" dirty="0" smtClean="0"/>
              <a:t> Hindu-Islam</a:t>
            </a:r>
          </a:p>
          <a:p>
            <a:pPr>
              <a:buFontTx/>
              <a:buChar char="-"/>
            </a:pPr>
            <a:r>
              <a:rPr lang="en-US" i="1" dirty="0" err="1" smtClean="0"/>
              <a:t>Hikayat</a:t>
            </a:r>
            <a:r>
              <a:rPr lang="en-US" i="1" dirty="0" smtClean="0"/>
              <a:t> </a:t>
            </a:r>
            <a:r>
              <a:rPr lang="en-US" i="1" dirty="0" err="1" smtClean="0"/>
              <a:t>Putera</a:t>
            </a:r>
            <a:r>
              <a:rPr lang="en-US" i="1" dirty="0" smtClean="0"/>
              <a:t> </a:t>
            </a:r>
            <a:r>
              <a:rPr lang="en-US" i="1" dirty="0" err="1" smtClean="0"/>
              <a:t>Jayapati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dirty="0" err="1" smtClean="0"/>
              <a:t>Sastera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r>
              <a:rPr lang="en-US" dirty="0" smtClean="0"/>
              <a:t>(</a:t>
            </a:r>
            <a:r>
              <a:rPr lang="en-US" dirty="0" err="1" smtClean="0"/>
              <a:t>syair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5029200" cy="639762"/>
          </a:xfrm>
          <a:ln w="28575">
            <a:solidFill>
              <a:srgbClr val="CC6600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Matura MT Script Capitals" pitchFamily="66" charset="0"/>
              </a:rPr>
              <a:t>Sastera</a:t>
            </a:r>
            <a:r>
              <a:rPr lang="en-US" sz="3200" dirty="0" smtClean="0">
                <a:latin typeface="Matura MT Script Capitals" pitchFamily="66" charset="0"/>
              </a:rPr>
              <a:t> </a:t>
            </a:r>
            <a:r>
              <a:rPr lang="en-US" sz="3200" dirty="0" err="1" smtClean="0">
                <a:latin typeface="Matura MT Script Capitals" pitchFamily="66" charset="0"/>
              </a:rPr>
              <a:t>Undang-undang</a:t>
            </a:r>
            <a:endParaRPr lang="en-US" sz="32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184984">
            <a:off x="774336" y="1848985"/>
            <a:ext cx="3693922" cy="4075915"/>
          </a:xfrm>
          <a:ln w="28575">
            <a:solidFill>
              <a:srgbClr val="660066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dobe Caslon Pro" pitchFamily="18" charset="0"/>
              </a:rPr>
              <a:t>Dijadikan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bahan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kajian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tentang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sistem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pemerintahan</a:t>
            </a:r>
            <a:r>
              <a:rPr lang="en-US" sz="2400" dirty="0" smtClean="0">
                <a:latin typeface="Adobe Caslon Pro" pitchFamily="18" charset="0"/>
              </a:rPr>
              <a:t>, </a:t>
            </a:r>
            <a:r>
              <a:rPr lang="en-US" sz="2400" b="1" dirty="0" err="1" smtClean="0">
                <a:latin typeface="Adobe Caslon Pro" pitchFamily="18" charset="0"/>
              </a:rPr>
              <a:t>sistem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pentadbiran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susun</a:t>
            </a:r>
            <a:r>
              <a:rPr lang="en-US" sz="2400" b="1" dirty="0" smtClean="0">
                <a:latin typeface="Adobe Caslon Pro" pitchFamily="18" charset="0"/>
              </a:rPr>
              <a:t> lapis </a:t>
            </a:r>
            <a:r>
              <a:rPr lang="en-US" sz="2400" b="1" dirty="0" err="1" smtClean="0">
                <a:latin typeface="Adobe Caslon Pro" pitchFamily="18" charset="0"/>
              </a:rPr>
              <a:t>masyarakat</a:t>
            </a:r>
            <a:r>
              <a:rPr lang="en-US" sz="2400" b="1" dirty="0" smtClean="0">
                <a:latin typeface="Adobe Caslon Pro" pitchFamily="18" charset="0"/>
              </a:rPr>
              <a:t> lama</a:t>
            </a:r>
            <a:r>
              <a:rPr lang="en-US" sz="2400" dirty="0" smtClean="0">
                <a:latin typeface="Adobe Caslon Pro" pitchFamily="18" charset="0"/>
              </a:rPr>
              <a:t>.</a:t>
            </a:r>
          </a:p>
          <a:p>
            <a:r>
              <a:rPr lang="en-US" sz="2400" dirty="0" err="1" smtClean="0">
                <a:latin typeface="Adobe Caslon Pro" pitchFamily="18" charset="0"/>
              </a:rPr>
              <a:t>Tergolong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dalam</a:t>
            </a:r>
            <a:r>
              <a:rPr lang="en-US" sz="2400" dirty="0" smtClean="0">
                <a:latin typeface="Adobe Caslon Pro" pitchFamily="18" charset="0"/>
              </a:rPr>
              <a:t> 2 </a:t>
            </a:r>
            <a:r>
              <a:rPr lang="en-US" sz="2400" dirty="0" err="1" smtClean="0">
                <a:latin typeface="Adobe Caslon Pro" pitchFamily="18" charset="0"/>
              </a:rPr>
              <a:t>kumpulan</a:t>
            </a:r>
            <a:r>
              <a:rPr lang="en-US" sz="2400" dirty="0" smtClean="0">
                <a:latin typeface="Adobe Caslon Pro" pitchFamily="18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400" b="1" dirty="0" err="1" smtClean="0">
                <a:latin typeface="Adobe Caslon Pro" pitchFamily="18" charset="0"/>
              </a:rPr>
              <a:t>Adat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Temenggung</a:t>
            </a:r>
            <a:endParaRPr lang="en-US" sz="2400" b="1" dirty="0" smtClean="0">
              <a:latin typeface="Adobe Caslon Pro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latin typeface="Adobe Caslon Pro" pitchFamily="18" charset="0"/>
              </a:rPr>
              <a:t>Adat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Perpatih</a:t>
            </a:r>
            <a:endParaRPr lang="en-US" sz="2400" b="1" dirty="0">
              <a:latin typeface="Adobe Caslon Pro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21422662">
            <a:off x="4910591" y="2731805"/>
            <a:ext cx="3733800" cy="2057400"/>
          </a:xfrm>
          <a:ln w="28575">
            <a:solidFill>
              <a:srgbClr val="660066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9999"/>
                </a:solidFill>
              </a:rPr>
              <a:t>Adat</a:t>
            </a:r>
            <a:r>
              <a:rPr lang="en-US" sz="2400" dirty="0" smtClean="0">
                <a:solidFill>
                  <a:srgbClr val="009999"/>
                </a:solidFill>
              </a:rPr>
              <a:t> </a:t>
            </a:r>
            <a:r>
              <a:rPr lang="en-US" sz="2400" dirty="0" err="1" smtClean="0">
                <a:solidFill>
                  <a:srgbClr val="009999"/>
                </a:solidFill>
              </a:rPr>
              <a:t>Temenggung</a:t>
            </a:r>
            <a:endParaRPr lang="en-US" sz="2400" dirty="0" smtClean="0">
              <a:solidFill>
                <a:srgbClr val="009999"/>
              </a:solidFill>
            </a:endParaRPr>
          </a:p>
          <a:p>
            <a:pPr>
              <a:buFontTx/>
              <a:buChar char="-"/>
            </a:pP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Kanun</a:t>
            </a:r>
            <a:r>
              <a:rPr lang="en-US" sz="2400" dirty="0" smtClean="0"/>
              <a:t> Melaka</a:t>
            </a:r>
          </a:p>
          <a:p>
            <a:pPr>
              <a:buFontTx/>
              <a:buChar char="-"/>
            </a:pPr>
            <a:r>
              <a:rPr lang="en-US" sz="2400" dirty="0" err="1" smtClean="0"/>
              <a:t>Undang-undang</a:t>
            </a:r>
            <a:r>
              <a:rPr lang="en-US" sz="2400" dirty="0" smtClean="0"/>
              <a:t> Pahang</a:t>
            </a:r>
          </a:p>
          <a:p>
            <a:pPr>
              <a:buFontTx/>
              <a:buChar char="-"/>
            </a:pPr>
            <a:r>
              <a:rPr lang="en-US" sz="2400" dirty="0" err="1" smtClean="0"/>
              <a:t>Undang-undang</a:t>
            </a:r>
            <a:r>
              <a:rPr lang="en-US" sz="2400" dirty="0" smtClean="0"/>
              <a:t> Johor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6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159668">
            <a:off x="449580" y="854110"/>
            <a:ext cx="4038600" cy="3047999"/>
          </a:xfrm>
          <a:ln w="28575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009999"/>
                </a:solidFill>
                <a:latin typeface="Adobe Caslon Pro" pitchFamily="18" charset="0"/>
              </a:rPr>
              <a:t>Adat</a:t>
            </a:r>
            <a:r>
              <a:rPr lang="en-US" b="1" dirty="0" smtClean="0">
                <a:solidFill>
                  <a:srgbClr val="009999"/>
                </a:solidFill>
                <a:latin typeface="Adobe Caslon Pro" pitchFamily="18" charset="0"/>
              </a:rPr>
              <a:t> </a:t>
            </a:r>
            <a:r>
              <a:rPr lang="en-US" b="1" dirty="0" err="1" smtClean="0">
                <a:solidFill>
                  <a:srgbClr val="009999"/>
                </a:solidFill>
                <a:latin typeface="Adobe Caslon Pro" pitchFamily="18" charset="0"/>
              </a:rPr>
              <a:t>Perpatih</a:t>
            </a:r>
            <a:endParaRPr lang="en-US" b="1" dirty="0" smtClean="0">
              <a:solidFill>
                <a:srgbClr val="009999"/>
              </a:solidFill>
              <a:latin typeface="Adobe Caslon Pro" pitchFamily="18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dobe Caslon Pro" pitchFamily="18" charset="0"/>
              </a:rPr>
              <a:t>undang-undang</a:t>
            </a:r>
            <a:r>
              <a:rPr lang="en-US" sz="2400" dirty="0" smtClean="0">
                <a:latin typeface="Adobe Caslon Pro" pitchFamily="18" charset="0"/>
              </a:rPr>
              <a:t> yang </a:t>
            </a:r>
            <a:r>
              <a:rPr lang="en-US" sz="2400" dirty="0" err="1" smtClean="0">
                <a:latin typeface="Adobe Caslon Pro" pitchFamily="18" charset="0"/>
              </a:rPr>
              <a:t>diamalkan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di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smtClean="0">
                <a:solidFill>
                  <a:srgbClr val="009999"/>
                </a:solidFill>
                <a:latin typeface="Adobe Caslon Pro" pitchFamily="18" charset="0"/>
              </a:rPr>
              <a:t>N.9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serta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solidFill>
                  <a:srgbClr val="009999"/>
                </a:solidFill>
                <a:latin typeface="Adobe Caslon Pro" pitchFamily="18" charset="0"/>
              </a:rPr>
              <a:t>beberapa</a:t>
            </a:r>
            <a:r>
              <a:rPr lang="en-US" sz="2400" b="1" dirty="0" smtClean="0">
                <a:solidFill>
                  <a:srgbClr val="009999"/>
                </a:solidFill>
                <a:latin typeface="Adobe Caslon Pro" pitchFamily="18" charset="0"/>
              </a:rPr>
              <a:t> </a:t>
            </a:r>
            <a:r>
              <a:rPr lang="en-US" sz="2400" b="1" dirty="0" err="1" smtClean="0">
                <a:solidFill>
                  <a:srgbClr val="009999"/>
                </a:solidFill>
                <a:latin typeface="Adobe Caslon Pro" pitchFamily="18" charset="0"/>
              </a:rPr>
              <a:t>tempat</a:t>
            </a:r>
            <a:r>
              <a:rPr lang="en-US" sz="2400" b="1" dirty="0" smtClean="0">
                <a:solidFill>
                  <a:srgbClr val="009999"/>
                </a:solidFill>
                <a:latin typeface="Adobe Caslon Pro" pitchFamily="18" charset="0"/>
              </a:rPr>
              <a:t> </a:t>
            </a:r>
            <a:r>
              <a:rPr lang="en-US" sz="2400" b="1" dirty="0" err="1" smtClean="0">
                <a:solidFill>
                  <a:srgbClr val="009999"/>
                </a:solidFill>
                <a:latin typeface="Adobe Caslon Pro" pitchFamily="18" charset="0"/>
              </a:rPr>
              <a:t>di</a:t>
            </a:r>
            <a:r>
              <a:rPr lang="en-US" sz="2400" b="1" dirty="0" smtClean="0">
                <a:solidFill>
                  <a:srgbClr val="009999"/>
                </a:solidFill>
                <a:latin typeface="Adobe Caslon Pro" pitchFamily="18" charset="0"/>
              </a:rPr>
              <a:t> Melaka </a:t>
            </a:r>
            <a:r>
              <a:rPr lang="en-US" sz="2400" b="1" dirty="0" err="1" smtClean="0">
                <a:solidFill>
                  <a:srgbClr val="009999"/>
                </a:solidFill>
                <a:latin typeface="Adobe Caslon Pro" pitchFamily="18" charset="0"/>
              </a:rPr>
              <a:t>dan</a:t>
            </a:r>
            <a:r>
              <a:rPr lang="en-US" sz="2400" b="1" dirty="0" smtClean="0">
                <a:solidFill>
                  <a:srgbClr val="009999"/>
                </a:solidFill>
                <a:latin typeface="Adobe Caslon Pro" pitchFamily="18" charset="0"/>
              </a:rPr>
              <a:t> Perak.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Adobe Caslon Pro" pitchFamily="18" charset="0"/>
              </a:rPr>
              <a:t>Mempunyai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keterangan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tertentu</a:t>
            </a:r>
            <a:r>
              <a:rPr lang="en-US" sz="2400" dirty="0" smtClean="0">
                <a:latin typeface="Adobe Caslon Pro" pitchFamily="18" charset="0"/>
              </a:rPr>
              <a:t>.</a:t>
            </a:r>
            <a:endParaRPr lang="en-US" sz="2400" dirty="0">
              <a:latin typeface="Adobe Caslon Pro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867400"/>
          </a:xfrm>
          <a:ln w="28575"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Kuasa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raja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pembesar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pembahagian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tugas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kaitan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sistem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pentadbiran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negara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Undang-undang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dalam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bentuk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kesalahan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dan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hukuman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Undang-undang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awam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berkaitan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pembahagian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harta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perkahwinan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Adat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istiadat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yang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diamalkan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oleh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raja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dan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golongan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bangsawan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dalam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upacara-upacara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dobe Caslon Pro" pitchFamily="18" charset="0"/>
              </a:rPr>
              <a:t>istana</a:t>
            </a:r>
            <a:r>
              <a:rPr lang="en-US" sz="2400" dirty="0" smtClean="0">
                <a:solidFill>
                  <a:srgbClr val="660066"/>
                </a:solidFill>
                <a:latin typeface="Adobe Caslon Pro" pitchFamily="18" charset="0"/>
              </a:rPr>
              <a:t>.</a:t>
            </a:r>
            <a:endParaRPr lang="en-US" sz="2400" dirty="0">
              <a:solidFill>
                <a:srgbClr val="660066"/>
              </a:solidFill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4876800" cy="6397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Sastera</a:t>
            </a:r>
            <a:r>
              <a:rPr lang="en-US" sz="32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en-US" sz="3200" dirty="0" err="1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Epik</a:t>
            </a:r>
            <a:r>
              <a:rPr lang="en-US" sz="32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/</a:t>
            </a:r>
            <a:r>
              <a:rPr lang="en-US" sz="3200" dirty="0" err="1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Pahlawan</a:t>
            </a:r>
            <a:endParaRPr lang="en-US" sz="32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193805">
            <a:off x="611951" y="1857638"/>
            <a:ext cx="3810000" cy="2895599"/>
          </a:xfrm>
          <a:ln w="28575">
            <a:solidFill>
              <a:srgbClr val="CC000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latin typeface="Adobe Caslon Pro" pitchFamily="18" charset="0"/>
              </a:rPr>
              <a:t>Bersifat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sejagat</a:t>
            </a:r>
            <a:r>
              <a:rPr lang="en-US" b="1" dirty="0" smtClean="0">
                <a:latin typeface="Adobe Caslon Pro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Adobe Caslon Pro" pitchFamily="18" charset="0"/>
              </a:rPr>
              <a:t>Mementingkan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nilai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kepahlawanan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dan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keperwiraan</a:t>
            </a:r>
            <a:r>
              <a:rPr lang="en-US" dirty="0" smtClean="0">
                <a:latin typeface="Adobe Caslon Pro" pitchFamily="18" charset="0"/>
              </a:rPr>
              <a:t> yang </a:t>
            </a:r>
            <a:r>
              <a:rPr lang="en-US" dirty="0" err="1" smtClean="0">
                <a:latin typeface="Adobe Caslon Pro" pitchFamily="18" charset="0"/>
              </a:rPr>
              <a:t>unggul</a:t>
            </a:r>
            <a:r>
              <a:rPr lang="en-US" dirty="0" smtClean="0">
                <a:latin typeface="Adobe Caslon Pro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Adobe Caslon Pro" pitchFamily="18" charset="0"/>
              </a:rPr>
              <a:t>Menceritakan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kepahlawanan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tokoh</a:t>
            </a:r>
            <a:r>
              <a:rPr lang="en-US" dirty="0" smtClean="0">
                <a:latin typeface="Adobe Caslon Pro" pitchFamily="18" charset="0"/>
              </a:rPr>
              <a:t> yang </a:t>
            </a:r>
            <a:r>
              <a:rPr lang="en-US" dirty="0" err="1" smtClean="0">
                <a:latin typeface="Adobe Caslon Pro" pitchFamily="18" charset="0"/>
              </a:rPr>
              <a:t>disanjung</a:t>
            </a:r>
            <a:r>
              <a:rPr lang="en-US" dirty="0" smtClean="0">
                <a:latin typeface="Adobe Caslon Pro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Adobe Caslon Pro" pitchFamily="18" charset="0"/>
              </a:rPr>
              <a:t>Tokoh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digambarkan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secara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berlebih-lebihan</a:t>
            </a:r>
            <a:r>
              <a:rPr lang="en-US" dirty="0" smtClean="0">
                <a:latin typeface="Adobe Caslon Pro" pitchFamily="18" charset="0"/>
              </a:rPr>
              <a:t>.</a:t>
            </a:r>
            <a:endParaRPr lang="en-US" dirty="0">
              <a:latin typeface="Adobe Caslon Pro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28799"/>
            <a:ext cx="4038600" cy="3581400"/>
          </a:xfrm>
          <a:ln w="28575">
            <a:solidFill>
              <a:srgbClr val="CC000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latin typeface="Adobe Caslon Pro" pitchFamily="18" charset="0"/>
              </a:rPr>
              <a:t>Terbahagi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kepada</a:t>
            </a:r>
            <a:r>
              <a:rPr lang="en-US" dirty="0" smtClean="0">
                <a:latin typeface="Adobe Caslon Pro" pitchFamily="18" charset="0"/>
              </a:rPr>
              <a:t> 2 :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Epik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kebangsaan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dobe Caslon Pro" pitchFamily="18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b="1" i="1" dirty="0" err="1" smtClean="0">
                <a:latin typeface="Adobe Caslon Pro" pitchFamily="18" charset="0"/>
              </a:rPr>
              <a:t>Hikayat</a:t>
            </a:r>
            <a:r>
              <a:rPr lang="en-US" b="1" i="1" dirty="0" smtClean="0">
                <a:latin typeface="Adobe Caslon Pro" pitchFamily="18" charset="0"/>
              </a:rPr>
              <a:t> Hang </a:t>
            </a:r>
            <a:r>
              <a:rPr lang="en-US" b="1" i="1" dirty="0" err="1" smtClean="0">
                <a:latin typeface="Adobe Caslon Pro" pitchFamily="18" charset="0"/>
              </a:rPr>
              <a:t>Tuah</a:t>
            </a:r>
            <a:r>
              <a:rPr lang="en-US" b="1" i="1" dirty="0" smtClean="0">
                <a:latin typeface="Adobe Caslon Pro" pitchFamily="18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Epik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berunsur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 Islam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b="1" i="1" dirty="0" err="1" smtClean="0">
                <a:latin typeface="Adobe Caslon Pro" pitchFamily="18" charset="0"/>
              </a:rPr>
              <a:t>Hikayat</a:t>
            </a:r>
            <a:r>
              <a:rPr lang="en-US" b="1" i="1" dirty="0" smtClean="0">
                <a:latin typeface="Adobe Caslon Pro" pitchFamily="18" charset="0"/>
              </a:rPr>
              <a:t> Muhammad </a:t>
            </a:r>
            <a:r>
              <a:rPr lang="en-US" b="1" i="1" dirty="0" err="1" smtClean="0">
                <a:latin typeface="Adobe Caslon Pro" pitchFamily="18" charset="0"/>
              </a:rPr>
              <a:t>Hanafiah</a:t>
            </a:r>
            <a:endParaRPr lang="en-US" b="1" i="1" dirty="0" smtClean="0">
              <a:latin typeface="Adobe Caslon Pro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Adobe Caslon Pro" pitchFamily="18" charset="0"/>
              </a:rPr>
              <a:t>*    </a:t>
            </a:r>
            <a:r>
              <a:rPr lang="en-US" b="1" dirty="0" err="1" smtClean="0">
                <a:latin typeface="Adobe Caslon Pro" pitchFamily="18" charset="0"/>
              </a:rPr>
              <a:t>Sastera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Romawi</a:t>
            </a:r>
            <a:r>
              <a:rPr lang="en-US" b="1" dirty="0" smtClean="0">
                <a:latin typeface="Adobe Caslon Pro" pitchFamily="18" charset="0"/>
              </a:rPr>
              <a:t>, </a:t>
            </a:r>
            <a:r>
              <a:rPr lang="en-US" b="1" dirty="0" err="1" smtClean="0">
                <a:latin typeface="Adobe Caslon Pro" pitchFamily="18" charset="0"/>
              </a:rPr>
              <a:t>Yunani</a:t>
            </a:r>
            <a:r>
              <a:rPr lang="en-US" b="1" dirty="0" smtClean="0">
                <a:latin typeface="Adobe Caslon Pro" pitchFamily="18" charset="0"/>
              </a:rPr>
              <a:t>, </a:t>
            </a:r>
            <a:r>
              <a:rPr lang="en-US" b="1" dirty="0" err="1" smtClean="0">
                <a:latin typeface="Adobe Caslon Pro" pitchFamily="18" charset="0"/>
              </a:rPr>
              <a:t>Jerman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dan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Inggeris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mempamerkan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konsep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kepahlawanan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dirty="0" smtClean="0">
                <a:latin typeface="Adobe Caslon Pro" pitchFamily="18" charset="0"/>
              </a:rPr>
              <a:t>yang </a:t>
            </a:r>
            <a:r>
              <a:rPr lang="en-US" b="1" dirty="0" err="1" smtClean="0">
                <a:latin typeface="Adobe Caslon Pro" pitchFamily="18" charset="0"/>
              </a:rPr>
              <a:t>sama</a:t>
            </a:r>
            <a:r>
              <a:rPr lang="en-US" b="1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dalam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hasil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karya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epiknya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dirty="0" err="1" smtClean="0">
                <a:latin typeface="Adobe Caslon Pro" pitchFamily="18" charset="0"/>
              </a:rPr>
              <a:t>seperti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Archilles</a:t>
            </a:r>
            <a:r>
              <a:rPr lang="en-US" b="1" dirty="0" smtClean="0">
                <a:latin typeface="Adobe Caslon Pro" pitchFamily="18" charset="0"/>
              </a:rPr>
              <a:t>, Hercules </a:t>
            </a:r>
            <a:r>
              <a:rPr lang="en-US" dirty="0" err="1" smtClean="0">
                <a:latin typeface="Adobe Caslon Pro" pitchFamily="18" charset="0"/>
              </a:rPr>
              <a:t>dan</a:t>
            </a:r>
            <a:r>
              <a:rPr lang="en-US" dirty="0" smtClean="0">
                <a:latin typeface="Adobe Caslon Pro" pitchFamily="18" charset="0"/>
              </a:rPr>
              <a:t> </a:t>
            </a:r>
            <a:r>
              <a:rPr lang="en-US" b="1" dirty="0" err="1" smtClean="0">
                <a:latin typeface="Adobe Caslon Pro" pitchFamily="18" charset="0"/>
              </a:rPr>
              <a:t>Theseus</a:t>
            </a:r>
            <a:r>
              <a:rPr lang="en-US" dirty="0" smtClean="0">
                <a:latin typeface="Adobe Caslon Pro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0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33400"/>
            <a:ext cx="3276600" cy="7159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dobe Caslon Pro" pitchFamily="18" charset="0"/>
              </a:rPr>
              <a:t>Sastera</a:t>
            </a:r>
            <a:r>
              <a:rPr lang="en-US" sz="3600" dirty="0" smtClean="0">
                <a:latin typeface="Adobe Caslon Pro" pitchFamily="18" charset="0"/>
              </a:rPr>
              <a:t> </a:t>
            </a:r>
            <a:r>
              <a:rPr lang="en-US" sz="3600" dirty="0" err="1" smtClean="0">
                <a:latin typeface="Adobe Caslon Pro" pitchFamily="18" charset="0"/>
              </a:rPr>
              <a:t>Panji</a:t>
            </a:r>
            <a:endParaRPr lang="en-US" sz="3600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  <a:ln w="28575"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en-US" sz="2400" dirty="0" err="1" smtClean="0">
                <a:latin typeface="Adobe Caslon Pro" pitchFamily="18" charset="0"/>
              </a:rPr>
              <a:t>Menceritakan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kisah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pengembaraan</a:t>
            </a:r>
            <a:r>
              <a:rPr lang="en-US" sz="2400" dirty="0" smtClean="0">
                <a:latin typeface="Adobe Caslon Pro" pitchFamily="18" charset="0"/>
              </a:rPr>
              <a:t>, </a:t>
            </a:r>
            <a:r>
              <a:rPr lang="en-US" sz="2400" b="1" dirty="0" err="1" smtClean="0">
                <a:latin typeface="Adobe Caslon Pro" pitchFamily="18" charset="0"/>
              </a:rPr>
              <a:t>percintaan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peperangan</a:t>
            </a:r>
            <a:r>
              <a:rPr lang="en-US" sz="2400" dirty="0" smtClean="0">
                <a:latin typeface="Adobe Caslon Pro" pitchFamily="18" charset="0"/>
              </a:rPr>
              <a:t>.</a:t>
            </a:r>
          </a:p>
          <a:p>
            <a:r>
              <a:rPr lang="en-US" sz="2400" b="1" dirty="0" err="1" smtClean="0">
                <a:latin typeface="Adobe Caslon Pro" pitchFamily="18" charset="0"/>
              </a:rPr>
              <a:t>Watak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utama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menggunakan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gelaran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Panji</a:t>
            </a:r>
            <a:r>
              <a:rPr lang="en-US" sz="2400" b="1" dirty="0" smtClean="0">
                <a:latin typeface="Adobe Caslon Pro" pitchFamily="18" charset="0"/>
              </a:rPr>
              <a:t>.</a:t>
            </a:r>
          </a:p>
          <a:p>
            <a:r>
              <a:rPr lang="en-US" sz="2400" dirty="0" err="1" smtClean="0">
                <a:latin typeface="Adobe Caslon Pro" pitchFamily="18" charset="0"/>
              </a:rPr>
              <a:t>Merupakan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cerita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Jawa-Melayu</a:t>
            </a:r>
            <a:r>
              <a:rPr lang="en-US" sz="2400" dirty="0" smtClean="0">
                <a:latin typeface="Adobe Caslon Pro" pitchFamily="18" charset="0"/>
              </a:rPr>
              <a:t> yang </a:t>
            </a:r>
            <a:r>
              <a:rPr lang="en-US" sz="2400" dirty="0" err="1" smtClean="0">
                <a:latin typeface="Adobe Caslon Pro" pitchFamily="18" charset="0"/>
              </a:rPr>
              <a:t>semuanya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berpusatkan</a:t>
            </a:r>
            <a:r>
              <a:rPr lang="en-US" sz="2400" dirty="0" smtClean="0">
                <a:latin typeface="Adobe Caslon Pro" pitchFamily="18" charset="0"/>
              </a:rPr>
              <a:t> Sang </a:t>
            </a:r>
            <a:r>
              <a:rPr lang="en-US" sz="2400" dirty="0" err="1" smtClean="0">
                <a:latin typeface="Adobe Caslon Pro" pitchFamily="18" charset="0"/>
              </a:rPr>
              <a:t>Panji</a:t>
            </a:r>
            <a:r>
              <a:rPr lang="en-US" sz="2400" dirty="0" smtClean="0">
                <a:latin typeface="Adobe Caslon Pro" pitchFamily="18" charset="0"/>
              </a:rPr>
              <a:t>, </a:t>
            </a:r>
            <a:r>
              <a:rPr lang="en-US" sz="2400" dirty="0" err="1" smtClean="0">
                <a:latin typeface="Adobe Caslon Pro" pitchFamily="18" charset="0"/>
              </a:rPr>
              <a:t>Putera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Kuripan</a:t>
            </a:r>
            <a:r>
              <a:rPr lang="en-US" sz="2400" dirty="0" smtClean="0">
                <a:latin typeface="Adobe Caslon Pro" pitchFamily="18" charset="0"/>
              </a:rPr>
              <a:t> yang </a:t>
            </a:r>
            <a:r>
              <a:rPr lang="en-US" sz="2400" dirty="0" err="1" smtClean="0">
                <a:latin typeface="Adobe Caslon Pro" pitchFamily="18" charset="0"/>
              </a:rPr>
              <a:t>ada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sifat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mitologi</a:t>
            </a:r>
            <a:r>
              <a:rPr lang="en-US" sz="2400" dirty="0" smtClean="0">
                <a:latin typeface="Adobe Caslon Pro" pitchFamily="18" charset="0"/>
              </a:rPr>
              <a:t>.</a:t>
            </a:r>
          </a:p>
          <a:p>
            <a:r>
              <a:rPr lang="en-US" sz="2400" dirty="0" err="1" smtClean="0">
                <a:latin typeface="Adobe Caslon Pro" pitchFamily="18" charset="0"/>
              </a:rPr>
              <a:t>Mengisahkan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Panji</a:t>
            </a:r>
            <a:r>
              <a:rPr lang="en-US" sz="2400" dirty="0" smtClean="0">
                <a:latin typeface="Adobe Caslon Pro" pitchFamily="18" charset="0"/>
              </a:rPr>
              <a:t> yang </a:t>
            </a:r>
            <a:r>
              <a:rPr lang="en-US" sz="2400" dirty="0" err="1" smtClean="0">
                <a:latin typeface="Adobe Caslon Pro" pitchFamily="18" charset="0"/>
              </a:rPr>
              <a:t>berkelana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untuk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mencari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kekasihnya</a:t>
            </a:r>
            <a:r>
              <a:rPr lang="en-US" sz="2400" dirty="0" smtClean="0">
                <a:latin typeface="Adobe Caslon Pro" pitchFamily="18" charset="0"/>
              </a:rPr>
              <a:t>. </a:t>
            </a:r>
            <a:r>
              <a:rPr lang="en-US" sz="2400" dirty="0" err="1" smtClean="0">
                <a:latin typeface="Adobe Caslon Pro" pitchFamily="18" charset="0"/>
              </a:rPr>
              <a:t>Selepas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mengalami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bermacam-macam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peristiwa</a:t>
            </a:r>
            <a:r>
              <a:rPr lang="en-US" sz="2400" dirty="0" smtClean="0">
                <a:latin typeface="Adobe Caslon Pro" pitchFamily="18" charset="0"/>
              </a:rPr>
              <a:t>, </a:t>
            </a:r>
            <a:r>
              <a:rPr lang="en-US" sz="2400" dirty="0" err="1" smtClean="0">
                <a:latin typeface="Adobe Caslon Pro" pitchFamily="18" charset="0"/>
              </a:rPr>
              <a:t>akhirnya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Panji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berjaya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menemui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kekasihnya</a:t>
            </a:r>
            <a:r>
              <a:rPr lang="en-US" sz="2400" dirty="0" smtClean="0">
                <a:latin typeface="Adobe Caslon Pro" pitchFamily="18" charset="0"/>
              </a:rPr>
              <a:t>.</a:t>
            </a:r>
            <a:endParaRPr lang="en-US" sz="24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486400" cy="715962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Sastera</a:t>
            </a:r>
            <a:r>
              <a:rPr lang="en-US" sz="36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Agama/</a:t>
            </a:r>
            <a:r>
              <a:rPr lang="en-US" sz="3600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Kitab</a:t>
            </a:r>
            <a:endParaRPr lang="en-US" sz="36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3733800"/>
          </a:xfrm>
          <a:ln w="28575">
            <a:solidFill>
              <a:srgbClr val="99FFCC"/>
            </a:solidFill>
          </a:ln>
        </p:spPr>
        <p:txBody>
          <a:bodyPr>
            <a:noAutofit/>
          </a:bodyPr>
          <a:lstStyle/>
          <a:p>
            <a:r>
              <a:rPr lang="en-US" sz="2400" dirty="0" err="1" smtClean="0">
                <a:latin typeface="Adobe Caslon Pro" pitchFamily="18" charset="0"/>
              </a:rPr>
              <a:t>Berfokus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pada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cerita-cerita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Nabi</a:t>
            </a:r>
            <a:r>
              <a:rPr lang="en-US" sz="2400" b="1" dirty="0" smtClean="0">
                <a:latin typeface="Adobe Caslon Pro" pitchFamily="18" charset="0"/>
              </a:rPr>
              <a:t> Muhammad SAW.</a:t>
            </a:r>
          </a:p>
          <a:p>
            <a:r>
              <a:rPr lang="en-US" sz="2400" dirty="0" err="1" smtClean="0">
                <a:latin typeface="Adobe Caslon Pro" pitchFamily="18" charset="0"/>
              </a:rPr>
              <a:t>Menceritakan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keagungan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dan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kehebatan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baginda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dalam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menyebarkan</a:t>
            </a:r>
            <a:r>
              <a:rPr lang="en-US" sz="2400" b="1" dirty="0" smtClean="0">
                <a:latin typeface="Adobe Caslon Pro" pitchFamily="18" charset="0"/>
              </a:rPr>
              <a:t> agama Islam </a:t>
            </a:r>
            <a:r>
              <a:rPr lang="en-US" sz="2400" dirty="0" err="1" smtClean="0">
                <a:latin typeface="Adobe Caslon Pro" pitchFamily="18" charset="0"/>
              </a:rPr>
              <a:t>kepada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seluruh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umat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manusia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di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dunia</a:t>
            </a:r>
            <a:r>
              <a:rPr lang="en-US" sz="2400" dirty="0" smtClean="0">
                <a:latin typeface="Adobe Caslon Pro" pitchFamily="18" charset="0"/>
              </a:rPr>
              <a:t>.</a:t>
            </a:r>
          </a:p>
          <a:p>
            <a:r>
              <a:rPr lang="en-US" sz="2400" dirty="0" err="1" smtClean="0">
                <a:latin typeface="Adobe Caslon Pro" pitchFamily="18" charset="0"/>
              </a:rPr>
              <a:t>Misalnya</a:t>
            </a:r>
            <a:r>
              <a:rPr lang="en-US" sz="2400" dirty="0" smtClean="0">
                <a:latin typeface="Adobe Caslon Pro" pitchFamily="18" charset="0"/>
              </a:rPr>
              <a:t>, </a:t>
            </a:r>
            <a:r>
              <a:rPr lang="en-US" sz="2400" b="1" i="1" dirty="0" err="1" smtClean="0">
                <a:latin typeface="Adobe Caslon Pro" pitchFamily="18" charset="0"/>
              </a:rPr>
              <a:t>Hikayat</a:t>
            </a:r>
            <a:r>
              <a:rPr lang="en-US" sz="2400" b="1" i="1" dirty="0" smtClean="0">
                <a:latin typeface="Adobe Caslon Pro" pitchFamily="18" charset="0"/>
              </a:rPr>
              <a:t> </a:t>
            </a:r>
            <a:r>
              <a:rPr lang="en-US" sz="2400" b="1" i="1" dirty="0" err="1" smtClean="0">
                <a:latin typeface="Adobe Caslon Pro" pitchFamily="18" charset="0"/>
              </a:rPr>
              <a:t>Bulan</a:t>
            </a:r>
            <a:r>
              <a:rPr lang="en-US" sz="2400" b="1" i="1" dirty="0" smtClean="0">
                <a:latin typeface="Adobe Caslon Pro" pitchFamily="18" charset="0"/>
              </a:rPr>
              <a:t> </a:t>
            </a:r>
            <a:r>
              <a:rPr lang="en-US" sz="2400" b="1" i="1" dirty="0" err="1" smtClean="0">
                <a:latin typeface="Adobe Caslon Pro" pitchFamily="18" charset="0"/>
              </a:rPr>
              <a:t>Berbelah</a:t>
            </a:r>
            <a:r>
              <a:rPr lang="en-US" sz="2400" b="1" i="1" dirty="0" smtClean="0">
                <a:latin typeface="Adobe Caslon Pro" pitchFamily="18" charset="0"/>
              </a:rPr>
              <a:t> </a:t>
            </a:r>
            <a:r>
              <a:rPr lang="en-US" sz="2400" dirty="0" smtClean="0">
                <a:latin typeface="Adobe Caslon Pro" pitchFamily="18" charset="0"/>
              </a:rPr>
              <a:t>yang </a:t>
            </a:r>
            <a:r>
              <a:rPr lang="en-US" sz="2400" dirty="0" err="1" smtClean="0">
                <a:latin typeface="Adobe Caslon Pro" pitchFamily="18" charset="0"/>
              </a:rPr>
              <a:t>bertujuan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untuk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memperlihatkan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kelebihan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dan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keistimewaan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Nabi</a:t>
            </a:r>
            <a:r>
              <a:rPr lang="en-US" sz="2400" b="1" dirty="0" smtClean="0">
                <a:latin typeface="Adobe Caslon Pro" pitchFamily="18" charset="0"/>
              </a:rPr>
              <a:t> Muhammad SAW </a:t>
            </a:r>
            <a:r>
              <a:rPr lang="en-US" sz="2400" dirty="0" smtClean="0">
                <a:latin typeface="Adobe Caslon Pro" pitchFamily="18" charset="0"/>
              </a:rPr>
              <a:t>yang </a:t>
            </a:r>
            <a:r>
              <a:rPr lang="en-US" sz="2400" dirty="0" err="1" smtClean="0">
                <a:latin typeface="Adobe Caslon Pro" pitchFamily="18" charset="0"/>
              </a:rPr>
              <a:t>dapat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melakukan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sesuatu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</a:rPr>
              <a:t>mukjizat</a:t>
            </a:r>
            <a:r>
              <a:rPr lang="en-US" sz="2400" b="1" dirty="0" smtClean="0">
                <a:latin typeface="Adobe Caslon Pro" pitchFamily="18" charset="0"/>
              </a:rPr>
              <a:t> </a:t>
            </a:r>
            <a:r>
              <a:rPr lang="en-US" sz="2400" dirty="0" smtClean="0">
                <a:latin typeface="Adobe Caslon Pro" pitchFamily="18" charset="0"/>
              </a:rPr>
              <a:t>yang </a:t>
            </a:r>
            <a:r>
              <a:rPr lang="en-US" sz="2400" dirty="0" err="1" smtClean="0">
                <a:latin typeface="Adobe Caslon Pro" pitchFamily="18" charset="0"/>
              </a:rPr>
              <a:t>luar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biasa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menakjubkan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daripada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mukjizat</a:t>
            </a:r>
            <a:r>
              <a:rPr lang="en-US" sz="2400" dirty="0" smtClean="0">
                <a:latin typeface="Adobe Caslon Pro" pitchFamily="18" charset="0"/>
              </a:rPr>
              <a:t> yang </a:t>
            </a:r>
            <a:r>
              <a:rPr lang="en-US" sz="2400" dirty="0" err="1" smtClean="0">
                <a:latin typeface="Adobe Caslon Pro" pitchFamily="18" charset="0"/>
              </a:rPr>
              <a:t>pernah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diturunkan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kepada</a:t>
            </a:r>
            <a:r>
              <a:rPr lang="en-US" sz="2400" dirty="0" smtClean="0">
                <a:latin typeface="Adobe Caslon Pro" pitchFamily="18" charset="0"/>
              </a:rPr>
              <a:t> </a:t>
            </a:r>
            <a:r>
              <a:rPr lang="en-US" sz="2400" dirty="0" err="1" smtClean="0">
                <a:latin typeface="Adobe Caslon Pro" pitchFamily="18" charset="0"/>
              </a:rPr>
              <a:t>nabi-nabi</a:t>
            </a:r>
            <a:r>
              <a:rPr lang="en-US" sz="2400" dirty="0" smtClean="0">
                <a:latin typeface="Adobe Caslon Pro" pitchFamily="18" charset="0"/>
              </a:rPr>
              <a:t> yang </a:t>
            </a:r>
            <a:r>
              <a:rPr lang="en-US" sz="2400" dirty="0" err="1" smtClean="0">
                <a:latin typeface="Adobe Caslon Pro" pitchFamily="18" charset="0"/>
              </a:rPr>
              <a:t>terdahulu</a:t>
            </a:r>
            <a:r>
              <a:rPr lang="en-US" sz="2400" dirty="0" smtClean="0">
                <a:latin typeface="Adobe Caslon Pro" pitchFamily="18" charset="0"/>
              </a:rPr>
              <a:t>. </a:t>
            </a:r>
            <a:endParaRPr lang="en-US" sz="24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5562600" cy="7159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Sastera</a:t>
            </a:r>
            <a:r>
              <a:rPr lang="en-US" sz="36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sz="3600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Ketatanegaraan</a:t>
            </a:r>
            <a:endParaRPr lang="en-US" sz="36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581400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Kitab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Nasihat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Segala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 Raja-raja</a:t>
            </a:r>
            <a:r>
              <a:rPr lang="en-US" sz="2800" dirty="0" smtClean="0"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dobe Caslon Pro" pitchFamily="18" charset="0"/>
              </a:rPr>
              <a:t>Disadur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daripada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b="1" dirty="0" err="1" smtClean="0">
                <a:latin typeface="Adobe Caslon Pro" pitchFamily="18" charset="0"/>
              </a:rPr>
              <a:t>versi</a:t>
            </a:r>
            <a:r>
              <a:rPr lang="en-US" sz="2800" b="1" dirty="0" smtClean="0">
                <a:latin typeface="Adobe Caslon Pro" pitchFamily="18" charset="0"/>
              </a:rPr>
              <a:t> Arab </a:t>
            </a:r>
            <a:r>
              <a:rPr lang="en-US" sz="2800" dirty="0" err="1" smtClean="0">
                <a:latin typeface="Adobe Caslon Pro" pitchFamily="18" charset="0"/>
              </a:rPr>
              <a:t>oleh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seorang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ulama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dari</a:t>
            </a:r>
            <a:r>
              <a:rPr lang="en-US" sz="2800" dirty="0" smtClean="0">
                <a:latin typeface="Adobe Caslon Pro" pitchFamily="18" charset="0"/>
              </a:rPr>
              <a:t> Terengganu </a:t>
            </a:r>
            <a:r>
              <a:rPr lang="en-US" sz="2800" dirty="0" err="1" smtClean="0">
                <a:latin typeface="Adobe Caslon Pro" pitchFamily="18" charset="0"/>
              </a:rPr>
              <a:t>iaitu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b="1" dirty="0" err="1" smtClean="0">
                <a:latin typeface="Adobe Caslon Pro" pitchFamily="18" charset="0"/>
              </a:rPr>
              <a:t>Syeikh</a:t>
            </a:r>
            <a:r>
              <a:rPr lang="en-US" sz="2800" b="1" dirty="0" smtClean="0">
                <a:latin typeface="Adobe Caslon Pro" pitchFamily="18" charset="0"/>
              </a:rPr>
              <a:t> Abdul </a:t>
            </a:r>
            <a:r>
              <a:rPr lang="en-US" sz="2800" b="1" dirty="0" err="1" smtClean="0">
                <a:latin typeface="Adobe Caslon Pro" pitchFamily="18" charset="0"/>
              </a:rPr>
              <a:t>Kadir</a:t>
            </a:r>
            <a:r>
              <a:rPr lang="en-US" sz="2800" b="1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pada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tahun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b="1" dirty="0" smtClean="0">
                <a:latin typeface="Adobe Caslon Pro" pitchFamily="18" charset="0"/>
              </a:rPr>
              <a:t>1300 H</a:t>
            </a:r>
            <a:r>
              <a:rPr lang="en-US" sz="2800" dirty="0" smtClean="0">
                <a:latin typeface="Adobe Caslon Pro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dobe Caslon Pro" pitchFamily="18" charset="0"/>
              </a:rPr>
              <a:t>Digunakan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oleh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b="1" dirty="0" smtClean="0">
                <a:latin typeface="Adobe Caslon Pro" pitchFamily="18" charset="0"/>
              </a:rPr>
              <a:t>al-Sultan </a:t>
            </a:r>
            <a:r>
              <a:rPr lang="en-US" sz="2800" b="1" dirty="0" err="1" smtClean="0">
                <a:latin typeface="Adobe Caslon Pro" pitchFamily="18" charset="0"/>
              </a:rPr>
              <a:t>Zainal</a:t>
            </a:r>
            <a:r>
              <a:rPr lang="en-US" sz="2800" b="1" dirty="0" smtClean="0">
                <a:latin typeface="Adobe Caslon Pro" pitchFamily="18" charset="0"/>
              </a:rPr>
              <a:t> </a:t>
            </a:r>
            <a:r>
              <a:rPr lang="en-US" sz="2800" b="1" dirty="0" err="1" smtClean="0">
                <a:latin typeface="Adobe Caslon Pro" pitchFamily="18" charset="0"/>
              </a:rPr>
              <a:t>Abidin</a:t>
            </a:r>
            <a:r>
              <a:rPr lang="en-US" sz="2800" b="1" dirty="0" smtClean="0">
                <a:latin typeface="Adobe Caslon Pro" pitchFamily="18" charset="0"/>
              </a:rPr>
              <a:t> III </a:t>
            </a:r>
          </a:p>
          <a:p>
            <a:pPr>
              <a:buNone/>
            </a:pPr>
            <a:r>
              <a:rPr lang="en-US" sz="2800" b="1" dirty="0" smtClean="0">
                <a:latin typeface="Adobe Caslon Pro" pitchFamily="18" charset="0"/>
              </a:rPr>
              <a:t>    </a:t>
            </a:r>
            <a:r>
              <a:rPr lang="en-US" sz="2800" dirty="0" smtClean="0">
                <a:latin typeface="Adobe Caslon Pro" pitchFamily="18" charset="0"/>
              </a:rPr>
              <a:t>(1881-1918) </a:t>
            </a:r>
            <a:r>
              <a:rPr lang="en-US" sz="2800" dirty="0" err="1" smtClean="0">
                <a:latin typeface="Adobe Caslon Pro" pitchFamily="18" charset="0"/>
              </a:rPr>
              <a:t>sebagai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b="1" dirty="0" err="1" smtClean="0">
                <a:latin typeface="Adobe Caslon Pro" pitchFamily="18" charset="0"/>
              </a:rPr>
              <a:t>panduan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dirty="0" err="1" smtClean="0">
                <a:latin typeface="Adobe Caslon Pro" pitchFamily="18" charset="0"/>
              </a:rPr>
              <a:t>dalam</a:t>
            </a:r>
            <a:r>
              <a:rPr lang="en-US" sz="2800" dirty="0" smtClean="0">
                <a:latin typeface="Adobe Caslon Pro" pitchFamily="18" charset="0"/>
              </a:rPr>
              <a:t> </a:t>
            </a:r>
            <a:r>
              <a:rPr lang="en-US" sz="2800" b="1" dirty="0" err="1" smtClean="0">
                <a:latin typeface="Adobe Caslon Pro" pitchFamily="18" charset="0"/>
              </a:rPr>
              <a:t>pemerintahan</a:t>
            </a:r>
            <a:r>
              <a:rPr lang="en-US" sz="2800" b="1" dirty="0" smtClean="0">
                <a:latin typeface="Adobe Caslon Pro" pitchFamily="18" charset="0"/>
              </a:rPr>
              <a:t> </a:t>
            </a:r>
            <a:r>
              <a:rPr lang="en-US" sz="2800" b="1" dirty="0" err="1" smtClean="0">
                <a:latin typeface="Adobe Caslon Pro" pitchFamily="18" charset="0"/>
              </a:rPr>
              <a:t>baginda</a:t>
            </a:r>
            <a:r>
              <a:rPr lang="en-US" sz="2800" b="1" dirty="0" smtClean="0">
                <a:latin typeface="Adobe Caslon Pro" pitchFamily="18" charset="0"/>
              </a:rPr>
              <a:t>.</a:t>
            </a:r>
            <a:endParaRPr lang="en-US" sz="2800" b="1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401</Words>
  <Application>Microsoft Office PowerPoint</Application>
  <PresentationFormat>นำเสนอทางหน้าจอ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ความชัดเจน</vt:lpstr>
      <vt:lpstr>Sastera Istana (Tulisan)</vt:lpstr>
      <vt:lpstr>Jenis dan Bentuk Sastera Istana</vt:lpstr>
      <vt:lpstr>Sastera Hikayat</vt:lpstr>
      <vt:lpstr>Sastera Undang-undang</vt:lpstr>
      <vt:lpstr>งานนำเสนอ PowerPoint</vt:lpstr>
      <vt:lpstr>Sastera Epik/Pahlawan</vt:lpstr>
      <vt:lpstr>Sastera Panji</vt:lpstr>
      <vt:lpstr>Sastera Agama/Kitab</vt:lpstr>
      <vt:lpstr>Sastera Ketatanegaraan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Sastera Istana (Tulisan)</dc:title>
  <dc:creator>Windows User</dc:creator>
  <cp:lastModifiedBy>Windows User</cp:lastModifiedBy>
  <cp:revision>4</cp:revision>
  <dcterms:created xsi:type="dcterms:W3CDTF">2019-01-29T23:28:32Z</dcterms:created>
  <dcterms:modified xsi:type="dcterms:W3CDTF">2019-02-13T03:58:48Z</dcterms:modified>
</cp:coreProperties>
</file>