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82" r:id="rId3"/>
    <p:sldId id="302" r:id="rId4"/>
    <p:sldId id="289" r:id="rId5"/>
    <p:sldId id="291" r:id="rId6"/>
    <p:sldId id="288" r:id="rId7"/>
    <p:sldId id="292" r:id="rId8"/>
    <p:sldId id="293" r:id="rId9"/>
    <p:sldId id="294" r:id="rId10"/>
    <p:sldId id="295" r:id="rId11"/>
    <p:sldId id="303" r:id="rId12"/>
    <p:sldId id="304" r:id="rId13"/>
    <p:sldId id="305" r:id="rId14"/>
    <p:sldId id="296" r:id="rId15"/>
    <p:sldId id="290" r:id="rId16"/>
    <p:sldId id="287" r:id="rId17"/>
    <p:sldId id="278" r:id="rId18"/>
    <p:sldId id="298" r:id="rId19"/>
    <p:sldId id="299" r:id="rId20"/>
    <p:sldId id="300" r:id="rId21"/>
    <p:sldId id="30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53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0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56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5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3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49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84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71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92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33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61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102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76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42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491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72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54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7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9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8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6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D90C885-A40A-41D3-9194-E711C0D0E086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FDB44D5-F79F-47A3-A6C7-AA226C263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C885-A40A-41D3-9194-E711C0D0E0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44D5-F79F-47A3-A6C7-AA226C263B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52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85458"/>
            <a:ext cx="11982450" cy="666572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77825" y="335631"/>
            <a:ext cx="9144000" cy="1236782"/>
          </a:xfrm>
        </p:spPr>
        <p:txBody>
          <a:bodyPr>
            <a:normAutofit/>
          </a:bodyPr>
          <a:lstStyle/>
          <a:p>
            <a:r>
              <a:rPr lang="zh-CN" altLang="en-US" sz="7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高级汉语 </a:t>
            </a:r>
            <a:r>
              <a:rPr lang="en-US" altLang="zh-CN" sz="7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endParaRPr lang="en-US" sz="7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33443" y="1694176"/>
            <a:ext cx="9144000" cy="448669"/>
          </a:xfrm>
        </p:spPr>
        <p:txBody>
          <a:bodyPr>
            <a:noAutofit/>
          </a:bodyPr>
          <a:lstStyle/>
          <a:p>
            <a:r>
              <a:rPr lang="th-TH" sz="4000" b="1" dirty="0"/>
              <a:t>	</a:t>
            </a:r>
            <a:r>
              <a:rPr lang="th-TH" sz="4000" b="1" dirty="0" smtClean="0"/>
              <a:t>2110321</a:t>
            </a:r>
            <a:r>
              <a:rPr lang="en-US" sz="4000" b="1" dirty="0" smtClean="0"/>
              <a:t> </a:t>
            </a:r>
            <a:r>
              <a:rPr lang="th-TH" sz="4000" b="1" dirty="0" smtClean="0"/>
              <a:t>ภาษาจีนระดับสูง 1 </a:t>
            </a:r>
            <a:endParaRPr lang="en-US" sz="4000" b="1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856860" y="2521008"/>
            <a:ext cx="4802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</a:rPr>
              <a:t>อ.ดร.ภากร  นพฤทธิ์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（陆老师）</a:t>
            </a:r>
            <a:endParaRPr lang="en-US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444431"/>
            <a:ext cx="10331543" cy="386492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4000" dirty="0" smtClean="0"/>
              <a:t>6</a:t>
            </a:r>
            <a:r>
              <a:rPr lang="en-US" altLang="zh-CN" sz="4000" dirty="0" smtClean="0"/>
              <a:t>.</a:t>
            </a:r>
            <a:r>
              <a:rPr lang="zh-CN" altLang="en-US" sz="4000" b="1" dirty="0" smtClean="0"/>
              <a:t>起来</a:t>
            </a:r>
            <a:r>
              <a:rPr lang="en-US" altLang="zh-CN" sz="4000" dirty="0" smtClean="0"/>
              <a:t>	</a:t>
            </a:r>
          </a:p>
          <a:p>
            <a:pPr marL="0" indent="0">
              <a:buNone/>
              <a:defRPr/>
            </a:pPr>
            <a:r>
              <a:rPr lang="en-US" altLang="zh-CN" sz="4000" dirty="0"/>
              <a:t>	</a:t>
            </a:r>
            <a:r>
              <a:rPr lang="zh-CN" altLang="en-US" sz="4000" dirty="0" smtClean="0"/>
              <a:t>：干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起来</a:t>
            </a:r>
            <a:r>
              <a:rPr lang="en-US" altLang="zh-CN" sz="4000" dirty="0" smtClean="0"/>
              <a:t>		</a:t>
            </a:r>
            <a:r>
              <a:rPr lang="zh-CN" altLang="en-US" sz="4000" dirty="0" smtClean="0"/>
              <a:t>唱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起</a:t>
            </a:r>
            <a:r>
              <a:rPr lang="zh-CN" altLang="en-US" sz="4000" dirty="0" smtClean="0"/>
              <a:t>歌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来</a:t>
            </a:r>
            <a:r>
              <a:rPr lang="en-US" altLang="zh-CN" sz="4000" dirty="0" smtClean="0"/>
              <a:t>		</a:t>
            </a:r>
            <a:r>
              <a:rPr lang="zh-CN" altLang="en-US" sz="4000" dirty="0" smtClean="0"/>
              <a:t>大笑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起来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altLang="zh-CN" sz="4000" dirty="0"/>
              <a:t>	</a:t>
            </a:r>
            <a:r>
              <a:rPr lang="zh-CN" altLang="en-US" sz="4000" dirty="0" smtClean="0"/>
              <a:t>讲了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起来</a:t>
            </a:r>
            <a:r>
              <a:rPr lang="en-US" altLang="zh-CN" sz="4000" dirty="0" smtClean="0"/>
              <a:t>		</a:t>
            </a:r>
            <a:r>
              <a:rPr lang="zh-CN" altLang="en-US" sz="4000" dirty="0" smtClean="0"/>
              <a:t>紧张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起来</a:t>
            </a:r>
            <a:r>
              <a:rPr lang="en-US" altLang="zh-CN" sz="4000" dirty="0" smtClean="0"/>
              <a:t>		</a:t>
            </a:r>
            <a:r>
              <a:rPr lang="zh-CN" altLang="en-US" sz="4000" dirty="0" smtClean="0"/>
              <a:t>暖和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起来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sz="28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96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588936" y="2495227"/>
            <a:ext cx="11189776" cy="396756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200" dirty="0" smtClean="0"/>
              <a:t>7.</a:t>
            </a:r>
            <a:r>
              <a:rPr lang="zh-CN" altLang="en-US" sz="3200" dirty="0"/>
              <a:t>放长</a:t>
            </a:r>
            <a:r>
              <a:rPr lang="zh-CN" altLang="en-US" sz="3200" dirty="0" smtClean="0"/>
              <a:t>假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zh-CN" altLang="en-US" sz="3200" dirty="0" smtClean="0"/>
              <a:t>“动词 </a:t>
            </a:r>
            <a:r>
              <a:rPr lang="en-US" altLang="zh-CN" sz="3200" dirty="0" smtClean="0"/>
              <a:t>+ </a:t>
            </a:r>
            <a:r>
              <a:rPr lang="zh-CN" altLang="en-US" sz="3200" dirty="0" smtClean="0"/>
              <a:t>宾语”期间一般可插入其他成分。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zh-CN" altLang="en-US" sz="2800" dirty="0" smtClean="0"/>
              <a:t>放假：放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长</a:t>
            </a:r>
            <a:r>
              <a:rPr lang="zh-CN" altLang="en-US" sz="2800" dirty="0" smtClean="0"/>
              <a:t>假</a:t>
            </a:r>
            <a:r>
              <a:rPr lang="en-US" altLang="zh-CN" sz="2800" dirty="0" smtClean="0"/>
              <a:t>	     </a:t>
            </a:r>
            <a:r>
              <a:rPr lang="zh-CN" altLang="en-US" sz="2800" dirty="0" smtClean="0"/>
              <a:t>起床：起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早</a:t>
            </a:r>
            <a:r>
              <a:rPr lang="zh-CN" altLang="en-US" sz="2800" dirty="0" smtClean="0"/>
              <a:t>床</a:t>
            </a:r>
            <a:r>
              <a:rPr lang="en-US" altLang="zh-CN" sz="2800" dirty="0" smtClean="0"/>
              <a:t>	    </a:t>
            </a:r>
            <a:r>
              <a:rPr lang="zh-CN" altLang="en-US" sz="2800" dirty="0" smtClean="0"/>
              <a:t>丢脸：丢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我的</a:t>
            </a:r>
            <a:r>
              <a:rPr lang="zh-CN" altLang="en-US" sz="2800" dirty="0" smtClean="0"/>
              <a:t>脸</a:t>
            </a:r>
            <a:r>
              <a:rPr lang="en-US" altLang="zh-CN" sz="2800" dirty="0" smtClean="0"/>
              <a:t>	</a:t>
            </a:r>
            <a:r>
              <a:rPr lang="zh-CN" altLang="en-US" sz="2800" dirty="0"/>
              <a:t>上</a:t>
            </a:r>
            <a:r>
              <a:rPr lang="zh-CN" altLang="en-US" sz="2800" dirty="0" smtClean="0"/>
              <a:t>课：上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历史</a:t>
            </a:r>
            <a:r>
              <a:rPr lang="zh-CN" altLang="en-US" sz="2800" dirty="0" smtClean="0"/>
              <a:t>课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zh-CN" altLang="en-US" sz="2800" dirty="0"/>
              <a:t>干</a:t>
            </a:r>
            <a:r>
              <a:rPr lang="zh-CN" altLang="en-US" sz="2800" dirty="0" smtClean="0"/>
              <a:t>活：干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重</a:t>
            </a:r>
            <a:r>
              <a:rPr lang="zh-CN" altLang="en-US" sz="2800" dirty="0" smtClean="0"/>
              <a:t>活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睡觉：睡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懒</a:t>
            </a:r>
            <a:r>
              <a:rPr lang="zh-CN" altLang="en-US" sz="2800" dirty="0" smtClean="0"/>
              <a:t>觉</a:t>
            </a:r>
            <a:r>
              <a:rPr lang="en-US" altLang="zh-CN" sz="2800" dirty="0" smtClean="0"/>
              <a:t>	    </a:t>
            </a:r>
            <a:r>
              <a:rPr lang="zh-CN" altLang="en-US" sz="2800" dirty="0" smtClean="0"/>
              <a:t>洗澡</a:t>
            </a:r>
            <a:r>
              <a:rPr lang="zh-CN" altLang="en-US" sz="2800" dirty="0" smtClean="0"/>
              <a:t>：洗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热水</a:t>
            </a:r>
            <a:r>
              <a:rPr lang="zh-CN" altLang="en-US" sz="2800" dirty="0" smtClean="0"/>
              <a:t>澡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请客：请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我的</a:t>
            </a:r>
            <a:r>
              <a:rPr lang="zh-CN" altLang="en-US" sz="2800" dirty="0" smtClean="0"/>
              <a:t>客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zh-CN" altLang="en-US" sz="2800" dirty="0"/>
              <a:t>开</a:t>
            </a:r>
            <a:r>
              <a:rPr lang="zh-CN" altLang="en-US" sz="2800" dirty="0" smtClean="0"/>
              <a:t>车：开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快</a:t>
            </a:r>
            <a:r>
              <a:rPr lang="zh-CN" altLang="en-US" sz="2800" dirty="0" smtClean="0"/>
              <a:t>车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说话：说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好</a:t>
            </a:r>
            <a:r>
              <a:rPr lang="zh-CN" altLang="en-US" sz="2800" dirty="0" smtClean="0"/>
              <a:t>话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罚款</a:t>
            </a:r>
            <a:r>
              <a:rPr lang="zh-CN" altLang="en-US" sz="2800" dirty="0" smtClean="0"/>
              <a:t>：罚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他的</a:t>
            </a:r>
            <a:r>
              <a:rPr lang="zh-CN" altLang="en-US" sz="2800" dirty="0" smtClean="0"/>
              <a:t>款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随便：随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你的</a:t>
            </a:r>
            <a:r>
              <a:rPr lang="zh-CN" altLang="en-US" sz="2800" dirty="0" smtClean="0"/>
              <a:t>便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5284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588936" y="2495227"/>
            <a:ext cx="11189776" cy="396756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200" dirty="0" smtClean="0"/>
              <a:t>8.</a:t>
            </a:r>
            <a:r>
              <a:rPr lang="zh-CN" altLang="en-US" sz="3200" dirty="0"/>
              <a:t>要</a:t>
            </a:r>
            <a:r>
              <a:rPr lang="zh-CN" altLang="en-US" sz="3200" dirty="0" smtClean="0"/>
              <a:t>是买不</a:t>
            </a:r>
            <a:r>
              <a:rPr lang="zh-CN" altLang="en-US" sz="3200" b="1" dirty="0" smtClean="0"/>
              <a:t>着</a:t>
            </a:r>
            <a:r>
              <a:rPr lang="zh-CN" altLang="en-US" sz="3200" dirty="0" smtClean="0"/>
              <a:t>票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zh-CN" altLang="en-US" sz="3200" dirty="0" smtClean="0"/>
              <a:t>着（可插入“得、不”）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en-US" altLang="zh-CN" sz="3200" dirty="0" smtClean="0"/>
              <a:t>	</a:t>
            </a:r>
            <a:r>
              <a:rPr lang="zh-CN" altLang="en-US" sz="3200" dirty="0" smtClean="0"/>
              <a:t>买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zh-CN" altLang="en-US" sz="3200" dirty="0" smtClean="0"/>
              <a:t>：买得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买不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	</a:t>
            </a:r>
            <a:r>
              <a:rPr lang="en-US" altLang="zh-CN" sz="3200" dirty="0" smtClean="0"/>
              <a:t>		</a:t>
            </a:r>
            <a:r>
              <a:rPr lang="zh-CN" altLang="en-US" sz="3200" dirty="0" smtClean="0"/>
              <a:t>找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zh-CN" altLang="en-US" sz="3200" dirty="0" smtClean="0"/>
              <a:t>：找得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找不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altLang="zh-CN" sz="3200" dirty="0"/>
              <a:t>	</a:t>
            </a:r>
            <a:r>
              <a:rPr lang="zh-CN" altLang="en-US" sz="3200" dirty="0" smtClean="0"/>
              <a:t>打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zh-CN" altLang="en-US" sz="3200" dirty="0" smtClean="0"/>
              <a:t>：打得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打不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		</a:t>
            </a:r>
            <a:r>
              <a:rPr lang="zh-CN" altLang="en-US" sz="3200" dirty="0" smtClean="0"/>
              <a:t>猜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zh-CN" altLang="en-US" sz="3200" dirty="0" smtClean="0"/>
              <a:t>：猜得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猜不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altLang="zh-CN" sz="3200" dirty="0"/>
              <a:t>	</a:t>
            </a:r>
            <a:r>
              <a:rPr lang="zh-CN" altLang="en-US" sz="3200" dirty="0" smtClean="0"/>
              <a:t>吃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zh-CN" altLang="en-US" sz="3200" dirty="0" smtClean="0"/>
              <a:t>：吃得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吃不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		</a:t>
            </a:r>
            <a:r>
              <a:rPr lang="zh-CN" altLang="en-US" sz="3200" dirty="0" smtClean="0"/>
              <a:t>睡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zh-CN" altLang="en-US" sz="3200" dirty="0" smtClean="0"/>
              <a:t>：睡得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睡不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altLang="zh-CN" sz="3200" dirty="0"/>
              <a:t>	</a:t>
            </a:r>
            <a:r>
              <a:rPr lang="zh-CN" altLang="en-US" sz="3200" dirty="0" smtClean="0"/>
              <a:t>累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zh-CN" altLang="en-US" sz="3200" dirty="0" smtClean="0"/>
              <a:t>：累得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累不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		</a:t>
            </a:r>
            <a:r>
              <a:rPr lang="zh-CN" altLang="en-US" sz="3200" dirty="0" smtClean="0"/>
              <a:t>饿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zh-CN" altLang="en-US" sz="3200" dirty="0" smtClean="0"/>
              <a:t>：饿得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r>
              <a:rPr lang="en-US" altLang="zh-CN" sz="3200" dirty="0" smtClean="0"/>
              <a:t>	</a:t>
            </a:r>
            <a:r>
              <a:rPr lang="zh-CN" altLang="en-US" sz="3200" dirty="0" smtClean="0"/>
              <a:t>饿不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着</a:t>
            </a:r>
            <a:endParaRPr lang="en-US" altLang="zh-CN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/>
              <a:t>熟</a:t>
            </a:r>
            <a:r>
              <a:rPr lang="zh-CN" altLang="en-US" sz="4400" b="1" dirty="0" smtClean="0"/>
              <a:t>读短文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471028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800" dirty="0" smtClean="0"/>
              <a:t>1</a:t>
            </a:r>
            <a:r>
              <a:rPr lang="zh-CN" altLang="en-US" sz="2800" dirty="0" smtClean="0"/>
              <a:t>）这一带</a:t>
            </a:r>
            <a:r>
              <a:rPr lang="en-US" altLang="zh-CN" sz="2800" dirty="0" smtClean="0"/>
              <a:t>	    </a:t>
            </a:r>
            <a:r>
              <a:rPr lang="zh-CN" altLang="en-US" sz="2800" dirty="0" smtClean="0"/>
              <a:t>那一带</a:t>
            </a:r>
            <a:r>
              <a:rPr lang="en-US" altLang="zh-CN" sz="2800" dirty="0" smtClean="0"/>
              <a:t>	   </a:t>
            </a:r>
            <a:r>
              <a:rPr lang="zh-CN" altLang="en-US" sz="2800" dirty="0" smtClean="0"/>
              <a:t>哪一代</a:t>
            </a:r>
            <a:r>
              <a:rPr lang="en-US" altLang="zh-CN" sz="2800" dirty="0" smtClean="0"/>
              <a:t>	        </a:t>
            </a:r>
            <a:r>
              <a:rPr lang="zh-CN" altLang="en-US" sz="2800" dirty="0" smtClean="0"/>
              <a:t>天桥一带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体育场一带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2</a:t>
            </a:r>
            <a:r>
              <a:rPr lang="zh-CN" altLang="en-US" sz="2800" dirty="0" smtClean="0"/>
              <a:t>）值得买</a:t>
            </a:r>
            <a:r>
              <a:rPr lang="en-US" altLang="zh-CN" sz="2800" dirty="0" smtClean="0"/>
              <a:t>	   </a:t>
            </a:r>
            <a:r>
              <a:rPr lang="zh-CN" altLang="en-US" sz="2800" dirty="0" smtClean="0"/>
              <a:t>值得看</a:t>
            </a:r>
            <a:r>
              <a:rPr lang="en-US" altLang="zh-CN" sz="2800" dirty="0" smtClean="0"/>
              <a:t>	      </a:t>
            </a:r>
            <a:r>
              <a:rPr lang="zh-CN" altLang="en-US" sz="2800" dirty="0" smtClean="0"/>
              <a:t>值得读</a:t>
            </a:r>
            <a:r>
              <a:rPr lang="en-US" altLang="zh-CN" sz="2800" dirty="0" smtClean="0"/>
              <a:t>	     </a:t>
            </a:r>
            <a:r>
              <a:rPr lang="zh-CN" altLang="en-US" sz="2800" dirty="0" smtClean="0"/>
              <a:t>值得学习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不值得伤心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3</a:t>
            </a:r>
            <a:r>
              <a:rPr lang="zh-CN" altLang="en-US" sz="2800" dirty="0" smtClean="0"/>
              <a:t>）干脆扔了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干脆算了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干脆换一个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干脆明天去</a:t>
            </a:r>
            <a:r>
              <a:rPr lang="en-US" altLang="zh-CN" sz="2800" dirty="0" smtClean="0"/>
              <a:t>	</a:t>
            </a:r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干脆别管他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4</a:t>
            </a:r>
            <a:r>
              <a:rPr lang="zh-CN" altLang="en-US" sz="2800" dirty="0" smtClean="0"/>
              <a:t>）聊了起来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哭了起来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找了起来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商量了起来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5</a:t>
            </a:r>
            <a:r>
              <a:rPr lang="zh-CN" altLang="en-US" sz="2800" dirty="0" smtClean="0"/>
              <a:t>）全班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全年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全天</a:t>
            </a:r>
            <a:r>
              <a:rPr lang="en-US" altLang="zh-CN" sz="2800" dirty="0" smtClean="0"/>
              <a:t>	  </a:t>
            </a:r>
            <a:r>
              <a:rPr lang="zh-CN" altLang="en-US" sz="2800" dirty="0" smtClean="0"/>
              <a:t>全中国</a:t>
            </a:r>
            <a:r>
              <a:rPr lang="en-US" altLang="zh-CN" sz="2800" dirty="0" smtClean="0"/>
              <a:t>	   </a:t>
            </a:r>
            <a:r>
              <a:rPr lang="zh-CN" altLang="en-US" sz="2800" dirty="0" smtClean="0"/>
              <a:t>全世界</a:t>
            </a:r>
            <a:r>
              <a:rPr lang="en-US" altLang="zh-CN" sz="2800" dirty="0" smtClean="0"/>
              <a:t>	     </a:t>
            </a:r>
            <a:r>
              <a:rPr lang="zh-CN" altLang="en-US" sz="2800" dirty="0" smtClean="0"/>
              <a:t>全公司职员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6</a:t>
            </a:r>
            <a:r>
              <a:rPr lang="zh-CN" altLang="en-US" sz="2800" dirty="0" smtClean="0"/>
              <a:t>）赶快走   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赶快去     </a:t>
            </a:r>
            <a:r>
              <a:rPr lang="en-US" altLang="zh-CN" sz="2800" dirty="0" smtClean="0"/>
              <a:t>	</a:t>
            </a:r>
            <a:r>
              <a:rPr lang="zh-CN" altLang="en-US" sz="2800" dirty="0" smtClean="0"/>
              <a:t>赶快做</a:t>
            </a:r>
            <a:r>
              <a:rPr lang="en-US" altLang="zh-CN" sz="2800" dirty="0" smtClean="0"/>
              <a:t>	     </a:t>
            </a:r>
            <a:r>
              <a:rPr lang="zh-CN" altLang="en-US" sz="2800" dirty="0" smtClean="0"/>
              <a:t>赶</a:t>
            </a:r>
            <a:r>
              <a:rPr lang="zh-CN" altLang="en-US" sz="2800" dirty="0"/>
              <a:t>快</a:t>
            </a:r>
            <a:r>
              <a:rPr lang="zh-CN" altLang="en-US" sz="2800" dirty="0" smtClean="0"/>
              <a:t>吃</a:t>
            </a:r>
            <a:r>
              <a:rPr lang="en-US" altLang="zh-CN" sz="2800" dirty="0" smtClean="0"/>
              <a:t>	      </a:t>
            </a:r>
            <a:r>
              <a:rPr lang="zh-CN" altLang="en-US" sz="2800" dirty="0" smtClean="0"/>
              <a:t>赶快回家</a:t>
            </a:r>
            <a:r>
              <a:rPr lang="en-US" altLang="zh-CN" sz="2800" dirty="0" smtClean="0"/>
              <a:t>		</a:t>
            </a:r>
          </a:p>
          <a:p>
            <a:pPr marL="0" indent="0">
              <a:buNone/>
              <a:defRPr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</a:t>
            </a:r>
            <a:r>
              <a:rPr lang="zh-CN" altLang="en-US" sz="2800" dirty="0" smtClean="0"/>
              <a:t>赶快定下来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7755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课文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49314" y="2420620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zh-CN" altLang="en-US" sz="9600" dirty="0" smtClean="0">
                <a:ea typeface="汉鼎简黑B" panose="02010609000101010101" pitchFamily="49" charset="-122"/>
              </a:rPr>
              <a:t>旅行</a:t>
            </a:r>
            <a:endParaRPr lang="en-US" altLang="zh-CN" sz="9600" dirty="0" smtClean="0">
              <a:ea typeface="汉鼎简黑B" panose="02010609000101010101" pitchFamily="49" charset="-122"/>
            </a:endParaRPr>
          </a:p>
          <a:p>
            <a:pPr marL="0" indent="0" algn="ctr">
              <a:buNone/>
              <a:defRPr/>
            </a:pPr>
            <a:r>
              <a:rPr lang="en-US" sz="4800" dirty="0" smtClean="0">
                <a:ea typeface="汉鼎简黑B" panose="02010609000101010101" pitchFamily="49" charset="-122"/>
              </a:rPr>
              <a:t>(</a:t>
            </a:r>
            <a:r>
              <a:rPr lang="en-US" sz="4800" dirty="0" err="1">
                <a:solidFill>
                  <a:srgbClr val="5F6368"/>
                </a:solidFill>
                <a:latin typeface="Roboto"/>
              </a:rPr>
              <a:t>Lǚxíng</a:t>
            </a:r>
            <a:r>
              <a:rPr lang="en-US" sz="4800" dirty="0" smtClean="0"/>
              <a:t>)</a:t>
            </a:r>
            <a:endParaRPr lang="en-US" sz="4800" dirty="0" smtClean="0"/>
          </a:p>
          <a:p>
            <a:pPr marL="0" indent="0" algn="ctr">
              <a:buNone/>
              <a:defRPr/>
            </a:pPr>
            <a:r>
              <a:rPr lang="en-US" altLang="zh-CN" sz="4800" dirty="0" smtClean="0">
                <a:ea typeface="汉鼎简黑B" panose="02010609000101010101" pitchFamily="49" charset="-122"/>
              </a:rPr>
              <a:t>107 </a:t>
            </a:r>
            <a:r>
              <a:rPr lang="en-US" altLang="zh-CN" sz="4800" dirty="0" smtClean="0">
                <a:ea typeface="汉鼎简黑B" panose="02010609000101010101" pitchFamily="49" charset="-122"/>
              </a:rPr>
              <a:t>– </a:t>
            </a:r>
            <a:r>
              <a:rPr lang="en-US" altLang="zh-CN" sz="4800" dirty="0" smtClean="0">
                <a:ea typeface="汉鼎简黑B" panose="02010609000101010101" pitchFamily="49" charset="-122"/>
              </a:rPr>
              <a:t>108</a:t>
            </a:r>
            <a:r>
              <a:rPr lang="en-US" altLang="zh-CN" sz="4800" dirty="0" smtClean="0">
                <a:ea typeface="汉鼎简黑B" panose="02010609000101010101" pitchFamily="49" charset="-122"/>
              </a:rPr>
              <a:t> </a:t>
            </a:r>
            <a:r>
              <a:rPr lang="zh-CN" altLang="en-US" sz="4800" dirty="0" smtClean="0">
                <a:ea typeface="汉鼎简黑B" panose="02010609000101010101" pitchFamily="49" charset="-122"/>
              </a:rPr>
              <a:t>页</a:t>
            </a:r>
            <a:endParaRPr lang="en-US" sz="4800" dirty="0" smtClean="0">
              <a:ea typeface="汉鼎简黑B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61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66800" y="1319212"/>
            <a:ext cx="10034587" cy="49672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8163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a typeface="宋体" panose="02010600030101010101" pitchFamily="2" charset="-122"/>
              </a:rPr>
              <a:t>回</a:t>
            </a:r>
            <a:r>
              <a:rPr lang="zh-CN" altLang="en-US" b="1" dirty="0">
                <a:ea typeface="宋体" panose="02010600030101010101" pitchFamily="2" charset="-122"/>
              </a:rPr>
              <a:t>答问题</a:t>
            </a:r>
            <a:endParaRPr lang="en-US" b="1" dirty="0" smtClean="0">
              <a:ea typeface="宋体" panose="02010600030101010101" pitchFamily="2" charset="-122"/>
            </a:endParaRPr>
          </a:p>
        </p:txBody>
      </p:sp>
      <p:sp>
        <p:nvSpPr>
          <p:cNvPr id="43011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18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ea typeface="宋体" panose="02010600030101010101" pitchFamily="2" charset="-122"/>
              </a:rPr>
              <a:t>1.</a:t>
            </a:r>
            <a:r>
              <a:rPr lang="en-US" sz="3600" dirty="0" smtClean="0">
                <a:ea typeface="宋体" panose="02010600030101010101" pitchFamily="2" charset="-122"/>
              </a:rPr>
              <a:t> </a:t>
            </a:r>
            <a:r>
              <a:rPr lang="zh-CN" altLang="en-US" sz="3600" dirty="0" smtClean="0">
                <a:ea typeface="宋体" panose="02010600030101010101" pitchFamily="2" charset="-122"/>
              </a:rPr>
              <a:t>你爱旅行吗？你爱一个人旅行还是找个伴儿一起去？为什么？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r>
              <a:rPr lang="en-US" altLang="zh-CN" sz="3600" dirty="0" smtClean="0">
                <a:ea typeface="宋体" panose="02010600030101010101" pitchFamily="2" charset="-122"/>
              </a:rPr>
              <a:t>2</a:t>
            </a:r>
            <a:r>
              <a:rPr lang="en-US" altLang="zh-CN" sz="3600" dirty="0" smtClean="0">
                <a:ea typeface="宋体" panose="02010600030101010101" pitchFamily="2" charset="-122"/>
              </a:rPr>
              <a:t>. </a:t>
            </a:r>
            <a:r>
              <a:rPr lang="zh-CN" altLang="en-US" sz="3600" dirty="0" smtClean="0">
                <a:ea typeface="宋体" panose="02010600030101010101" pitchFamily="2" charset="-122"/>
              </a:rPr>
              <a:t>谈谈乘飞机、坐火车、坐长途汽车或者自己开车旅行各有什么好处。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r>
              <a:rPr lang="en-US" altLang="zh-CN" sz="3600" dirty="0" smtClean="0">
                <a:ea typeface="宋体" panose="02010600030101010101" pitchFamily="2" charset="-122"/>
              </a:rPr>
              <a:t>3</a:t>
            </a:r>
            <a:r>
              <a:rPr lang="en-US" altLang="zh-CN" sz="3600" dirty="0" smtClean="0">
                <a:ea typeface="宋体" panose="02010600030101010101" pitchFamily="2" charset="-122"/>
              </a:rPr>
              <a:t>. </a:t>
            </a:r>
            <a:r>
              <a:rPr lang="zh-CN" altLang="en-US" sz="3600" dirty="0" smtClean="0">
                <a:ea typeface="宋体" panose="02010600030101010101" pitchFamily="2" charset="-122"/>
              </a:rPr>
              <a:t>你平时办事喜欢犹豫吗？有人说喜欢犹豫的人干不了大事，你同意这种意见吗？</a:t>
            </a:r>
            <a:endParaRPr lang="en-US" altLang="zh-CN" sz="36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3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41356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000" dirty="0" smtClean="0"/>
              <a:t>2. </a:t>
            </a:r>
            <a:r>
              <a:rPr lang="zh-CN" altLang="en-US" sz="2000" dirty="0" smtClean="0"/>
              <a:t>用括号中的词语改写下列句子</a:t>
            </a:r>
            <a:endParaRPr lang="en-US" altLang="zh-CN" sz="2000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1</a:t>
            </a:r>
            <a:r>
              <a:rPr lang="zh-CN" altLang="en-US" sz="2000" dirty="0" smtClean="0"/>
              <a:t>）太好了，我跟你想的一样。</a:t>
            </a:r>
            <a:r>
              <a:rPr lang="zh-CN" altLang="en-US" sz="2000" b="1" dirty="0" smtClean="0"/>
              <a:t>（一块儿）</a:t>
            </a:r>
            <a:endParaRPr lang="en-US" altLang="zh-CN" sz="2000" b="1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2</a:t>
            </a:r>
            <a:r>
              <a:rPr lang="zh-CN" altLang="en-US" sz="2000" dirty="0" smtClean="0"/>
              <a:t>）桂林这个地方山和水都很美。</a:t>
            </a:r>
            <a:r>
              <a:rPr lang="zh-CN" altLang="en-US" sz="2000" b="1" dirty="0" smtClean="0"/>
              <a:t>（山清水秀）</a:t>
            </a:r>
            <a:endParaRPr lang="en-US" altLang="zh-CN" sz="2000" b="1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3</a:t>
            </a:r>
            <a:r>
              <a:rPr lang="zh-CN" altLang="en-US" sz="2000" dirty="0" smtClean="0"/>
              <a:t>）他还再考虑，没有最后决定。</a:t>
            </a:r>
            <a:r>
              <a:rPr lang="zh-CN" altLang="en-US" sz="2000" b="1" dirty="0" smtClean="0"/>
              <a:t>（犹豫）</a:t>
            </a:r>
            <a:endParaRPr lang="en-US" altLang="zh-CN" sz="2000" b="1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4</a:t>
            </a:r>
            <a:r>
              <a:rPr lang="zh-CN" altLang="en-US" sz="2000" dirty="0" smtClean="0"/>
              <a:t>）秦始皇在历史上的功比过大。</a:t>
            </a:r>
            <a:r>
              <a:rPr lang="zh-CN" altLang="en-US" sz="2000" b="1" dirty="0" smtClean="0"/>
              <a:t>（于）</a:t>
            </a:r>
            <a:endParaRPr lang="en-US" altLang="zh-CN" sz="2000" b="1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5</a:t>
            </a:r>
            <a:r>
              <a:rPr lang="zh-CN" altLang="en-US" sz="2000" dirty="0" smtClean="0"/>
              <a:t>）旅游旺季时，这儿每天都有很多很多的人。</a:t>
            </a:r>
            <a:r>
              <a:rPr lang="zh-CN" altLang="en-US" sz="2000" b="1" dirty="0" smtClean="0"/>
              <a:t>（人山人海）</a:t>
            </a:r>
            <a:endParaRPr lang="en-US" altLang="zh-CN" sz="2000" b="1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6</a:t>
            </a:r>
            <a:r>
              <a:rPr lang="zh-CN" altLang="en-US" sz="2000" dirty="0" smtClean="0"/>
              <a:t>）这一带的景色美得让人着迷。</a:t>
            </a:r>
            <a:r>
              <a:rPr lang="zh-CN" altLang="en-US" sz="2000" b="1" dirty="0" smtClean="0"/>
              <a:t>（迷人）</a:t>
            </a:r>
            <a:endParaRPr lang="en-US" altLang="zh-CN" sz="2000" b="1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7</a:t>
            </a:r>
            <a:r>
              <a:rPr lang="zh-CN" altLang="en-US" sz="2000" dirty="0" smtClean="0"/>
              <a:t>）人不可能什么都好，没有一点儿缺点</a:t>
            </a:r>
            <a:r>
              <a:rPr lang="zh-CN" altLang="en-US" sz="2000" b="1" dirty="0" smtClean="0"/>
              <a:t>。（十全十美）</a:t>
            </a:r>
            <a:endParaRPr lang="en-US" altLang="zh-CN" sz="2000" b="1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8</a:t>
            </a:r>
            <a:r>
              <a:rPr lang="zh-CN" altLang="en-US" sz="2000" dirty="0" smtClean="0"/>
              <a:t>）他昨天夜里刚从北京回到上海。</a:t>
            </a:r>
            <a:r>
              <a:rPr lang="zh-CN" altLang="en-US" sz="2000" b="1" dirty="0" smtClean="0"/>
              <a:t>（返回</a:t>
            </a:r>
            <a:r>
              <a:rPr lang="en-US" altLang="zh-CN" sz="2000" b="1" dirty="0" err="1" smtClean="0"/>
              <a:t>i</a:t>
            </a:r>
            <a:r>
              <a:rPr lang="zh-CN" altLang="en-US" sz="2000" b="1" dirty="0" smtClean="0"/>
              <a:t>）</a:t>
            </a:r>
            <a:endParaRPr lang="en-US" altLang="zh-CN" sz="2000" b="1" dirty="0" smtClean="0"/>
          </a:p>
          <a:p>
            <a:pPr marL="0" indent="0">
              <a:buNone/>
              <a:defRPr/>
            </a:pPr>
            <a:r>
              <a:rPr lang="en-US" altLang="zh-CN" sz="2000" dirty="0" smtClean="0"/>
              <a:t>9</a:t>
            </a:r>
            <a:r>
              <a:rPr lang="zh-CN" altLang="en-US" sz="2000" dirty="0" smtClean="0"/>
              <a:t>）时间不多了，咱们得快点儿吃，不然就赶不上火车了。</a:t>
            </a:r>
            <a:r>
              <a:rPr lang="zh-CN" altLang="en-US" sz="2000" b="1" dirty="0" smtClean="0"/>
              <a:t>（赶快）</a:t>
            </a:r>
            <a:endParaRPr lang="en-US" altLang="zh-CN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4499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052573" cy="441356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7.  </a:t>
            </a:r>
            <a:r>
              <a:rPr lang="zh-CN" altLang="en-US" sz="2400" dirty="0" smtClean="0"/>
              <a:t>用本课生词填空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）五大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四，小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六。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）他非常</a:t>
            </a:r>
            <a:r>
              <a:rPr lang="en-US" altLang="zh-CN" sz="2400" dirty="0" smtClean="0"/>
              <a:t>_________</a:t>
            </a:r>
            <a:r>
              <a:rPr lang="zh-CN" altLang="en-US" sz="2400" dirty="0" smtClean="0"/>
              <a:t>祖国和人民。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3</a:t>
            </a:r>
            <a:r>
              <a:rPr lang="zh-CN" altLang="en-US" sz="2400" dirty="0" smtClean="0"/>
              <a:t>）我只是有点儿喜欢这位明星，并不是</a:t>
            </a:r>
            <a:r>
              <a:rPr lang="en-US" altLang="zh-CN" sz="2400" dirty="0" smtClean="0"/>
              <a:t>_________</a:t>
            </a:r>
            <a:r>
              <a:rPr lang="zh-CN" altLang="en-US" sz="2400" dirty="0" smtClean="0"/>
              <a:t>他。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4</a:t>
            </a:r>
            <a:r>
              <a:rPr lang="zh-CN" altLang="en-US" sz="2400" dirty="0" smtClean="0"/>
              <a:t>）这种专业现在很</a:t>
            </a:r>
            <a:r>
              <a:rPr lang="en-US" altLang="zh-CN" sz="2400" dirty="0" smtClean="0"/>
              <a:t>__________</a:t>
            </a:r>
            <a:r>
              <a:rPr lang="zh-CN" altLang="en-US" sz="2400" dirty="0" smtClean="0"/>
              <a:t>，我看你最好别再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了。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）在</a:t>
            </a:r>
            <a:r>
              <a:rPr lang="en-US" altLang="zh-CN" sz="2400" dirty="0" smtClean="0"/>
              <a:t>_________</a:t>
            </a:r>
            <a:r>
              <a:rPr lang="zh-CN" altLang="en-US" sz="2400" dirty="0" smtClean="0"/>
              <a:t>工作应该互相体谅，为一点儿小事生气不</a:t>
            </a:r>
            <a:r>
              <a:rPr lang="en-US" altLang="zh-CN" sz="2400" dirty="0" smtClean="0"/>
              <a:t>___________</a:t>
            </a:r>
            <a:r>
              <a:rPr lang="zh-CN" altLang="en-US" sz="2400" dirty="0" smtClean="0"/>
              <a:t>！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6</a:t>
            </a:r>
            <a:r>
              <a:rPr lang="zh-CN" altLang="en-US" sz="2400" dirty="0" smtClean="0"/>
              <a:t>）太晚了，这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的饭馆都关门了，他没吃</a:t>
            </a:r>
            <a:r>
              <a:rPr lang="en-US" altLang="zh-CN" sz="2400" dirty="0" smtClean="0"/>
              <a:t>__________</a:t>
            </a:r>
            <a:r>
              <a:rPr lang="zh-CN" altLang="en-US" sz="2400" dirty="0" smtClean="0"/>
              <a:t>饭，夜里饿着肚子睡不着，他只好吃了一包方便面。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1760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练习题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596831"/>
            <a:ext cx="8825659" cy="377348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400" dirty="0" smtClean="0"/>
              <a:t>7</a:t>
            </a:r>
            <a:r>
              <a:rPr lang="zh-CN" altLang="en-US" sz="2400" dirty="0" smtClean="0"/>
              <a:t>）这座山上有许多迷人的</a:t>
            </a:r>
            <a:r>
              <a:rPr lang="en-US" altLang="zh-CN" sz="2400" dirty="0" smtClean="0"/>
              <a:t>___________</a:t>
            </a:r>
            <a:r>
              <a:rPr lang="zh-CN" altLang="en-US" sz="2400" dirty="0" smtClean="0"/>
              <a:t>，每到旅游</a:t>
            </a:r>
            <a:r>
              <a:rPr lang="en-US" altLang="zh-CN" sz="2400" dirty="0" smtClean="0"/>
              <a:t>__________</a:t>
            </a:r>
            <a:r>
              <a:rPr lang="zh-CN" altLang="en-US" sz="2400" dirty="0" smtClean="0"/>
              <a:t>，这里总是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，非常</a:t>
            </a:r>
            <a:r>
              <a:rPr lang="en-US" altLang="zh-CN" sz="2400" dirty="0" smtClean="0"/>
              <a:t>_____________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  <a:defRPr/>
            </a:pPr>
            <a:r>
              <a:rPr lang="en-US" altLang="zh-CN" sz="2400" dirty="0" smtClean="0"/>
              <a:t>8</a:t>
            </a:r>
            <a:r>
              <a:rPr lang="zh-CN" altLang="en-US" sz="2400" dirty="0" smtClean="0"/>
              <a:t>）有朋友好办事，俗话说“多一个朋友多一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路”，“在家靠父母，</a:t>
            </a:r>
            <a:r>
              <a:rPr lang="en-US" altLang="zh-CN" sz="2400" dirty="0" smtClean="0"/>
              <a:t>______________</a:t>
            </a:r>
            <a:r>
              <a:rPr lang="zh-CN" altLang="en-US" sz="2400" dirty="0" smtClean="0"/>
              <a:t>靠朋友。”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38511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ea typeface="宋体" panose="02010600030101010101" pitchFamily="2" charset="-122"/>
              </a:rPr>
              <a:t>บทที่ </a:t>
            </a:r>
            <a:r>
              <a:rPr lang="en-US" altLang="zh-CN" b="1" dirty="0" smtClean="0"/>
              <a:t>8</a:t>
            </a:r>
            <a:r>
              <a:rPr lang="th-TH" b="1" dirty="0" smtClean="0">
                <a:ea typeface="宋体" panose="02010600030101010101" pitchFamily="2" charset="-122"/>
              </a:rPr>
              <a:t> </a:t>
            </a:r>
            <a:r>
              <a:rPr lang="th-TH" b="1" dirty="0" smtClean="0">
                <a:ea typeface="宋体" panose="02010600030101010101" pitchFamily="2" charset="-122"/>
              </a:rPr>
              <a:t>ท่องเที่ยว</a:t>
            </a:r>
            <a:r>
              <a:rPr lang="en-US" b="1" dirty="0" smtClean="0">
                <a:ea typeface="宋体" panose="02010600030101010101" pitchFamily="2" charset="-122"/>
              </a:rPr>
              <a:t/>
            </a:r>
            <a:br>
              <a:rPr lang="en-US" b="1" dirty="0" smtClean="0">
                <a:ea typeface="宋体" panose="02010600030101010101" pitchFamily="2" charset="-122"/>
              </a:rPr>
            </a:br>
            <a:r>
              <a:rPr lang="zh-CN" altLang="en-US" dirty="0" smtClean="0"/>
              <a:t>（</a:t>
            </a:r>
            <a:r>
              <a:rPr lang="zh-CN" altLang="en-US" dirty="0" smtClean="0"/>
              <a:t>旅行）</a:t>
            </a:r>
            <a:endParaRPr lang="en-US" dirty="0" smtClean="0">
              <a:ea typeface="宋体" panose="02010600030101010101" pitchFamily="2" charset="-122"/>
            </a:endParaRPr>
          </a:p>
        </p:txBody>
      </p:sp>
      <p:pic>
        <p:nvPicPr>
          <p:cNvPr id="44035" name="Picture 5" descr="http://aa5i.com/wp-content/uploads/2015/10/01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20692" y="2539317"/>
            <a:ext cx="5852737" cy="3896813"/>
          </a:xfrm>
          <a:noFill/>
        </p:spPr>
      </p:pic>
    </p:spTree>
    <p:extLst>
      <p:ext uri="{BB962C8B-B14F-4D97-AF65-F5344CB8AC3E}">
        <p14:creationId xmlns:p14="http://schemas.microsoft.com/office/powerpoint/2010/main" val="179475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4400" b="1" dirty="0" smtClean="0"/>
              <a:t>作业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61168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2800" dirty="0" smtClean="0"/>
              <a:t>3. </a:t>
            </a:r>
            <a:r>
              <a:rPr lang="zh-CN" altLang="en-US" sz="2800" dirty="0" smtClean="0"/>
              <a:t>用</a:t>
            </a:r>
            <a:r>
              <a:rPr lang="zh-CN" altLang="en-US" sz="2800" dirty="0" smtClean="0"/>
              <a:t>“着”及</a:t>
            </a:r>
            <a:r>
              <a:rPr lang="zh-CN" altLang="en-US" sz="2800" dirty="0"/>
              <a:t>括号</a:t>
            </a:r>
            <a:r>
              <a:rPr lang="zh-CN" altLang="en-US" sz="2800" dirty="0" smtClean="0"/>
              <a:t>中</a:t>
            </a:r>
            <a:r>
              <a:rPr lang="zh-CN" altLang="en-US" sz="2800" dirty="0"/>
              <a:t>动</a:t>
            </a:r>
            <a:r>
              <a:rPr lang="zh-CN" altLang="en-US" sz="2800" dirty="0" smtClean="0"/>
              <a:t>词的适当形式填空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 </a:t>
            </a:r>
            <a:r>
              <a:rPr lang="en-US" altLang="zh-CN" sz="2800" dirty="0" smtClean="0"/>
              <a:t>– </a:t>
            </a:r>
            <a:r>
              <a:rPr lang="en-US" altLang="zh-CN" sz="2800" dirty="0" smtClean="0"/>
              <a:t>2 </a:t>
            </a:r>
            <a:r>
              <a:rPr lang="en-US" altLang="zh-CN" sz="2800" dirty="0" smtClean="0"/>
              <a:t>– </a:t>
            </a:r>
            <a:r>
              <a:rPr lang="en-US" altLang="zh-CN" sz="2800" dirty="0" smtClean="0"/>
              <a:t>3 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 smtClean="0"/>
              <a:t>4. </a:t>
            </a:r>
            <a:r>
              <a:rPr lang="zh-CN" altLang="en-US" sz="2800" dirty="0" smtClean="0"/>
              <a:t>用</a:t>
            </a:r>
            <a:r>
              <a:rPr lang="zh-CN" altLang="en-US" sz="2800" dirty="0" smtClean="0"/>
              <a:t>“一来</a:t>
            </a:r>
            <a:r>
              <a:rPr lang="en-US" altLang="zh-CN" sz="2800" dirty="0" smtClean="0"/>
              <a:t>…</a:t>
            </a:r>
            <a:r>
              <a:rPr lang="zh-CN" altLang="en-US" sz="2800" dirty="0" smtClean="0"/>
              <a:t>，二来</a:t>
            </a:r>
            <a:r>
              <a:rPr lang="en-US" altLang="zh-CN" sz="2800" dirty="0" smtClean="0"/>
              <a:t>…</a:t>
            </a:r>
            <a:r>
              <a:rPr lang="zh-CN" altLang="en-US" sz="2800" dirty="0" smtClean="0"/>
              <a:t>” 完</a:t>
            </a:r>
            <a:r>
              <a:rPr lang="zh-CN" altLang="en-US" sz="2800" dirty="0" smtClean="0"/>
              <a:t>成下</a:t>
            </a:r>
            <a:r>
              <a:rPr lang="zh-CN" altLang="en-US" sz="2800" dirty="0" smtClean="0"/>
              <a:t>列</a:t>
            </a:r>
            <a:r>
              <a:rPr lang="zh-CN" altLang="en-US" sz="2800" dirty="0"/>
              <a:t>对话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 – </a:t>
            </a:r>
            <a:r>
              <a:rPr lang="en-US" altLang="zh-CN" sz="2800" dirty="0" smtClean="0"/>
              <a:t>2 </a:t>
            </a:r>
            <a:r>
              <a:rPr lang="en-US" altLang="zh-CN" sz="2800" dirty="0" smtClean="0"/>
              <a:t>– </a:t>
            </a:r>
            <a:r>
              <a:rPr lang="en-US" altLang="zh-CN" sz="2800" dirty="0" smtClean="0"/>
              <a:t>3</a:t>
            </a:r>
          </a:p>
          <a:p>
            <a:pPr marL="0" indent="0">
              <a:buNone/>
              <a:defRPr/>
            </a:pPr>
            <a:r>
              <a:rPr lang="en-US" altLang="zh-CN" sz="2800" dirty="0" smtClean="0"/>
              <a:t>5 </a:t>
            </a:r>
            <a:r>
              <a:rPr lang="en-US" altLang="zh-CN" sz="2800" dirty="0" smtClean="0"/>
              <a:t>. </a:t>
            </a:r>
            <a:r>
              <a:rPr lang="zh-CN" altLang="en-US" sz="2800" dirty="0" smtClean="0"/>
              <a:t>用“干脆”提出你的建议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：</a:t>
            </a:r>
            <a:r>
              <a:rPr lang="en-US" altLang="zh-CN" sz="2800" dirty="0"/>
              <a:t>1 – 2 – </a:t>
            </a:r>
            <a:r>
              <a:rPr lang="en-US" altLang="zh-CN" sz="2800" dirty="0" smtClean="0"/>
              <a:t>3</a:t>
            </a:r>
            <a:r>
              <a:rPr lang="en-US" altLang="zh-CN" sz="2800" dirty="0"/>
              <a:t> – </a:t>
            </a:r>
            <a:r>
              <a:rPr lang="en-US" altLang="zh-CN" sz="2800" dirty="0" smtClean="0"/>
              <a:t>4</a:t>
            </a:r>
            <a:endParaRPr lang="en-US" altLang="zh-CN" sz="2800" dirty="0"/>
          </a:p>
          <a:p>
            <a:pPr marL="0" indent="0">
              <a:buNone/>
              <a:defRPr/>
            </a:pPr>
            <a:r>
              <a:rPr lang="en-US" altLang="zh-CN" sz="2800" dirty="0" smtClean="0"/>
              <a:t>6 </a:t>
            </a:r>
            <a:r>
              <a:rPr lang="en-US" altLang="zh-CN" sz="2800" dirty="0"/>
              <a:t>. </a:t>
            </a:r>
            <a:r>
              <a:rPr lang="zh-CN" altLang="en-US" sz="2800" dirty="0" smtClean="0"/>
              <a:t>用“说什么也</a:t>
            </a:r>
            <a:r>
              <a:rPr lang="en-US" altLang="zh-CN" sz="2800" dirty="0" smtClean="0"/>
              <a:t>…</a:t>
            </a:r>
            <a:r>
              <a:rPr lang="zh-CN" altLang="en-US" sz="2800" dirty="0" smtClean="0"/>
              <a:t>”完成下列句子</a:t>
            </a:r>
            <a:endParaRPr lang="en-US" altLang="zh-CN" sz="2800" dirty="0" smtClean="0"/>
          </a:p>
          <a:p>
            <a:pPr marL="0" indent="0">
              <a:buNone/>
              <a:defRPr/>
            </a:pPr>
            <a:r>
              <a:rPr lang="en-US" altLang="zh-CN" sz="2800" dirty="0"/>
              <a:t>	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2 </a:t>
            </a:r>
            <a:r>
              <a:rPr lang="en-US" altLang="zh-CN" sz="2800" dirty="0"/>
              <a:t>– 3 </a:t>
            </a:r>
            <a:r>
              <a:rPr lang="en-US" altLang="zh-CN" sz="2800" dirty="0" smtClean="0"/>
              <a:t>–4</a:t>
            </a:r>
            <a:endParaRPr lang="en-US" altLang="zh-CN" sz="2800" dirty="0"/>
          </a:p>
          <a:p>
            <a:pPr marL="0" indent="0">
              <a:buNone/>
              <a:defRPr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58852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生词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3942" y="2320502"/>
            <a:ext cx="8825659" cy="4537498"/>
          </a:xfrm>
        </p:spPr>
        <p:txBody>
          <a:bodyPr>
            <a:normAutofit fontScale="25000" lnSpcReduction="20000"/>
          </a:bodyPr>
          <a:lstStyle/>
          <a:p>
            <a:r>
              <a:rPr lang="en-US" altLang="zh-CN" sz="9600" dirty="0" smtClean="0"/>
              <a:t>1.</a:t>
            </a:r>
            <a:r>
              <a:rPr lang="zh-CN" altLang="en-US" sz="9600" dirty="0" smtClean="0"/>
              <a:t>旅</a:t>
            </a:r>
            <a:r>
              <a:rPr lang="zh-CN" altLang="en-US" sz="9600" dirty="0"/>
              <a:t>行：读书和</a:t>
            </a:r>
            <a:r>
              <a:rPr lang="zh-CN" altLang="en-US" sz="9600" b="1" dirty="0">
                <a:solidFill>
                  <a:srgbClr val="FF0000"/>
                </a:solidFill>
              </a:rPr>
              <a:t>旅行</a:t>
            </a:r>
            <a:r>
              <a:rPr lang="zh-CN" altLang="en-US" sz="9600" dirty="0"/>
              <a:t>使人开阔心胸。</a:t>
            </a:r>
            <a:endParaRPr lang="en-US" altLang="zh-CN" sz="9600" dirty="0"/>
          </a:p>
          <a:p>
            <a:r>
              <a:rPr lang="en-US" altLang="zh-CN" sz="9600" dirty="0" smtClean="0"/>
              <a:t>2.</a:t>
            </a:r>
            <a:r>
              <a:rPr lang="zh-CN" altLang="en-US" sz="9600" dirty="0" smtClean="0"/>
              <a:t>线</a:t>
            </a:r>
            <a:r>
              <a:rPr lang="zh-CN" altLang="en-US" sz="9600" dirty="0"/>
              <a:t>路：他为了不受打扰，把电话</a:t>
            </a:r>
            <a:r>
              <a:rPr lang="zh-CN" altLang="en-US" sz="9600" b="1" dirty="0">
                <a:solidFill>
                  <a:srgbClr val="FF0000"/>
                </a:solidFill>
              </a:rPr>
              <a:t>线路</a:t>
            </a:r>
            <a:r>
              <a:rPr lang="zh-CN" altLang="en-US" sz="9600" dirty="0"/>
              <a:t>关掉了。</a:t>
            </a:r>
            <a:r>
              <a:rPr lang="en-US" altLang="zh-CN" sz="9600" b="1" dirty="0"/>
              <a:t>	</a:t>
            </a:r>
          </a:p>
          <a:p>
            <a:r>
              <a:rPr lang="en-US" altLang="zh-CN" sz="9600" dirty="0" smtClean="0"/>
              <a:t>3.</a:t>
            </a:r>
            <a:r>
              <a:rPr lang="zh-CN" altLang="en-US" sz="9600" dirty="0" smtClean="0"/>
              <a:t>返</a:t>
            </a:r>
            <a:r>
              <a:rPr lang="zh-CN" altLang="en-US" sz="9600" dirty="0"/>
              <a:t>回：他们安全</a:t>
            </a:r>
            <a:r>
              <a:rPr lang="zh-CN" altLang="en-US" sz="9600" b="1" dirty="0">
                <a:solidFill>
                  <a:srgbClr val="FF0000"/>
                </a:solidFill>
              </a:rPr>
              <a:t>返回</a:t>
            </a:r>
            <a:r>
              <a:rPr lang="zh-CN" altLang="en-US" sz="9600" dirty="0"/>
              <a:t>，十分幸运</a:t>
            </a:r>
            <a:r>
              <a:rPr lang="en-US" altLang="zh-CN" sz="9600" dirty="0"/>
              <a:t>	</a:t>
            </a:r>
          </a:p>
          <a:p>
            <a:r>
              <a:rPr lang="en-US" altLang="zh-CN" sz="9600" dirty="0" smtClean="0"/>
              <a:t>4.</a:t>
            </a:r>
            <a:r>
              <a:rPr lang="zh-CN" altLang="en-US" sz="9600" dirty="0" smtClean="0"/>
              <a:t>值</a:t>
            </a:r>
            <a:r>
              <a:rPr lang="zh-CN" altLang="en-US" sz="9600" dirty="0"/>
              <a:t>得：这是一个</a:t>
            </a:r>
            <a:r>
              <a:rPr lang="zh-CN" altLang="en-US" sz="9600" b="1" dirty="0">
                <a:solidFill>
                  <a:srgbClr val="FF0000"/>
                </a:solidFill>
              </a:rPr>
              <a:t>值得</a:t>
            </a:r>
            <a:r>
              <a:rPr lang="zh-CN" altLang="en-US" sz="9600" dirty="0"/>
              <a:t>记住的日子。</a:t>
            </a:r>
            <a:r>
              <a:rPr lang="en-US" altLang="zh-CN" sz="9600" dirty="0"/>
              <a:t>			</a:t>
            </a:r>
          </a:p>
          <a:p>
            <a:r>
              <a:rPr lang="en-US" altLang="zh-CN" sz="9600" dirty="0" smtClean="0"/>
              <a:t>5.</a:t>
            </a:r>
            <a:r>
              <a:rPr lang="zh-CN" altLang="en-US" sz="9600" dirty="0" smtClean="0"/>
              <a:t>干脆：</a:t>
            </a:r>
            <a:r>
              <a:rPr lang="zh-CN" altLang="en-US" sz="9600" dirty="0" smtClean="0"/>
              <a:t>他</a:t>
            </a:r>
            <a:r>
              <a:rPr lang="zh-CN" altLang="en-US" sz="9600" dirty="0"/>
              <a:t>的反应迅速而</a:t>
            </a:r>
            <a:r>
              <a:rPr lang="zh-CN" altLang="en-US" sz="9600" b="1" dirty="0">
                <a:solidFill>
                  <a:srgbClr val="FF0000"/>
                </a:solidFill>
              </a:rPr>
              <a:t>干脆</a:t>
            </a:r>
            <a:r>
              <a:rPr lang="zh-CN" altLang="en-US" sz="9600" dirty="0"/>
              <a:t>。</a:t>
            </a:r>
            <a:r>
              <a:rPr lang="en-US" altLang="zh-CN" sz="9600" dirty="0"/>
              <a:t>	</a:t>
            </a:r>
          </a:p>
          <a:p>
            <a:r>
              <a:rPr lang="en-US" altLang="zh-CN" sz="9600" dirty="0" smtClean="0"/>
              <a:t>6.</a:t>
            </a:r>
            <a:r>
              <a:rPr lang="zh-CN" altLang="en-US" sz="9600" dirty="0" smtClean="0"/>
              <a:t>热</a:t>
            </a:r>
            <a:r>
              <a:rPr lang="zh-CN" altLang="en-US" sz="9600" dirty="0"/>
              <a:t>闹：这是一年里最</a:t>
            </a:r>
            <a:r>
              <a:rPr lang="zh-CN" altLang="en-US" sz="9600" b="1" dirty="0">
                <a:solidFill>
                  <a:srgbClr val="FF0000"/>
                </a:solidFill>
              </a:rPr>
              <a:t>热闹</a:t>
            </a:r>
            <a:r>
              <a:rPr lang="zh-CN" altLang="en-US" sz="9600" dirty="0"/>
              <a:t>的时候</a:t>
            </a:r>
            <a:endParaRPr lang="en-US" altLang="zh-CN" sz="9600" dirty="0" smtClean="0"/>
          </a:p>
          <a:p>
            <a:r>
              <a:rPr lang="en-US" altLang="zh-CN" sz="9600" dirty="0" smtClean="0"/>
              <a:t>7.</a:t>
            </a:r>
            <a:r>
              <a:rPr lang="zh-CN" altLang="en-US" sz="9600" dirty="0" smtClean="0"/>
              <a:t>崇</a:t>
            </a:r>
            <a:r>
              <a:rPr lang="zh-CN" altLang="en-US" sz="9600" dirty="0"/>
              <a:t>拜</a:t>
            </a:r>
            <a:r>
              <a:rPr lang="zh-CN" altLang="en-US" sz="9600" dirty="0" smtClean="0"/>
              <a:t>：我非</a:t>
            </a:r>
            <a:r>
              <a:rPr lang="zh-CN" altLang="en-US" sz="9600" dirty="0"/>
              <a:t>常</a:t>
            </a:r>
            <a:r>
              <a:rPr lang="zh-CN" altLang="en-US" sz="9600" b="1" dirty="0">
                <a:solidFill>
                  <a:srgbClr val="FF0000"/>
                </a:solidFill>
              </a:rPr>
              <a:t>崇拜</a:t>
            </a:r>
            <a:r>
              <a:rPr lang="zh-CN" altLang="en-US" sz="9600" dirty="0"/>
              <a:t>莎士比亚。</a:t>
            </a:r>
            <a:r>
              <a:rPr lang="en-US" altLang="zh-CN" sz="9600" dirty="0"/>
              <a:t>				</a:t>
            </a:r>
          </a:p>
          <a:p>
            <a:r>
              <a:rPr lang="en-US" altLang="zh-CN" sz="9600" dirty="0" smtClean="0"/>
              <a:t>8.</a:t>
            </a:r>
            <a:r>
              <a:rPr lang="zh-CN" altLang="en-US" sz="9600" dirty="0" smtClean="0"/>
              <a:t>争论：</a:t>
            </a:r>
            <a:r>
              <a:rPr lang="zh-CN" altLang="en-US" sz="9600" dirty="0" smtClean="0"/>
              <a:t>他</a:t>
            </a:r>
            <a:r>
              <a:rPr lang="zh-CN" altLang="en-US" sz="9600" dirty="0"/>
              <a:t>不介入他们之间的</a:t>
            </a:r>
            <a:r>
              <a:rPr lang="zh-CN" altLang="en-US" sz="9600" b="1" dirty="0">
                <a:solidFill>
                  <a:srgbClr val="FF0000"/>
                </a:solidFill>
              </a:rPr>
              <a:t>争论</a:t>
            </a:r>
            <a:r>
              <a:rPr lang="zh-CN" altLang="en-US" sz="9600" dirty="0"/>
              <a:t>。</a:t>
            </a:r>
            <a:endParaRPr lang="en-US" altLang="zh-CN" sz="9600" dirty="0" smtClean="0"/>
          </a:p>
          <a:p>
            <a:r>
              <a:rPr lang="en-US" altLang="zh-CN" sz="9600" dirty="0" smtClean="0"/>
              <a:t>9.</a:t>
            </a:r>
            <a:r>
              <a:rPr lang="zh-CN" altLang="en-US" sz="9600" dirty="0" smtClean="0"/>
              <a:t>热</a:t>
            </a:r>
            <a:r>
              <a:rPr lang="zh-CN" altLang="en-US" sz="9600" dirty="0"/>
              <a:t>爱：她</a:t>
            </a:r>
            <a:r>
              <a:rPr lang="zh-CN" altLang="en-US" sz="9600" b="1" dirty="0">
                <a:solidFill>
                  <a:srgbClr val="FF0000"/>
                </a:solidFill>
              </a:rPr>
              <a:t>热爱</a:t>
            </a:r>
            <a:r>
              <a:rPr lang="zh-CN" altLang="en-US" sz="9600" dirty="0"/>
              <a:t>网球。</a:t>
            </a:r>
            <a:r>
              <a:rPr lang="en-US" altLang="zh-CN" sz="9600" dirty="0" smtClean="0"/>
              <a:t>			</a:t>
            </a:r>
          </a:p>
          <a:p>
            <a:r>
              <a:rPr lang="en-US" altLang="zh-CN" sz="9600" dirty="0" smtClean="0"/>
              <a:t>10.</a:t>
            </a:r>
            <a:r>
              <a:rPr lang="zh-CN" altLang="en-US" sz="9600" dirty="0" smtClean="0"/>
              <a:t>出门：</a:t>
            </a:r>
            <a:r>
              <a:rPr lang="zh-CN" altLang="en-US" sz="9600" dirty="0" smtClean="0"/>
              <a:t>我</a:t>
            </a:r>
            <a:r>
              <a:rPr lang="zh-CN" altLang="en-US" sz="9600" dirty="0"/>
              <a:t>正</a:t>
            </a:r>
            <a:r>
              <a:rPr lang="zh-CN" altLang="en-US" sz="9600" b="1" dirty="0">
                <a:solidFill>
                  <a:srgbClr val="FF0000"/>
                </a:solidFill>
              </a:rPr>
              <a:t>出门</a:t>
            </a:r>
            <a:r>
              <a:rPr lang="zh-CN" altLang="en-US" sz="9600" dirty="0"/>
              <a:t>的时候碰上他了。</a:t>
            </a:r>
            <a:r>
              <a:rPr lang="en-US" altLang="zh-CN" sz="9600" dirty="0"/>
              <a:t>	</a:t>
            </a:r>
            <a:r>
              <a:rPr lang="en-US" altLang="zh-CN" sz="2000" dirty="0"/>
              <a:t>	</a:t>
            </a:r>
            <a:endParaRPr 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83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生词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5750" y="2523014"/>
            <a:ext cx="10530041" cy="418775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2800" dirty="0" smtClean="0"/>
              <a:t>11.</a:t>
            </a:r>
            <a:r>
              <a:rPr lang="zh-CN" altLang="en-US" sz="2800" dirty="0" smtClean="0"/>
              <a:t>热</a:t>
            </a:r>
            <a:r>
              <a:rPr lang="zh-CN" altLang="en-US" sz="2800" dirty="0"/>
              <a:t>门：你看了上期那个最</a:t>
            </a:r>
            <a:r>
              <a:rPr lang="zh-CN" altLang="en-US" sz="2800" b="1" dirty="0">
                <a:solidFill>
                  <a:srgbClr val="FF0000"/>
                </a:solidFill>
              </a:rPr>
              <a:t>热门</a:t>
            </a:r>
            <a:r>
              <a:rPr lang="zh-CN" altLang="en-US" sz="2800" dirty="0"/>
              <a:t>的餐厅名单了</a:t>
            </a:r>
            <a:r>
              <a:rPr lang="zh-CN" altLang="en-US" sz="2800" dirty="0" smtClean="0"/>
              <a:t>么？</a:t>
            </a:r>
            <a:endParaRPr lang="en-US" altLang="zh-CN" sz="2800" dirty="0" smtClean="0"/>
          </a:p>
          <a:p>
            <a:r>
              <a:rPr lang="en-US" altLang="zh-CN" sz="2800" dirty="0" smtClean="0"/>
              <a:t>12.</a:t>
            </a:r>
            <a:r>
              <a:rPr lang="zh-CN" altLang="en-US" sz="2800" dirty="0" smtClean="0"/>
              <a:t>景</a:t>
            </a:r>
            <a:r>
              <a:rPr lang="zh-CN" altLang="en-US" sz="2800" dirty="0"/>
              <a:t>点：导游会给我们介绍所有的</a:t>
            </a:r>
            <a:r>
              <a:rPr lang="zh-CN" altLang="en-US" sz="2800" b="1" dirty="0">
                <a:solidFill>
                  <a:srgbClr val="FF0000"/>
                </a:solidFill>
              </a:rPr>
              <a:t>景点</a:t>
            </a:r>
            <a:r>
              <a:rPr lang="zh-CN" altLang="en-US" sz="2800" dirty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13.</a:t>
            </a:r>
            <a:r>
              <a:rPr lang="zh-CN" altLang="en-US" sz="2800" dirty="0" smtClean="0"/>
              <a:t>旺</a:t>
            </a:r>
            <a:r>
              <a:rPr lang="zh-CN" altLang="en-US" sz="2800" dirty="0"/>
              <a:t>季：旅游</a:t>
            </a:r>
            <a:r>
              <a:rPr lang="zh-CN" altLang="en-US" sz="2800" b="1" dirty="0">
                <a:solidFill>
                  <a:srgbClr val="FF0000"/>
                </a:solidFill>
              </a:rPr>
              <a:t>旺季</a:t>
            </a:r>
            <a:r>
              <a:rPr lang="zh-CN" altLang="en-US" sz="2800" dirty="0"/>
              <a:t>时，旅馆的房费很贵。</a:t>
            </a:r>
            <a:endParaRPr lang="en-US" altLang="zh-CN" sz="2800" dirty="0" smtClean="0"/>
          </a:p>
          <a:p>
            <a:r>
              <a:rPr lang="en-US" altLang="zh-CN" sz="2800" dirty="0" smtClean="0"/>
              <a:t>14.</a:t>
            </a:r>
            <a:r>
              <a:rPr lang="zh-CN" altLang="en-US" sz="2800" dirty="0" smtClean="0"/>
              <a:t>赶</a:t>
            </a:r>
            <a:r>
              <a:rPr lang="zh-CN" altLang="en-US" sz="2800" dirty="0"/>
              <a:t>快：你得</a:t>
            </a:r>
            <a:r>
              <a:rPr lang="zh-CN" altLang="en-US" sz="2800" b="1" dirty="0">
                <a:solidFill>
                  <a:srgbClr val="FF0000"/>
                </a:solidFill>
              </a:rPr>
              <a:t>赶快</a:t>
            </a:r>
            <a:r>
              <a:rPr lang="zh-CN" altLang="en-US" sz="2800" dirty="0"/>
              <a:t>，不然就晚了</a:t>
            </a:r>
            <a:endParaRPr lang="en-US" altLang="zh-CN" sz="2800" dirty="0"/>
          </a:p>
          <a:p>
            <a:r>
              <a:rPr lang="en-US" altLang="zh-CN" sz="2800" dirty="0" smtClean="0"/>
              <a:t>15.</a:t>
            </a:r>
            <a:r>
              <a:rPr lang="zh-CN" altLang="en-US" sz="2800" dirty="0" smtClean="0"/>
              <a:t>犹</a:t>
            </a:r>
            <a:r>
              <a:rPr lang="zh-CN" altLang="en-US" sz="2800" dirty="0"/>
              <a:t>豫：时间很急促，不要再</a:t>
            </a:r>
            <a:r>
              <a:rPr lang="zh-CN" altLang="en-US" sz="2800" b="1" dirty="0">
                <a:solidFill>
                  <a:srgbClr val="FF0000"/>
                </a:solidFill>
              </a:rPr>
              <a:t>犹豫</a:t>
            </a:r>
            <a:r>
              <a:rPr lang="zh-CN" altLang="en-US" sz="2800" dirty="0"/>
              <a:t>了</a:t>
            </a:r>
            <a:endParaRPr lang="en-US" altLang="zh-CN" sz="2800" dirty="0" smtClean="0"/>
          </a:p>
          <a:p>
            <a:r>
              <a:rPr lang="en-US" altLang="zh-CN" sz="2800" dirty="0" smtClean="0"/>
              <a:t>16.</a:t>
            </a:r>
            <a:r>
              <a:rPr lang="zh-CN" altLang="en-US" sz="2800" dirty="0" smtClean="0"/>
              <a:t>统</a:t>
            </a:r>
            <a:r>
              <a:rPr lang="zh-CN" altLang="en-US" sz="2800" dirty="0"/>
              <a:t>一：符号的用法不</a:t>
            </a:r>
            <a:r>
              <a:rPr lang="zh-CN" altLang="en-US" sz="2800" b="1" dirty="0">
                <a:solidFill>
                  <a:srgbClr val="FF0000"/>
                </a:solidFill>
              </a:rPr>
              <a:t>统一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r>
              <a:rPr lang="en-US" altLang="zh-CN" sz="2800" dirty="0" smtClean="0"/>
              <a:t>17.</a:t>
            </a:r>
            <a:r>
              <a:rPr lang="zh-CN" altLang="en-US" sz="2800" dirty="0" smtClean="0"/>
              <a:t>一</a:t>
            </a:r>
            <a:r>
              <a:rPr lang="zh-CN" altLang="en-US" sz="2800" dirty="0"/>
              <a:t>带：这</a:t>
            </a:r>
            <a:r>
              <a:rPr lang="zh-CN" altLang="en-US" sz="2800" b="1" dirty="0">
                <a:solidFill>
                  <a:srgbClr val="FF0000"/>
                </a:solidFill>
              </a:rPr>
              <a:t>一带</a:t>
            </a:r>
            <a:r>
              <a:rPr lang="zh-CN" altLang="en-US" sz="2800" dirty="0"/>
              <a:t>可以捕捉到许多鱼。</a:t>
            </a:r>
            <a:endParaRPr lang="en-US" altLang="zh-CN" sz="2800" dirty="0" smtClean="0"/>
          </a:p>
          <a:p>
            <a:r>
              <a:rPr lang="en-US" altLang="zh-CN" sz="2800" dirty="0" smtClean="0"/>
              <a:t>18.</a:t>
            </a:r>
            <a:r>
              <a:rPr lang="zh-CN" altLang="en-US" sz="2800" dirty="0" smtClean="0"/>
              <a:t>山清水</a:t>
            </a:r>
            <a:r>
              <a:rPr lang="zh-CN" altLang="en-US" sz="2800" dirty="0"/>
              <a:t>秀：本公司坐落于</a:t>
            </a:r>
            <a:r>
              <a:rPr lang="zh-CN" altLang="en-US" sz="2800" b="1" dirty="0">
                <a:solidFill>
                  <a:srgbClr val="FF0000"/>
                </a:solidFill>
              </a:rPr>
              <a:t>山清水秀</a:t>
            </a:r>
            <a:r>
              <a:rPr lang="zh-CN" altLang="en-US" sz="2800" dirty="0"/>
              <a:t>的浙江省温州市，水陆交通便利</a:t>
            </a:r>
            <a:endParaRPr lang="en-US" altLang="zh-CN" sz="2800" dirty="0" smtClean="0"/>
          </a:p>
          <a:p>
            <a:r>
              <a:rPr lang="en-US" altLang="zh-CN" sz="2800" dirty="0" smtClean="0"/>
              <a:t>19.</a:t>
            </a:r>
            <a:r>
              <a:rPr lang="zh-CN" altLang="en-US" sz="2800" dirty="0" smtClean="0"/>
              <a:t>鱼米之</a:t>
            </a:r>
            <a:r>
              <a:rPr lang="zh-CN" altLang="en-US" sz="2800" dirty="0"/>
              <a:t>乡：这里土地肥沃，气候温和，雨量充沛，是锦绣江南的</a:t>
            </a:r>
            <a:r>
              <a:rPr lang="zh-CN" altLang="en-US" sz="2800" b="1" dirty="0">
                <a:solidFill>
                  <a:srgbClr val="FF0000"/>
                </a:solidFill>
              </a:rPr>
              <a:t>鱼米之乡</a:t>
            </a:r>
            <a:r>
              <a:rPr lang="zh-CN" altLang="en-US" sz="2800" dirty="0"/>
              <a:t>。</a:t>
            </a:r>
            <a:endParaRPr lang="en-US" altLang="zh-CN" sz="2800" dirty="0" smtClean="0"/>
          </a:p>
          <a:p>
            <a:r>
              <a:rPr lang="en-US" altLang="zh-CN" sz="2800" dirty="0" smtClean="0"/>
              <a:t>20.</a:t>
            </a:r>
            <a:r>
              <a:rPr lang="zh-CN" altLang="en-US" sz="2800" dirty="0" smtClean="0"/>
              <a:t>十全十美：</a:t>
            </a:r>
            <a:r>
              <a:rPr lang="en-US" altLang="zh-CN" sz="2000" dirty="0"/>
              <a:t>	</a:t>
            </a:r>
            <a:r>
              <a:rPr lang="zh-CN" altLang="en-US" sz="3100" dirty="0"/>
              <a:t>我还在学习，别指望我</a:t>
            </a:r>
            <a:r>
              <a:rPr lang="zh-CN" altLang="en-US" sz="3100" b="1" dirty="0">
                <a:solidFill>
                  <a:srgbClr val="FF0000"/>
                </a:solidFill>
              </a:rPr>
              <a:t>十全十美</a:t>
            </a:r>
            <a:r>
              <a:rPr lang="zh-CN" altLang="en-US" sz="3100" dirty="0"/>
              <a:t>。</a:t>
            </a:r>
            <a:endParaRPr lang="en-US" sz="31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82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362539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200" dirty="0" smtClean="0"/>
              <a:t>1.</a:t>
            </a:r>
            <a:r>
              <a:rPr lang="zh-CN" altLang="en-US" sz="3200" b="1" dirty="0" smtClean="0"/>
              <a:t>一来</a:t>
            </a:r>
            <a:r>
              <a:rPr lang="zh-CN" altLang="en-US" sz="3200" dirty="0" smtClean="0"/>
              <a:t>可以休息放松一下儿，</a:t>
            </a:r>
            <a:r>
              <a:rPr lang="zh-CN" altLang="en-US" sz="3200" b="1" dirty="0" smtClean="0"/>
              <a:t>二来</a:t>
            </a:r>
            <a:r>
              <a:rPr lang="zh-CN" altLang="en-US" sz="3200" dirty="0" smtClean="0"/>
              <a:t>可以更好地了解中国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：这样做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一来</a:t>
            </a:r>
            <a:r>
              <a:rPr lang="zh-CN" altLang="en-US" sz="3200" dirty="0" smtClean="0">
                <a:ea typeface="宋体" panose="02010600030101010101" pitchFamily="2" charset="-122"/>
              </a:rPr>
              <a:t>可以少花钱，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二来</a:t>
            </a:r>
            <a:r>
              <a:rPr lang="zh-CN" altLang="en-US" sz="3200" dirty="0" smtClean="0">
                <a:ea typeface="宋体" panose="02010600030101010101" pitchFamily="2" charset="-122"/>
              </a:rPr>
              <a:t>可以提高效率。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：他这次去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一来</a:t>
            </a:r>
            <a:r>
              <a:rPr lang="zh-CN" altLang="en-US" sz="3200" dirty="0" smtClean="0">
                <a:ea typeface="宋体" panose="02010600030101010101" pitchFamily="2" charset="-122"/>
              </a:rPr>
              <a:t>是为了交朋友，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二来</a:t>
            </a:r>
            <a:r>
              <a:rPr lang="zh-CN" altLang="en-US" sz="3200" dirty="0" smtClean="0">
                <a:ea typeface="宋体" panose="02010600030101010101" pitchFamily="2" charset="-122"/>
              </a:rPr>
              <a:t>是为了了解情况。</a:t>
            </a:r>
            <a:endParaRPr lang="en-US" altLang="zh-CN" sz="32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3200" dirty="0">
                <a:ea typeface="宋体" panose="02010600030101010101" pitchFamily="2" charset="-122"/>
              </a:rPr>
              <a:t>	</a:t>
            </a:r>
            <a:r>
              <a:rPr lang="zh-CN" altLang="en-US" sz="3200" dirty="0" smtClean="0">
                <a:ea typeface="宋体" panose="02010600030101010101" pitchFamily="2" charset="-122"/>
              </a:rPr>
              <a:t>：利用唱歌来学习外语，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一来</a:t>
            </a:r>
            <a:r>
              <a:rPr lang="zh-CN" altLang="en-US" sz="3200" dirty="0" smtClean="0">
                <a:ea typeface="宋体" panose="02010600030101010101" pitchFamily="2" charset="-122"/>
              </a:rPr>
              <a:t>可以练习发音，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二来</a:t>
            </a:r>
            <a:r>
              <a:rPr lang="zh-CN" altLang="en-US" sz="3200" dirty="0" smtClean="0">
                <a:ea typeface="宋体" panose="02010600030101010101" pitchFamily="2" charset="-122"/>
              </a:rPr>
              <a:t>记住的生词不容易忘记，</a:t>
            </a:r>
            <a:r>
              <a:rPr lang="zh-CN" altLang="en-US" sz="32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三来</a:t>
            </a:r>
            <a:r>
              <a:rPr lang="zh-CN" altLang="en-US" sz="3200" dirty="0" smtClean="0">
                <a:ea typeface="宋体" panose="02010600030101010101" pitchFamily="2" charset="-122"/>
              </a:rPr>
              <a:t>学起来轻松愉快，是个好办法。</a:t>
            </a:r>
            <a:endParaRPr lang="en-US" sz="16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71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10238553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600" dirty="0" smtClean="0"/>
              <a:t>2.</a:t>
            </a:r>
            <a:r>
              <a:rPr lang="zh-CN" altLang="en-US" sz="3600" dirty="0" smtClean="0"/>
              <a:t>咱们想到</a:t>
            </a:r>
            <a:r>
              <a:rPr lang="zh-CN" altLang="en-US" sz="3600" b="1" dirty="0" smtClean="0"/>
              <a:t>一块儿</a:t>
            </a:r>
            <a:r>
              <a:rPr lang="zh-CN" altLang="en-US" sz="3600" dirty="0" smtClean="0"/>
              <a:t>去了</a:t>
            </a:r>
            <a:endParaRPr lang="en-US" altLang="zh-CN" sz="3600" dirty="0" smtClean="0"/>
          </a:p>
          <a:p>
            <a:pPr marL="0" indent="0">
              <a:buNone/>
              <a:defRPr/>
            </a:pPr>
            <a:r>
              <a:rPr lang="zh-CN" altLang="en-US" sz="3600" dirty="0">
                <a:ea typeface="宋体" panose="02010600030101010101" pitchFamily="2" charset="-122"/>
              </a:rPr>
              <a:t>一块</a:t>
            </a:r>
            <a:r>
              <a:rPr lang="zh-CN" altLang="en-US" sz="3600" dirty="0" smtClean="0">
                <a:ea typeface="宋体" panose="02010600030101010101" pitchFamily="2" charset="-122"/>
              </a:rPr>
              <a:t>儿（可用“一起”代替）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：走到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一块儿</a:t>
            </a:r>
            <a:r>
              <a:rPr lang="en-US" altLang="zh-CN" sz="3600" dirty="0" smtClean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聚在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一块儿</a:t>
            </a:r>
            <a:r>
              <a:rPr lang="en-US" altLang="zh-CN" sz="3600" dirty="0" smtClean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坐在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一块儿</a:t>
            </a:r>
            <a:endParaRPr lang="en-US" altLang="zh-CN" sz="3600" b="1" dirty="0" smtClean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在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一块儿</a:t>
            </a:r>
            <a:r>
              <a:rPr lang="zh-CN" altLang="en-US" sz="3600" dirty="0" smtClean="0">
                <a:ea typeface="宋体" panose="02010600030101010101" pitchFamily="2" charset="-122"/>
              </a:rPr>
              <a:t>工作</a:t>
            </a:r>
            <a:r>
              <a:rPr lang="en-US" altLang="zh-CN" sz="3600" dirty="0" smtClean="0">
                <a:ea typeface="宋体" panose="02010600030101010101" pitchFamily="2" charset="-122"/>
              </a:rPr>
              <a:t>		</a:t>
            </a:r>
            <a:r>
              <a:rPr lang="zh-CN" altLang="en-US" sz="3600" dirty="0" smtClean="0">
                <a:ea typeface="宋体" panose="02010600030101010101" pitchFamily="2" charset="-122"/>
              </a:rPr>
              <a:t>说到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一块儿</a:t>
            </a:r>
            <a:r>
              <a:rPr lang="zh-CN" altLang="en-US" sz="3600" dirty="0" smtClean="0">
                <a:ea typeface="宋体" panose="02010600030101010101" pitchFamily="2" charset="-122"/>
              </a:rPr>
              <a:t>去了</a:t>
            </a:r>
            <a:endParaRPr lang="en-US" altLang="zh-CN" sz="36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altLang="zh-CN" sz="3600" dirty="0">
                <a:ea typeface="宋体" panose="02010600030101010101" pitchFamily="2" charset="-122"/>
              </a:rPr>
              <a:t>	</a:t>
            </a:r>
            <a:r>
              <a:rPr lang="zh-CN" altLang="en-US" sz="3600" dirty="0" smtClean="0">
                <a:ea typeface="宋体" panose="02010600030101010101" pitchFamily="2" charset="-122"/>
              </a:rPr>
              <a:t>谈不到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一块儿</a:t>
            </a:r>
            <a:r>
              <a:rPr lang="en-US" altLang="zh-CN" sz="3600" dirty="0" smtClean="0">
                <a:ea typeface="宋体" panose="02010600030101010101" pitchFamily="2" charset="-122"/>
              </a:rPr>
              <a:t>		</a:t>
            </a:r>
            <a:r>
              <a:rPr lang="zh-CN" altLang="en-US" sz="3600" dirty="0" smtClean="0">
                <a:ea typeface="宋体" panose="02010600030101010101" pitchFamily="2" charset="-122"/>
              </a:rPr>
              <a:t>想不到</a:t>
            </a:r>
            <a:r>
              <a:rPr lang="zh-CN" altLang="en-US" sz="36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一块儿</a:t>
            </a:r>
            <a:endParaRPr lang="zh-CN" altLang="en-US" sz="3600" b="1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68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246311"/>
            <a:ext cx="8825659" cy="43688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4000" dirty="0" smtClean="0"/>
              <a:t>3.</a:t>
            </a:r>
            <a:r>
              <a:rPr lang="zh-CN" altLang="en-US" sz="4000" dirty="0" smtClean="0"/>
              <a:t>我看咱们大家</a:t>
            </a:r>
            <a:r>
              <a:rPr lang="zh-CN" altLang="en-US" sz="4000" b="1" dirty="0" smtClean="0"/>
              <a:t>干脆</a:t>
            </a:r>
            <a:r>
              <a:rPr lang="zh-CN" altLang="en-US" sz="4000" dirty="0" smtClean="0"/>
              <a:t>一块儿去吧</a:t>
            </a:r>
            <a:endParaRPr lang="en-US" altLang="zh-CN" sz="4000" dirty="0" smtClean="0"/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干脆</a:t>
            </a:r>
            <a:r>
              <a:rPr lang="zh-CN" altLang="en-US" sz="4000" dirty="0" smtClean="0">
                <a:ea typeface="宋体" panose="02010600030101010101" pitchFamily="2" charset="-122"/>
              </a:rPr>
              <a:t>说吧，你要多少钱？</a:t>
            </a:r>
            <a:endParaRPr lang="en-US" altLang="zh-CN" sz="40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：这台电脑总是出问题，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干脆</a:t>
            </a:r>
            <a:r>
              <a:rPr lang="zh-CN" altLang="en-US" sz="4000" dirty="0" smtClean="0">
                <a:ea typeface="宋体" panose="02010600030101010101" pitchFamily="2" charset="-122"/>
              </a:rPr>
              <a:t>买台新的吧！</a:t>
            </a:r>
            <a:endParaRPr lang="en-US" altLang="zh-CN" sz="4000" dirty="0" smtClean="0">
              <a:ea typeface="宋体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sz="4000" dirty="0">
                <a:ea typeface="宋体" panose="02010600030101010101" pitchFamily="2" charset="-122"/>
              </a:rPr>
              <a:t>	</a:t>
            </a:r>
            <a:r>
              <a:rPr lang="zh-CN" altLang="en-US" sz="4000" dirty="0" smtClean="0">
                <a:ea typeface="宋体" panose="02010600030101010101" pitchFamily="2" charset="-122"/>
              </a:rPr>
              <a:t>：她早晚会知道的，</a:t>
            </a:r>
            <a:r>
              <a:rPr lang="zh-CN" altLang="en-US" sz="4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干脆</a:t>
            </a:r>
            <a:r>
              <a:rPr lang="zh-CN" altLang="en-US" sz="4000" dirty="0" smtClean="0">
                <a:ea typeface="宋体" panose="02010600030101010101" pitchFamily="2" charset="-122"/>
              </a:rPr>
              <a:t>现在就告诉她吧！</a:t>
            </a:r>
            <a:endParaRPr lang="en-US" sz="28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14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495227"/>
            <a:ext cx="10174307" cy="3967566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3200" dirty="0" smtClean="0"/>
              <a:t>4.</a:t>
            </a:r>
            <a:r>
              <a:rPr lang="zh-CN" altLang="en-US" sz="3200" dirty="0" smtClean="0"/>
              <a:t>这次</a:t>
            </a:r>
            <a:r>
              <a:rPr lang="zh-CN" altLang="en-US" sz="3200" b="1" dirty="0" smtClean="0"/>
              <a:t>说什么也</a:t>
            </a:r>
            <a:r>
              <a:rPr lang="zh-CN" altLang="en-US" sz="3200" dirty="0" smtClean="0"/>
              <a:t>要去西安参观兵马俑。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zh-CN" altLang="en-US" sz="3200" dirty="0" smtClean="0"/>
              <a:t>说什么也（</a:t>
            </a:r>
            <a:r>
              <a:rPr lang="zh-CN" altLang="en-US" sz="3200" dirty="0"/>
              <a:t>不</a:t>
            </a:r>
            <a:r>
              <a:rPr lang="zh-CN" altLang="en-US" sz="3200" dirty="0" smtClean="0"/>
              <a:t>管怎么样也</a:t>
            </a:r>
            <a:r>
              <a:rPr lang="en-US" altLang="zh-CN" sz="3200" dirty="0" smtClean="0"/>
              <a:t>…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en-US" altLang="zh-CN" sz="3200" dirty="0"/>
              <a:t>	</a:t>
            </a:r>
            <a:r>
              <a:rPr lang="zh-CN" altLang="en-US" sz="3200" dirty="0" smtClean="0"/>
              <a:t>：今天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说什么</a:t>
            </a:r>
            <a:r>
              <a:rPr lang="zh-CN" altLang="en-US" sz="3200" dirty="0" smtClean="0"/>
              <a:t>你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也</a:t>
            </a:r>
            <a:r>
              <a:rPr lang="zh-CN" altLang="en-US" sz="3200" dirty="0" smtClean="0"/>
              <a:t>不能去！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en-US" altLang="zh-CN" sz="3200" dirty="0"/>
              <a:t>	</a:t>
            </a:r>
            <a:r>
              <a:rPr lang="zh-CN" altLang="en-US" sz="3200" dirty="0" smtClean="0"/>
              <a:t>：准备工作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说什么也</a:t>
            </a:r>
            <a:r>
              <a:rPr lang="zh-CN" altLang="en-US" sz="3200" dirty="0" smtClean="0"/>
              <a:t>得开学以前完成！</a:t>
            </a:r>
            <a:endParaRPr lang="en-US" altLang="zh-CN" sz="3200" dirty="0" smtClean="0"/>
          </a:p>
          <a:p>
            <a:pPr marL="0" indent="0">
              <a:buNone/>
              <a:defRPr/>
            </a:pPr>
            <a:r>
              <a:rPr lang="en-US" altLang="zh-CN" sz="3200" dirty="0"/>
              <a:t>	</a:t>
            </a:r>
            <a:r>
              <a:rPr lang="zh-CN" altLang="en-US" sz="3200" dirty="0" smtClean="0"/>
              <a:t>：虽然我的工资不高，可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说什么也</a:t>
            </a:r>
            <a:r>
              <a:rPr lang="zh-CN" altLang="en-US" sz="3200" dirty="0" smtClean="0"/>
              <a:t>要攒钱买一座自己的房子。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14705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b="1" dirty="0" smtClean="0"/>
              <a:t>语言点</a:t>
            </a:r>
            <a:endParaRPr lang="en-US" sz="4400" b="1" dirty="0" smtClean="0">
              <a:ea typeface="宋体" panose="02010600030101010101" pitchFamily="2" charset="-122"/>
            </a:endParaRPr>
          </a:p>
        </p:txBody>
      </p:sp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0708" y="2444431"/>
            <a:ext cx="10331543" cy="386492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zh-CN" sz="4000" dirty="0" smtClean="0"/>
              <a:t>5.</a:t>
            </a:r>
            <a:r>
              <a:rPr lang="zh-CN" altLang="en-US" sz="4000" dirty="0" smtClean="0"/>
              <a:t>功夫</a:t>
            </a:r>
            <a:r>
              <a:rPr lang="zh-CN" altLang="en-US" sz="4000" b="1" dirty="0" smtClean="0"/>
              <a:t>于</a:t>
            </a:r>
            <a:r>
              <a:rPr lang="zh-CN" altLang="en-US" sz="4000" dirty="0" smtClean="0"/>
              <a:t>过</a:t>
            </a:r>
            <a:r>
              <a:rPr lang="en-US" altLang="zh-CN" sz="4000" dirty="0" smtClean="0"/>
              <a:t>/ </a:t>
            </a:r>
            <a:r>
              <a:rPr lang="zh-CN" altLang="en-US" sz="4000" dirty="0" smtClean="0"/>
              <a:t>过大</a:t>
            </a:r>
            <a:r>
              <a:rPr lang="zh-CN" altLang="en-US" sz="4000" b="1" dirty="0" smtClean="0"/>
              <a:t>于</a:t>
            </a:r>
            <a:r>
              <a:rPr lang="zh-CN" altLang="en-US" sz="4000" dirty="0" smtClean="0"/>
              <a:t>功</a:t>
            </a:r>
            <a:endParaRPr lang="en-US" altLang="zh-CN" sz="4000" dirty="0" smtClean="0"/>
          </a:p>
          <a:p>
            <a:pPr marL="0" indent="0">
              <a:buNone/>
              <a:defRPr/>
            </a:pPr>
            <a:r>
              <a:rPr lang="zh-CN" altLang="en-US" sz="4000" dirty="0" smtClean="0"/>
              <a:t>于（比）</a:t>
            </a:r>
            <a:endParaRPr lang="en-US" altLang="zh-CN" sz="4000" dirty="0" smtClean="0"/>
          </a:p>
          <a:p>
            <a:pPr marL="0" indent="0">
              <a:buNone/>
              <a:defRPr/>
            </a:pPr>
            <a:r>
              <a:rPr lang="en-US" altLang="zh-CN" sz="4000" dirty="0"/>
              <a:t>	</a:t>
            </a:r>
            <a:r>
              <a:rPr lang="zh-CN" altLang="en-US" sz="4000" dirty="0" smtClean="0"/>
              <a:t>：二小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于</a:t>
            </a:r>
            <a:r>
              <a:rPr lang="zh-CN" altLang="en-US" sz="4000" dirty="0" smtClean="0"/>
              <a:t>三</a:t>
            </a:r>
            <a:r>
              <a:rPr lang="en-US" altLang="zh-CN" sz="4000" dirty="0" smtClean="0"/>
              <a:t>		</a:t>
            </a:r>
            <a:r>
              <a:rPr lang="zh-CN" altLang="en-US" sz="4000" dirty="0" smtClean="0"/>
              <a:t>不少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于</a:t>
            </a:r>
            <a:r>
              <a:rPr lang="zh-CN" altLang="en-US" sz="4000" dirty="0" smtClean="0"/>
              <a:t>十个</a:t>
            </a:r>
            <a:endParaRPr lang="en-US" altLang="zh-CN" sz="4000" dirty="0" smtClean="0"/>
          </a:p>
          <a:p>
            <a:pPr marL="0" indent="0">
              <a:buNone/>
              <a:defRPr/>
            </a:pPr>
            <a:r>
              <a:rPr lang="en-US" altLang="zh-CN" sz="4000" dirty="0"/>
              <a:t>	</a:t>
            </a:r>
            <a:r>
              <a:rPr lang="zh-CN" altLang="en-US" sz="4000" dirty="0" smtClean="0"/>
              <a:t>：人数多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于</a:t>
            </a:r>
            <a:r>
              <a:rPr lang="zh-CN" altLang="en-US" sz="4000" dirty="0" smtClean="0"/>
              <a:t>他们班</a:t>
            </a:r>
            <a:endParaRPr lang="en-US" altLang="zh-CN" sz="4000" dirty="0" smtClean="0"/>
          </a:p>
          <a:p>
            <a:pPr marL="0" indent="0">
              <a:buNone/>
              <a:defRPr/>
            </a:pPr>
            <a:r>
              <a:rPr lang="en-US" altLang="zh-CN" sz="4000" dirty="0"/>
              <a:t>	</a:t>
            </a:r>
            <a:r>
              <a:rPr lang="zh-CN" altLang="en-US" sz="4000" dirty="0" smtClean="0"/>
              <a:t>：价钱高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于</a:t>
            </a:r>
            <a:r>
              <a:rPr lang="zh-CN" altLang="en-US" sz="4000" dirty="0" smtClean="0"/>
              <a:t>我的估计</a:t>
            </a:r>
            <a:r>
              <a:rPr lang="en-US" altLang="zh-CN" sz="4000" dirty="0" smtClean="0"/>
              <a:t>		</a:t>
            </a:r>
          </a:p>
          <a:p>
            <a:pPr marL="0" indent="0">
              <a:buNone/>
              <a:defRPr/>
            </a:pPr>
            <a:endParaRPr lang="en-US" sz="2800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94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สำหรับห้องประชุม">
  <a:themeElements>
    <a:clrScheme name="อิออนสำหรับห้องประชุม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อิออนสำหรับห้องประชุม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ิออนสำหรับห้องประชุม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1825</TotalTime>
  <Words>1007</Words>
  <Application>Microsoft Office PowerPoint</Application>
  <PresentationFormat>แบบจอกว้าง</PresentationFormat>
  <Paragraphs>119</Paragraphs>
  <Slides>20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20</vt:i4>
      </vt:variant>
    </vt:vector>
  </HeadingPairs>
  <TitlesOfParts>
    <vt:vector size="33" baseType="lpstr">
      <vt:lpstr>KaiTi</vt:lpstr>
      <vt:lpstr>Roboto</vt:lpstr>
      <vt:lpstr>宋体</vt:lpstr>
      <vt:lpstr>汉鼎简黑B</vt:lpstr>
      <vt:lpstr>Angsana New</vt:lpstr>
      <vt:lpstr>Arial</vt:lpstr>
      <vt:lpstr>Calibri</vt:lpstr>
      <vt:lpstr>Calibri Light</vt:lpstr>
      <vt:lpstr>Century Gothic</vt:lpstr>
      <vt:lpstr>Cordia New</vt:lpstr>
      <vt:lpstr>Wingdings 3</vt:lpstr>
      <vt:lpstr>อิออนสำหรับห้องประชุม</vt:lpstr>
      <vt:lpstr>ธีมของ Office</vt:lpstr>
      <vt:lpstr>高级汉语 1</vt:lpstr>
      <vt:lpstr>บทที่ 8 ท่องเที่ยว （旅行）</vt:lpstr>
      <vt:lpstr>生词</vt:lpstr>
      <vt:lpstr>生词</vt:lpstr>
      <vt:lpstr>语言点</vt:lpstr>
      <vt:lpstr>语言点</vt:lpstr>
      <vt:lpstr>语言点</vt:lpstr>
      <vt:lpstr>语言点</vt:lpstr>
      <vt:lpstr>语言点</vt:lpstr>
      <vt:lpstr>语言点</vt:lpstr>
      <vt:lpstr>语言点</vt:lpstr>
      <vt:lpstr>语言点</vt:lpstr>
      <vt:lpstr>熟读短文</vt:lpstr>
      <vt:lpstr>课文</vt:lpstr>
      <vt:lpstr>งานนำเสนอ PowerPoint</vt:lpstr>
      <vt:lpstr>回答问题</vt:lpstr>
      <vt:lpstr>练习题</vt:lpstr>
      <vt:lpstr>练习题</vt:lpstr>
      <vt:lpstr>练习题</vt:lpstr>
      <vt:lpstr>作业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Mr.Phakorn Noparit</dc:creator>
  <cp:lastModifiedBy>Mr.Phakorn Noparit</cp:lastModifiedBy>
  <cp:revision>51</cp:revision>
  <dcterms:created xsi:type="dcterms:W3CDTF">2022-05-26T09:40:03Z</dcterms:created>
  <dcterms:modified xsi:type="dcterms:W3CDTF">2022-06-23T04:05:34Z</dcterms:modified>
</cp:coreProperties>
</file>