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82" r:id="rId3"/>
    <p:sldId id="302" r:id="rId4"/>
    <p:sldId id="289" r:id="rId5"/>
    <p:sldId id="291" r:id="rId6"/>
    <p:sldId id="288" r:id="rId7"/>
    <p:sldId id="292" r:id="rId8"/>
    <p:sldId id="303" r:id="rId9"/>
    <p:sldId id="293" r:id="rId10"/>
    <p:sldId id="294" r:id="rId11"/>
    <p:sldId id="295" r:id="rId12"/>
    <p:sldId id="304" r:id="rId13"/>
    <p:sldId id="305" r:id="rId14"/>
    <p:sldId id="296" r:id="rId15"/>
    <p:sldId id="297" r:id="rId16"/>
    <p:sldId id="290" r:id="rId17"/>
    <p:sldId id="278" r:id="rId18"/>
    <p:sldId id="299" r:id="rId19"/>
    <p:sldId id="300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49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7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2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3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61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1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6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42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91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2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54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2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85458"/>
            <a:ext cx="11982450" cy="666572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77825" y="335631"/>
            <a:ext cx="9144000" cy="1236782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高级汉语 </a:t>
            </a:r>
            <a:r>
              <a:rPr lang="en-US" altLang="zh-CN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3443" y="1694176"/>
            <a:ext cx="9144000" cy="448669"/>
          </a:xfrm>
        </p:spPr>
        <p:txBody>
          <a:bodyPr>
            <a:noAutofit/>
          </a:bodyPr>
          <a:lstStyle/>
          <a:p>
            <a:r>
              <a:rPr lang="th-TH" sz="4000" b="1" dirty="0"/>
              <a:t>	</a:t>
            </a:r>
            <a:r>
              <a:rPr lang="th-TH" sz="4000" b="1" dirty="0" smtClean="0"/>
              <a:t>2110321</a:t>
            </a:r>
            <a:r>
              <a:rPr lang="en-US" sz="4000" b="1" dirty="0" smtClean="0"/>
              <a:t> </a:t>
            </a:r>
            <a:r>
              <a:rPr lang="th-TH" sz="4000" b="1" dirty="0" smtClean="0"/>
              <a:t>ภาษาจีนระดับสูง 1 </a:t>
            </a:r>
            <a:endParaRPr lang="en-US" sz="40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856860" y="2521008"/>
            <a:ext cx="4802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</a:rPr>
              <a:t>อ.ดร.ภากร  นพฤทธิ์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（陆老师）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10455529" cy="3864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3. </a:t>
            </a:r>
            <a:r>
              <a:rPr lang="zh-CN" altLang="en-US" sz="4000" b="1" dirty="0" smtClean="0"/>
              <a:t>每</a:t>
            </a:r>
            <a:r>
              <a:rPr lang="zh-CN" altLang="en-US" sz="4000" dirty="0" smtClean="0"/>
              <a:t>砸中一块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zh-CN" altLang="en-US" sz="4000" dirty="0" smtClean="0">
                <a:ea typeface="宋体" panose="02010600030101010101" pitchFamily="2" charset="-122"/>
              </a:rPr>
              <a:t>每（是副词，指同一动作有规律地反复出现）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zh-CN" altLang="en-US" sz="4000" dirty="0" smtClean="0">
                <a:ea typeface="宋体" panose="02010600030101010101" pitchFamily="2" charset="-122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每</a:t>
            </a:r>
            <a:r>
              <a:rPr lang="zh-CN" altLang="en-US" sz="4000" dirty="0" smtClean="0">
                <a:ea typeface="宋体" panose="02010600030101010101" pitchFamily="2" charset="-122"/>
              </a:rPr>
              <a:t>读一次</a:t>
            </a:r>
            <a:r>
              <a:rPr lang="en-US" altLang="zh-CN" sz="4000" dirty="0" smtClean="0">
                <a:ea typeface="宋体" panose="02010600030101010101" pitchFamily="2" charset="-122"/>
              </a:rPr>
              <a:t>		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每</a:t>
            </a:r>
            <a:r>
              <a:rPr lang="zh-CN" altLang="en-US" sz="4000" dirty="0" smtClean="0">
                <a:ea typeface="宋体" panose="02010600030101010101" pitchFamily="2" charset="-122"/>
              </a:rPr>
              <a:t>写一篇作文</a:t>
            </a:r>
            <a:r>
              <a:rPr lang="en-US" altLang="zh-CN" sz="4000" dirty="0" smtClean="0">
                <a:ea typeface="宋体" panose="02010600030101010101" pitchFamily="2" charset="-122"/>
              </a:rPr>
              <a:t>		</a:t>
            </a:r>
            <a:endParaRPr lang="en-US" altLang="zh-CN" sz="4000" dirty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 smtClean="0">
                <a:ea typeface="宋体" panose="02010600030101010101" pitchFamily="2" charset="-122"/>
              </a:rPr>
              <a:t>	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每</a:t>
            </a:r>
            <a:r>
              <a:rPr lang="zh-CN" altLang="en-US" sz="4000" dirty="0" smtClean="0">
                <a:ea typeface="宋体" panose="02010600030101010101" pitchFamily="2" charset="-122"/>
              </a:rPr>
              <a:t>花一块钱</a:t>
            </a:r>
            <a:r>
              <a:rPr lang="en-US" altLang="zh-CN" sz="4000" dirty="0" smtClean="0">
                <a:ea typeface="宋体" panose="02010600030101010101" pitchFamily="2" charset="-122"/>
              </a:rPr>
              <a:t>		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每</a:t>
            </a:r>
            <a:r>
              <a:rPr lang="zh-CN" altLang="en-US" sz="4000" dirty="0" smtClean="0">
                <a:ea typeface="宋体" panose="02010600030101010101" pitchFamily="2" charset="-122"/>
              </a:rPr>
              <a:t>过十年发生一次</a:t>
            </a: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94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495227"/>
            <a:ext cx="10360287" cy="416904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5. </a:t>
            </a:r>
            <a:r>
              <a:rPr lang="zh-CN" altLang="en-US" sz="3200" dirty="0" smtClean="0"/>
              <a:t>而你自己</a:t>
            </a:r>
            <a:r>
              <a:rPr lang="zh-CN" altLang="en-US" sz="3200" b="1" dirty="0" smtClean="0"/>
              <a:t>却</a:t>
            </a:r>
            <a:r>
              <a:rPr lang="zh-CN" altLang="en-US" sz="3200" dirty="0" smtClean="0"/>
              <a:t>变成了一个“黑人” </a:t>
            </a:r>
            <a:r>
              <a:rPr lang="en-US" altLang="zh-CN" sz="3200" dirty="0" smtClean="0"/>
              <a:t>/ </a:t>
            </a:r>
            <a:r>
              <a:rPr lang="zh-CN" altLang="en-US" sz="3200" dirty="0" smtClean="0"/>
              <a:t>结果最倒霉的事</a:t>
            </a:r>
            <a:r>
              <a:rPr lang="zh-CN" altLang="en-US" sz="3200" b="1" dirty="0" smtClean="0"/>
              <a:t>却</a:t>
            </a:r>
            <a:r>
              <a:rPr lang="zh-CN" altLang="en-US" sz="3200" dirty="0" smtClean="0"/>
              <a:t>落到了自己的身上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3200" dirty="0" smtClean="0">
                <a:ea typeface="宋体" panose="02010600030101010101" pitchFamily="2" charset="-122"/>
              </a:rPr>
              <a:t>却（可与“可是、但是、而”同时使用。只能用在主语后）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：他想吃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却</a:t>
            </a:r>
            <a:r>
              <a:rPr lang="zh-CN" altLang="en-US" sz="3200" dirty="0" smtClean="0">
                <a:ea typeface="宋体" panose="02010600030101010101" pitchFamily="2" charset="-122"/>
              </a:rPr>
              <a:t>吃不下去。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：我爱她，可是她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却</a:t>
            </a:r>
            <a:r>
              <a:rPr lang="zh-CN" altLang="en-US" sz="3200" dirty="0" smtClean="0">
                <a:ea typeface="宋体" panose="02010600030101010101" pitchFamily="2" charset="-122"/>
              </a:rPr>
              <a:t>一点儿也不知道。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：天气不太冷，但是他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却</a:t>
            </a:r>
            <a:r>
              <a:rPr lang="zh-CN" altLang="en-US" sz="3200" dirty="0" smtClean="0">
                <a:ea typeface="宋体" panose="02010600030101010101" pitchFamily="2" charset="-122"/>
              </a:rPr>
              <a:t>穿着很多衣服。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：春光每天早睡早起，而金龙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却</a:t>
            </a:r>
            <a:r>
              <a:rPr lang="zh-CN" altLang="en-US" sz="3200" dirty="0" smtClean="0">
                <a:ea typeface="宋体" panose="02010600030101010101" pitchFamily="2" charset="-122"/>
              </a:rPr>
              <a:t>睡得很晚。</a:t>
            </a:r>
            <a:endParaRPr lang="en-US" sz="20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54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495227"/>
            <a:ext cx="10360287" cy="416904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6. </a:t>
            </a:r>
            <a:r>
              <a:rPr lang="zh-CN" altLang="en-US" sz="3200" dirty="0" smtClean="0"/>
              <a:t>但是它们同样也在我们自己的身上留</a:t>
            </a:r>
            <a:r>
              <a:rPr lang="zh-CN" altLang="en-US" sz="3200" b="1" dirty="0" smtClean="0"/>
              <a:t>下</a:t>
            </a:r>
            <a:r>
              <a:rPr lang="zh-CN" altLang="en-US" sz="3200" dirty="0" smtClean="0"/>
              <a:t>了污迹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3200" dirty="0" smtClean="0">
                <a:ea typeface="宋体" panose="02010600030101010101" pitchFamily="2" charset="-122"/>
              </a:rPr>
              <a:t>下（用在动词后，表示动作完成或有了结果）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：发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下</a:t>
            </a:r>
            <a:r>
              <a:rPr lang="zh-CN" altLang="en-US" sz="3200" dirty="0" smtClean="0">
                <a:ea typeface="宋体" panose="02010600030101010101" pitchFamily="2" charset="-122"/>
              </a:rPr>
              <a:t>誓</a:t>
            </a:r>
            <a:r>
              <a:rPr lang="en-US" altLang="zh-CN" sz="3200" dirty="0" smtClean="0">
                <a:ea typeface="宋体" panose="02010600030101010101" pitchFamily="2" charset="-122"/>
              </a:rPr>
              <a:t>		</a:t>
            </a:r>
            <a:r>
              <a:rPr lang="zh-CN" altLang="en-US" sz="3200" dirty="0" smtClean="0">
                <a:ea typeface="宋体" panose="02010600030101010101" pitchFamily="2" charset="-122"/>
              </a:rPr>
              <a:t>定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下</a:t>
            </a:r>
            <a:r>
              <a:rPr lang="zh-CN" altLang="en-US" sz="3200" dirty="0" smtClean="0">
                <a:ea typeface="宋体" panose="02010600030101010101" pitchFamily="2" charset="-122"/>
              </a:rPr>
              <a:t>时间</a:t>
            </a:r>
            <a:r>
              <a:rPr lang="en-US" altLang="zh-CN" sz="3200" dirty="0" smtClean="0">
                <a:ea typeface="宋体" panose="02010600030101010101" pitchFamily="2" charset="-122"/>
              </a:rPr>
              <a:t>		</a:t>
            </a:r>
            <a:r>
              <a:rPr lang="zh-CN" altLang="en-US" sz="3200" dirty="0" smtClean="0">
                <a:ea typeface="宋体" panose="02010600030101010101" pitchFamily="2" charset="-122"/>
              </a:rPr>
              <a:t>收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下</a:t>
            </a:r>
            <a:r>
              <a:rPr lang="zh-CN" altLang="en-US" sz="3200" dirty="0" smtClean="0">
                <a:ea typeface="宋体" panose="02010600030101010101" pitchFamily="2" charset="-122"/>
              </a:rPr>
              <a:t>礼物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en-US" sz="3200" dirty="0" smtClean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买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下</a:t>
            </a:r>
            <a:r>
              <a:rPr lang="zh-CN" altLang="en-US" sz="3200" dirty="0" smtClean="0">
                <a:ea typeface="宋体" panose="02010600030101010101" pitchFamily="2" charset="-122"/>
              </a:rPr>
              <a:t>房子</a:t>
            </a:r>
            <a:r>
              <a:rPr lang="en-US" altLang="zh-CN" sz="3200" dirty="0" smtClean="0">
                <a:ea typeface="宋体" panose="02010600030101010101" pitchFamily="2" charset="-122"/>
              </a:rPr>
              <a:t>		</a:t>
            </a:r>
            <a:r>
              <a:rPr lang="zh-CN" altLang="en-US" sz="3200" dirty="0" smtClean="0">
                <a:ea typeface="宋体" panose="02010600030101010101" pitchFamily="2" charset="-122"/>
              </a:rPr>
              <a:t>在成立住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下</a:t>
            </a:r>
            <a:endParaRPr lang="en-US" sz="2000" b="1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28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339300"/>
            <a:ext cx="1043756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）躺在床上</a:t>
            </a:r>
            <a:r>
              <a:rPr lang="en-US" altLang="zh-CN" sz="2800" dirty="0" smtClean="0"/>
              <a:t>	</a:t>
            </a:r>
            <a:r>
              <a:rPr lang="zh-CN" altLang="en-US" sz="2800" dirty="0"/>
              <a:t>死</a:t>
            </a:r>
            <a:r>
              <a:rPr lang="zh-CN" altLang="en-US" sz="2800" dirty="0" smtClean="0"/>
              <a:t>在去年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留在城里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坐在上面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放在冰箱里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看在眼里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带在身边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穿在身上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住在乡下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收拾在一起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拿在手中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记在纸上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站在门外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写在书里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发生在她身上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）伤心的样子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谦虚的样子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吃惊的样子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不太开心的样子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）走过去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拿过去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借过去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递过去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扔过去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碰过去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看过去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）身边的人</a:t>
            </a:r>
            <a:r>
              <a:rPr lang="en-US" altLang="zh-CN" sz="2800" dirty="0" smtClean="0"/>
              <a:t>	</a:t>
            </a:r>
            <a:r>
              <a:rPr lang="zh-CN" altLang="en-US" sz="2800" dirty="0"/>
              <a:t>身</a:t>
            </a:r>
            <a:r>
              <a:rPr lang="zh-CN" altLang="en-US" sz="2800" dirty="0" smtClean="0"/>
              <a:t>边的事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来到我身边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走近他身边</a:t>
            </a:r>
            <a:r>
              <a:rPr lang="en-US" altLang="zh-CN" sz="2800" dirty="0" smtClean="0"/>
              <a:t>		</a:t>
            </a:r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回到父母身边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）在你面前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在困难面前</a:t>
            </a:r>
            <a:r>
              <a:rPr lang="en-US" altLang="zh-CN" sz="2800" dirty="0"/>
              <a:t>	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在问题面前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在激烈的竞争面前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7755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531572" cy="46116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）每吃一次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每听一遍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每学一课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每做一件事</a:t>
            </a:r>
            <a:r>
              <a:rPr lang="en-US" altLang="zh-CN" sz="2400" dirty="0" smtClean="0"/>
              <a:t>	</a:t>
            </a:r>
          </a:p>
          <a:p>
            <a:pPr marL="0" indent="0">
              <a:buNone/>
              <a:defRPr/>
            </a:pPr>
            <a:r>
              <a:rPr lang="en-US" altLang="zh-CN" sz="2400" dirty="0"/>
              <a:t>	</a:t>
            </a:r>
            <a:r>
              <a:rPr lang="zh-CN" altLang="en-US" sz="2400" dirty="0" smtClean="0"/>
              <a:t>每去一次中国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）打中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猜中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说中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扔中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碰中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）拿起笔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举起手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提起行李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搬起一袋大米</a:t>
            </a:r>
            <a:r>
              <a:rPr lang="en-US" altLang="zh-CN" sz="2400" dirty="0" smtClean="0"/>
              <a:t>	</a:t>
            </a:r>
          </a:p>
          <a:p>
            <a:pPr marL="0" indent="0">
              <a:buNone/>
              <a:defRPr/>
            </a:pPr>
            <a:r>
              <a:rPr lang="en-US" altLang="zh-CN" sz="2400" dirty="0"/>
              <a:t>	</a:t>
            </a:r>
            <a:r>
              <a:rPr lang="zh-CN" altLang="en-US" sz="2400" dirty="0" smtClean="0"/>
              <a:t>从椅子上站起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）住满了人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装满了水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满瓶的水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满车的东西</a:t>
            </a:r>
            <a:r>
              <a:rPr lang="en-US" altLang="zh-CN" sz="2400" dirty="0" smtClean="0"/>
              <a:t>		</a:t>
            </a:r>
          </a:p>
          <a:p>
            <a:pPr marL="0" indent="0">
              <a:buNone/>
              <a:defRPr/>
            </a:pPr>
            <a:r>
              <a:rPr lang="en-US" altLang="zh-CN" sz="2400" dirty="0"/>
              <a:t>	</a:t>
            </a:r>
            <a:r>
              <a:rPr lang="zh-CN" altLang="en-US" sz="2400" dirty="0" smtClean="0"/>
              <a:t>满脸不高兴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）同样的事情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同样的感觉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同样的结果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同样的喜欢</a:t>
            </a:r>
            <a:r>
              <a:rPr lang="en-US" altLang="zh-CN" sz="2400" dirty="0" smtClean="0"/>
              <a:t>	</a:t>
            </a:r>
          </a:p>
          <a:p>
            <a:pPr marL="0" indent="0">
              <a:buNone/>
              <a:defRPr/>
            </a:pPr>
            <a:r>
              <a:rPr lang="en-US" altLang="zh-CN" sz="2400" dirty="0"/>
              <a:t>	</a:t>
            </a:r>
            <a:r>
              <a:rPr lang="zh-CN" altLang="en-US" sz="2400" dirty="0" smtClean="0"/>
              <a:t>同样可惜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4704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课文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49314" y="2420620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zh-CN" altLang="en-US" sz="9600" dirty="0" smtClean="0">
                <a:ea typeface="汉鼎简黑B" panose="02010609000101010101" pitchFamily="49" charset="-122"/>
              </a:rPr>
              <a:t>一件难忘的事</a:t>
            </a:r>
            <a:endParaRPr lang="en-US" altLang="zh-CN" sz="9600" dirty="0" smtClean="0">
              <a:ea typeface="汉鼎简黑B" panose="02010609000101010101" pitchFamily="49" charset="-122"/>
            </a:endParaRPr>
          </a:p>
          <a:p>
            <a:pPr marL="0" indent="0" algn="ctr">
              <a:buNone/>
              <a:defRPr/>
            </a:pPr>
            <a:r>
              <a:rPr lang="en-US" sz="4800" dirty="0" smtClean="0">
                <a:ea typeface="汉鼎简黑B" panose="02010609000101010101" pitchFamily="49" charset="-122"/>
              </a:rPr>
              <a:t>(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Yī</a:t>
            </a:r>
            <a:r>
              <a:rPr lang="en-US" sz="4800" dirty="0">
                <a:solidFill>
                  <a:srgbClr val="5F6368"/>
                </a:solidFill>
                <a:latin typeface="Roboto"/>
              </a:rPr>
              <a:t> 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jiàn</a:t>
            </a:r>
            <a:r>
              <a:rPr lang="en-US" sz="4800" dirty="0">
                <a:solidFill>
                  <a:srgbClr val="5F6368"/>
                </a:solidFill>
                <a:latin typeface="Roboto"/>
              </a:rPr>
              <a:t> 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nánwàng</a:t>
            </a:r>
            <a:r>
              <a:rPr lang="en-US" sz="4800" dirty="0">
                <a:solidFill>
                  <a:srgbClr val="5F6368"/>
                </a:solidFill>
                <a:latin typeface="Roboto"/>
              </a:rPr>
              <a:t> de 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shì</a:t>
            </a:r>
            <a:r>
              <a:rPr lang="en-US" sz="4800" dirty="0" smtClean="0"/>
              <a:t>)</a:t>
            </a:r>
          </a:p>
          <a:p>
            <a:pPr marL="0" indent="0" algn="ctr">
              <a:buNone/>
              <a:defRPr/>
            </a:pPr>
            <a:r>
              <a:rPr lang="en-US" altLang="zh-CN" sz="4800" dirty="0" smtClean="0">
                <a:ea typeface="汉鼎简黑B" panose="02010609000101010101" pitchFamily="49" charset="-122"/>
              </a:rPr>
              <a:t>74 </a:t>
            </a:r>
            <a:r>
              <a:rPr lang="zh-CN" altLang="en-US" sz="4800" dirty="0" smtClean="0">
                <a:ea typeface="汉鼎简黑B" panose="02010609000101010101" pitchFamily="49" charset="-122"/>
              </a:rPr>
              <a:t>页</a:t>
            </a:r>
            <a:endParaRPr lang="en-US" sz="4800" dirty="0" smtClean="0">
              <a:ea typeface="汉鼎简黑B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1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回</a:t>
            </a:r>
            <a:r>
              <a:rPr lang="zh-CN" altLang="en-US" b="1" dirty="0">
                <a:ea typeface="宋体" panose="02010600030101010101" pitchFamily="2" charset="-122"/>
              </a:rPr>
              <a:t>答问题</a:t>
            </a:r>
            <a:endParaRPr lang="en-US" b="1" dirty="0" smtClean="0">
              <a:ea typeface="宋体" panose="02010600030101010101" pitchFamily="2" charset="-122"/>
            </a:endParaRPr>
          </a:p>
        </p:txBody>
      </p:sp>
      <p:sp>
        <p:nvSpPr>
          <p:cNvPr id="430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9290" cy="34163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>
                <a:ea typeface="宋体" panose="02010600030101010101" pitchFamily="2" charset="-122"/>
              </a:rPr>
              <a:t>1. </a:t>
            </a:r>
            <a:r>
              <a:rPr lang="zh-CN" altLang="en-US" sz="4400" dirty="0" smtClean="0">
                <a:ea typeface="宋体" panose="02010600030101010101" pitchFamily="2" charset="-122"/>
              </a:rPr>
              <a:t>读完了这个故事，你觉得春光的父亲是个什么样的人？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ea typeface="宋体" panose="02010600030101010101" pitchFamily="2" charset="-122"/>
              </a:rPr>
              <a:t>2. </a:t>
            </a:r>
            <a:r>
              <a:rPr lang="zh-CN" altLang="en-US" sz="4400" dirty="0" smtClean="0">
                <a:ea typeface="宋体" panose="02010600030101010101" pitchFamily="2" charset="-122"/>
              </a:rPr>
              <a:t>请你给同学们讲一个父亲教育你的故事。</a:t>
            </a:r>
            <a:endParaRPr lang="en-US" altLang="zh-CN" sz="4400" dirty="0" smtClean="0">
              <a:ea typeface="宋体" panose="02010600030101010101" pitchFamily="2" charset="-122"/>
            </a:endParaRPr>
          </a:p>
          <a:p>
            <a:r>
              <a:rPr lang="en-US" altLang="zh-CN" sz="4400" dirty="0" smtClean="0">
                <a:ea typeface="宋体" panose="02010600030101010101" pitchFamily="2" charset="-122"/>
              </a:rPr>
              <a:t>3. </a:t>
            </a:r>
            <a:r>
              <a:rPr lang="zh-CN" altLang="en-US" sz="4400" dirty="0" smtClean="0">
                <a:ea typeface="宋体" panose="02010600030101010101" pitchFamily="2" charset="-122"/>
              </a:rPr>
              <a:t>最近你遇到过什么倒霉的事吗？如果有，请你给同学们讲一个。</a:t>
            </a:r>
            <a:endParaRPr lang="en-US" altLang="zh-CN" sz="44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440031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5.  </a:t>
            </a:r>
            <a:r>
              <a:rPr lang="zh-CN" altLang="en-US" sz="2400" dirty="0" smtClean="0"/>
              <a:t>选择填空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）你慢慢往那边走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，不然鸟就会飞走的。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）他推门走了进来，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还跟着一位大家都不认识的小伙子。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）对不起，我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的钱不够，你能先借给我一点儿吗？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）其实他是个好人，只是他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的人很坏。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）我累得要命，他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舒服得很。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）你千万别怪她，她真的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不知道这件事。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）以前我在北京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过许多年。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1760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596831"/>
            <a:ext cx="10378038" cy="37734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8</a:t>
            </a:r>
            <a:r>
              <a:rPr lang="zh-CN" altLang="en-US" sz="3600" dirty="0" smtClean="0"/>
              <a:t>）我看最好把照片挂在墙</a:t>
            </a:r>
            <a:r>
              <a:rPr lang="en-US" altLang="zh-CN" sz="3600" dirty="0" smtClean="0"/>
              <a:t>________________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 smtClean="0"/>
              <a:t>9</a:t>
            </a:r>
            <a:r>
              <a:rPr lang="zh-CN" altLang="en-US" sz="3600" dirty="0" smtClean="0"/>
              <a:t>）挂在绳子</a:t>
            </a:r>
            <a:r>
              <a:rPr lang="en-US" altLang="zh-CN" sz="3600" dirty="0" smtClean="0"/>
              <a:t>_____________</a:t>
            </a:r>
            <a:r>
              <a:rPr lang="zh-CN" altLang="en-US" sz="3600" dirty="0" smtClean="0"/>
              <a:t>的那件衣服已经干了。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 smtClean="0"/>
              <a:t>10</a:t>
            </a:r>
            <a:r>
              <a:rPr lang="zh-CN" altLang="en-US" sz="3600" dirty="0" smtClean="0"/>
              <a:t>）我听见一个奇怪的声音，请你停</a:t>
            </a:r>
            <a:r>
              <a:rPr lang="en-US" altLang="zh-CN" sz="3600" dirty="0" smtClean="0"/>
              <a:t>____________</a:t>
            </a:r>
            <a:r>
              <a:rPr lang="zh-CN" altLang="en-US" sz="3600" dirty="0" smtClean="0"/>
              <a:t>车，检查一下儿。</a:t>
            </a:r>
            <a:endParaRPr lang="en-US" altLang="zh-CN" sz="3600" dirty="0" smtClean="0"/>
          </a:p>
          <a:p>
            <a:pPr marL="0" indent="0">
              <a:buNone/>
              <a:defRPr/>
            </a:pP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8511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b="1" dirty="0" smtClean="0"/>
              <a:t>作业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245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3. </a:t>
            </a:r>
            <a:r>
              <a:rPr lang="zh-CN" altLang="en-US" sz="3600" dirty="0" smtClean="0"/>
              <a:t>用“每”及括号中的词语完成下列句子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/>
              <a:t>	</a:t>
            </a:r>
            <a:r>
              <a:rPr lang="zh-CN" altLang="en-US" sz="3600" dirty="0" smtClean="0"/>
              <a:t>：</a:t>
            </a:r>
            <a:r>
              <a:rPr lang="en-US" altLang="zh-CN" sz="3600" dirty="0" smtClean="0"/>
              <a:t>1 – 2 – 3 – 4</a:t>
            </a:r>
          </a:p>
          <a:p>
            <a:pPr marL="0" indent="0">
              <a:buNone/>
              <a:defRPr/>
            </a:pPr>
            <a:r>
              <a:rPr lang="en-US" altLang="zh-CN" sz="3600" dirty="0" smtClean="0"/>
              <a:t>4. </a:t>
            </a:r>
            <a:r>
              <a:rPr lang="zh-CN" altLang="en-US" sz="3600" dirty="0" smtClean="0"/>
              <a:t>用“却”完成下列句子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 smtClean="0"/>
              <a:t>	</a:t>
            </a:r>
            <a:r>
              <a:rPr lang="zh-CN" altLang="en-US" sz="3600" dirty="0" smtClean="0"/>
              <a:t>：</a:t>
            </a:r>
            <a:r>
              <a:rPr lang="en-US" altLang="zh-CN" sz="3600" dirty="0"/>
              <a:t>1 – </a:t>
            </a:r>
            <a:r>
              <a:rPr lang="en-US" altLang="zh-CN" sz="3600" dirty="0" smtClean="0"/>
              <a:t>3 </a:t>
            </a:r>
            <a:r>
              <a:rPr lang="en-US" altLang="zh-CN" sz="3600" dirty="0"/>
              <a:t>– </a:t>
            </a:r>
            <a:r>
              <a:rPr lang="en-US" altLang="zh-CN" sz="3600" dirty="0" smtClean="0"/>
              <a:t>7 </a:t>
            </a:r>
            <a:r>
              <a:rPr lang="en-US" altLang="zh-CN" sz="3600" dirty="0"/>
              <a:t>– </a:t>
            </a:r>
            <a:r>
              <a:rPr lang="en-US" altLang="zh-CN" sz="36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88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ea typeface="宋体" panose="02010600030101010101" pitchFamily="2" charset="-122"/>
              </a:rPr>
              <a:t>บทที่ </a:t>
            </a:r>
            <a:r>
              <a:rPr lang="en-US" altLang="zh-CN" b="1" dirty="0" smtClean="0"/>
              <a:t>14</a:t>
            </a:r>
            <a:r>
              <a:rPr lang="th-TH" b="1" dirty="0" smtClean="0">
                <a:ea typeface="宋体" panose="02010600030101010101" pitchFamily="2" charset="-122"/>
              </a:rPr>
              <a:t> เรื่องที่ยากจะลืม</a:t>
            </a:r>
            <a:r>
              <a:rPr lang="en-US" b="1" dirty="0" smtClean="0">
                <a:ea typeface="宋体" panose="02010600030101010101" pitchFamily="2" charset="-122"/>
              </a:rPr>
              <a:t/>
            </a:r>
            <a:br>
              <a:rPr lang="en-US" b="1" dirty="0" smtClean="0">
                <a:ea typeface="宋体" panose="02010600030101010101" pitchFamily="2" charset="-122"/>
              </a:rPr>
            </a:br>
            <a:r>
              <a:rPr lang="zh-CN" altLang="en-US" dirty="0" smtClean="0"/>
              <a:t>（一件难忘的事）</a:t>
            </a:r>
            <a:endParaRPr lang="en-US" dirty="0" smtClean="0">
              <a:ea typeface="宋体" panose="02010600030101010101" pitchFamily="2" charset="-122"/>
            </a:endParaRPr>
          </a:p>
        </p:txBody>
      </p:sp>
      <p:pic>
        <p:nvPicPr>
          <p:cNvPr id="63491" name="Picture 5" descr="http://www.a6k9.com/img/1/566a76e8bdc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19214" y="2461369"/>
            <a:ext cx="6452438" cy="4032421"/>
          </a:xfrm>
          <a:noFill/>
        </p:spPr>
      </p:pic>
    </p:spTree>
    <p:extLst>
      <p:ext uri="{BB962C8B-B14F-4D97-AF65-F5344CB8AC3E}">
        <p14:creationId xmlns:p14="http://schemas.microsoft.com/office/powerpoint/2010/main" val="3478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7447" y="2428990"/>
            <a:ext cx="10903292" cy="4188786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9600" dirty="0" smtClean="0"/>
              <a:t>1.</a:t>
            </a:r>
            <a:r>
              <a:rPr lang="zh-CN" altLang="en-US" sz="9600" dirty="0" smtClean="0"/>
              <a:t>难忘：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 这个老兵参加过许多</a:t>
            </a:r>
            <a:r>
              <a:rPr lang="zh-CN" altLang="en-US" sz="9600" b="1" dirty="0">
                <a:solidFill>
                  <a:srgbClr val="FF0000"/>
                </a:solidFill>
                <a:latin typeface="arial" panose="020B0604020202020204" pitchFamily="34" charset="0"/>
              </a:rPr>
              <a:t>难忘</a:t>
            </a:r>
            <a:r>
              <a:rPr lang="zh-CN" altLang="en-US" sz="9600" dirty="0">
                <a:solidFill>
                  <a:srgbClr val="4D5156"/>
                </a:solidFill>
                <a:latin typeface="arial" panose="020B0604020202020204" pitchFamily="34" charset="0"/>
              </a:rPr>
              <a:t>的战斗。</a:t>
            </a:r>
            <a:endParaRPr lang="en-US" altLang="zh-CN" sz="9600" dirty="0" smtClean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altLang="zh-CN" sz="9600" dirty="0" smtClean="0"/>
              <a:t>2.</a:t>
            </a:r>
            <a:r>
              <a:rPr lang="zh-CN" altLang="en-US" sz="9600" dirty="0" smtClean="0"/>
              <a:t>气冲</a:t>
            </a:r>
            <a:r>
              <a:rPr lang="zh-CN" altLang="en-US" sz="9600" dirty="0"/>
              <a:t>冲：他</a:t>
            </a:r>
            <a:r>
              <a:rPr lang="zh-CN" altLang="en-US" sz="9600" b="1" dirty="0">
                <a:solidFill>
                  <a:srgbClr val="FF0000"/>
                </a:solidFill>
              </a:rPr>
              <a:t>气冲冲</a:t>
            </a:r>
            <a:r>
              <a:rPr lang="zh-CN" altLang="en-US" sz="9600" dirty="0"/>
              <a:t>地走出了房间。</a:t>
            </a:r>
            <a:endParaRPr lang="en-US" altLang="zh-CN" sz="9600" dirty="0" smtClean="0"/>
          </a:p>
          <a:p>
            <a:r>
              <a:rPr lang="en-US" altLang="zh-CN" sz="9600" dirty="0" smtClean="0"/>
              <a:t>3.</a:t>
            </a:r>
            <a:r>
              <a:rPr lang="zh-CN" altLang="en-US" sz="9600" dirty="0" smtClean="0"/>
              <a:t>干活：你</a:t>
            </a:r>
            <a:r>
              <a:rPr lang="zh-CN" altLang="en-US" sz="9600" dirty="0"/>
              <a:t>有时间帮我</a:t>
            </a:r>
            <a:r>
              <a:rPr lang="zh-CN" altLang="en-US" sz="9600" dirty="0" smtClean="0"/>
              <a:t>们</a:t>
            </a:r>
            <a:r>
              <a:rPr lang="zh-CN" altLang="en-US" sz="9600" b="1" dirty="0" smtClean="0">
                <a:solidFill>
                  <a:srgbClr val="FF0000"/>
                </a:solidFill>
              </a:rPr>
              <a:t>干活</a:t>
            </a:r>
            <a:r>
              <a:rPr lang="zh-CN" altLang="en-US" sz="9600" dirty="0" smtClean="0"/>
              <a:t>吗</a:t>
            </a:r>
            <a:r>
              <a:rPr lang="zh-CN" altLang="en-US" sz="9600" dirty="0"/>
              <a:t>？</a:t>
            </a:r>
            <a:endParaRPr lang="en-US" altLang="zh-CN" sz="9600" dirty="0"/>
          </a:p>
          <a:p>
            <a:r>
              <a:rPr lang="en-US" altLang="zh-CN" sz="9600" dirty="0" smtClean="0"/>
              <a:t>4.</a:t>
            </a:r>
            <a:r>
              <a:rPr lang="zh-CN" altLang="en-US" sz="9600" dirty="0" smtClean="0"/>
              <a:t>身边：他</a:t>
            </a:r>
            <a:r>
              <a:rPr lang="zh-CN" altLang="en-US" sz="9600" dirty="0"/>
              <a:t>从我</a:t>
            </a:r>
            <a:r>
              <a:rPr lang="zh-CN" altLang="en-US" sz="9600" b="1" dirty="0">
                <a:solidFill>
                  <a:srgbClr val="FF0000"/>
                </a:solidFill>
              </a:rPr>
              <a:t>身边</a:t>
            </a:r>
            <a:r>
              <a:rPr lang="zh-CN" altLang="en-US" sz="9600" dirty="0"/>
              <a:t>走过，没说话。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5.</a:t>
            </a:r>
            <a:r>
              <a:rPr lang="zh-CN" altLang="en-US" sz="9600" dirty="0" smtClean="0"/>
              <a:t>面</a:t>
            </a:r>
            <a:r>
              <a:rPr lang="zh-CN" altLang="en-US" sz="9600" dirty="0"/>
              <a:t>前：我找的书其实就在我</a:t>
            </a:r>
            <a:r>
              <a:rPr lang="zh-CN" altLang="en-US" sz="9600" b="1" dirty="0">
                <a:solidFill>
                  <a:srgbClr val="FF0000"/>
                </a:solidFill>
              </a:rPr>
              <a:t>面前</a:t>
            </a:r>
            <a:r>
              <a:rPr lang="zh-CN" altLang="en-US" sz="9600" dirty="0"/>
              <a:t>。</a:t>
            </a:r>
            <a:r>
              <a:rPr lang="en-US" altLang="zh-CN" sz="9600" dirty="0"/>
              <a:t>		</a:t>
            </a:r>
          </a:p>
          <a:p>
            <a:r>
              <a:rPr lang="en-US" altLang="zh-CN" sz="9600" dirty="0" smtClean="0"/>
              <a:t>6.</a:t>
            </a:r>
            <a:r>
              <a:rPr lang="zh-CN" altLang="en-US" sz="9600" dirty="0" smtClean="0"/>
              <a:t>丢</a:t>
            </a:r>
            <a:r>
              <a:rPr lang="zh-CN" altLang="en-US" sz="9600" dirty="0"/>
              <a:t>脸：你的行为将使全家</a:t>
            </a:r>
            <a:r>
              <a:rPr lang="zh-CN" altLang="en-US" sz="9600" b="1" dirty="0">
                <a:solidFill>
                  <a:srgbClr val="FF0000"/>
                </a:solidFill>
              </a:rPr>
              <a:t>丢脸</a:t>
            </a:r>
            <a:r>
              <a:rPr lang="zh-CN" altLang="en-US" sz="9600" dirty="0"/>
              <a:t>。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7.</a:t>
            </a:r>
            <a:r>
              <a:rPr lang="zh-CN" altLang="en-US" sz="9600" dirty="0" smtClean="0"/>
              <a:t>倒</a:t>
            </a:r>
            <a:r>
              <a:rPr lang="zh-CN" altLang="en-US" sz="9600" dirty="0"/>
              <a:t>霉：没有受奖反而更加</a:t>
            </a:r>
            <a:r>
              <a:rPr lang="zh-CN" altLang="en-US" sz="9600" b="1" dirty="0">
                <a:solidFill>
                  <a:srgbClr val="FF0000"/>
                </a:solidFill>
              </a:rPr>
              <a:t>倒霉</a:t>
            </a:r>
            <a:r>
              <a:rPr lang="zh-CN" altLang="en-US" sz="9600" dirty="0"/>
              <a:t>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 smtClean="0"/>
              <a:t>8.</a:t>
            </a:r>
            <a:r>
              <a:rPr lang="zh-CN" altLang="en-US" sz="9600" dirty="0" smtClean="0"/>
              <a:t>游</a:t>
            </a:r>
            <a:r>
              <a:rPr lang="zh-CN" altLang="en-US" sz="9600" dirty="0"/>
              <a:t>戏：她认为这是一种危险的</a:t>
            </a:r>
            <a:r>
              <a:rPr lang="zh-CN" altLang="en-US" sz="9600" b="1" dirty="0">
                <a:solidFill>
                  <a:srgbClr val="FF0000"/>
                </a:solidFill>
              </a:rPr>
              <a:t>游戏</a:t>
            </a:r>
            <a:r>
              <a:rPr lang="zh-CN" altLang="en-US" sz="9600" dirty="0"/>
              <a:t>。</a:t>
            </a:r>
            <a:r>
              <a:rPr lang="en-US" altLang="zh-CN" sz="9600" dirty="0" smtClean="0"/>
              <a:t>	</a:t>
            </a:r>
          </a:p>
          <a:p>
            <a:r>
              <a:rPr lang="en-US" altLang="zh-CN" sz="9600" dirty="0" smtClean="0"/>
              <a:t>9.</a:t>
            </a:r>
            <a:r>
              <a:rPr lang="zh-CN" altLang="en-US" sz="9600" dirty="0" smtClean="0"/>
              <a:t>这</a:t>
            </a:r>
            <a:r>
              <a:rPr lang="zh-CN" altLang="en-US" sz="9600" dirty="0"/>
              <a:t>时：</a:t>
            </a:r>
            <a:r>
              <a:rPr lang="zh-CN" altLang="en-US" sz="9600" b="1" dirty="0">
                <a:solidFill>
                  <a:srgbClr val="FF0000"/>
                </a:solidFill>
              </a:rPr>
              <a:t>这时</a:t>
            </a:r>
            <a:r>
              <a:rPr lang="zh-CN" altLang="en-US" sz="9600" dirty="0"/>
              <a:t>正是春天的黄金时期。</a:t>
            </a:r>
            <a:r>
              <a:rPr lang="en-US" altLang="zh-CN" sz="9600" dirty="0" smtClean="0"/>
              <a:t>	</a:t>
            </a:r>
          </a:p>
          <a:p>
            <a:r>
              <a:rPr lang="en-US" altLang="zh-CN" sz="9600" dirty="0" smtClean="0"/>
              <a:t>10.</a:t>
            </a:r>
            <a:r>
              <a:rPr lang="zh-CN" altLang="en-US" sz="9600" dirty="0" smtClean="0"/>
              <a:t>结果：</a:t>
            </a:r>
            <a:r>
              <a:rPr lang="en-US" altLang="zh-CN" sz="9600" dirty="0" smtClean="0"/>
              <a:t>	 </a:t>
            </a:r>
            <a:r>
              <a:rPr lang="zh-CN" altLang="en-US" sz="9600" dirty="0" smtClean="0"/>
              <a:t>“</a:t>
            </a:r>
            <a:r>
              <a:rPr lang="zh-CN" altLang="en-US" sz="9600" dirty="0"/>
              <a:t>您认为</a:t>
            </a:r>
            <a:r>
              <a:rPr lang="zh-CN" altLang="en-US" sz="9600" b="1" dirty="0">
                <a:solidFill>
                  <a:srgbClr val="FF0000"/>
                </a:solidFill>
              </a:rPr>
              <a:t>结果</a:t>
            </a:r>
            <a:r>
              <a:rPr lang="zh-CN" altLang="en-US" sz="9600" dirty="0"/>
              <a:t>将会如何？”</a:t>
            </a:r>
            <a:r>
              <a:rPr lang="en-US" altLang="zh-CN" sz="9600" dirty="0" smtClean="0"/>
              <a:t>		</a:t>
            </a:r>
            <a:endParaRPr lang="en-US" sz="9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8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7742" y="2259542"/>
            <a:ext cx="10963994" cy="442022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800" dirty="0" smtClean="0"/>
              <a:t>11.</a:t>
            </a:r>
            <a:r>
              <a:rPr lang="zh-CN" altLang="en-US" sz="2800" dirty="0" smtClean="0"/>
              <a:t>念</a:t>
            </a:r>
            <a:r>
              <a:rPr lang="zh-CN" altLang="en-US" sz="2800" dirty="0"/>
              <a:t>头：你要暂时放弃这个</a:t>
            </a:r>
            <a:r>
              <a:rPr lang="zh-CN" altLang="en-US" sz="2800" b="1" dirty="0">
                <a:solidFill>
                  <a:srgbClr val="FF0000"/>
                </a:solidFill>
              </a:rPr>
              <a:t>念头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12.</a:t>
            </a:r>
            <a:r>
              <a:rPr lang="zh-CN" altLang="en-US" sz="2800" dirty="0" smtClean="0"/>
              <a:t>同</a:t>
            </a:r>
            <a:r>
              <a:rPr lang="zh-CN" altLang="en-US" sz="2800" dirty="0"/>
              <a:t>样：他们都产生</a:t>
            </a:r>
            <a:r>
              <a:rPr lang="zh-CN" altLang="en-US" sz="2800" b="1" dirty="0">
                <a:solidFill>
                  <a:srgbClr val="FF0000"/>
                </a:solidFill>
              </a:rPr>
              <a:t>同样</a:t>
            </a:r>
            <a:r>
              <a:rPr lang="zh-CN" altLang="en-US" sz="2800" dirty="0"/>
              <a:t>的想法。</a:t>
            </a:r>
            <a:endParaRPr lang="en-US" altLang="zh-CN" sz="2800" dirty="0" smtClean="0"/>
          </a:p>
          <a:p>
            <a:r>
              <a:rPr lang="en-US" altLang="zh-CN" sz="2800" dirty="0" smtClean="0"/>
              <a:t>13.</a:t>
            </a:r>
            <a:r>
              <a:rPr lang="zh-CN" altLang="en-US" sz="2800" dirty="0" smtClean="0"/>
              <a:t>污</a:t>
            </a:r>
            <a:r>
              <a:rPr lang="zh-CN" altLang="en-US" sz="2800" dirty="0"/>
              <a:t>迹：我弄不掉地毯上的咖啡</a:t>
            </a:r>
            <a:r>
              <a:rPr lang="zh-CN" altLang="en-US" sz="2800" b="1" dirty="0">
                <a:solidFill>
                  <a:srgbClr val="FF0000"/>
                </a:solidFill>
              </a:rPr>
              <a:t>污迹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14.</a:t>
            </a:r>
            <a:r>
              <a:rPr lang="zh-CN" altLang="en-US" sz="2800" dirty="0"/>
              <a:t>害：他一时发脾气而</a:t>
            </a:r>
            <a:r>
              <a:rPr lang="zh-CN" altLang="en-US" sz="2800" b="1" dirty="0">
                <a:solidFill>
                  <a:srgbClr val="FF0000"/>
                </a:solidFill>
              </a:rPr>
              <a:t>害</a:t>
            </a:r>
            <a:r>
              <a:rPr lang="zh-CN" altLang="en-US" sz="2800" dirty="0"/>
              <a:t>了自己。</a:t>
            </a:r>
            <a:endParaRPr lang="en-US" altLang="zh-CN" sz="2800" dirty="0" smtClean="0"/>
          </a:p>
          <a:p>
            <a:r>
              <a:rPr lang="en-US" altLang="zh-CN" sz="2800" dirty="0" smtClean="0"/>
              <a:t>15.</a:t>
            </a:r>
            <a:r>
              <a:rPr lang="zh-CN" altLang="en-US" sz="2800" dirty="0"/>
              <a:t>落：墙倒了，</a:t>
            </a:r>
            <a:r>
              <a:rPr lang="zh-CN" altLang="en-US" sz="2800" b="1" dirty="0">
                <a:solidFill>
                  <a:srgbClr val="FF0000"/>
                </a:solidFill>
              </a:rPr>
              <a:t>落</a:t>
            </a:r>
            <a:r>
              <a:rPr lang="zh-CN" altLang="en-US" sz="2800" dirty="0"/>
              <a:t>了我们一身土。</a:t>
            </a:r>
            <a:endParaRPr lang="en-US" altLang="zh-CN" sz="2800" dirty="0" smtClean="0"/>
          </a:p>
          <a:p>
            <a:r>
              <a:rPr lang="en-US" altLang="zh-CN" sz="2800" dirty="0" smtClean="0"/>
              <a:t>16.</a:t>
            </a:r>
            <a:r>
              <a:rPr lang="zh-CN" altLang="en-US" sz="2800" dirty="0"/>
              <a:t>照：月光透过云层</a:t>
            </a:r>
            <a:r>
              <a:rPr lang="zh-CN" altLang="en-US" sz="2800" b="1" dirty="0">
                <a:solidFill>
                  <a:srgbClr val="FF0000"/>
                </a:solidFill>
              </a:rPr>
              <a:t>照</a:t>
            </a:r>
            <a:r>
              <a:rPr lang="zh-CN" altLang="en-US" sz="2800" dirty="0"/>
              <a:t>亮了卧室。</a:t>
            </a:r>
            <a:endParaRPr lang="en-US" altLang="zh-CN" sz="2800" dirty="0" smtClean="0"/>
          </a:p>
          <a:p>
            <a:r>
              <a:rPr lang="en-US" altLang="zh-CN" sz="2800" dirty="0" smtClean="0"/>
              <a:t>17.</a:t>
            </a:r>
            <a:r>
              <a:rPr lang="zh-CN" altLang="en-US" sz="2800" dirty="0" smtClean="0"/>
              <a:t>印</a:t>
            </a:r>
            <a:r>
              <a:rPr lang="zh-CN" altLang="en-US" sz="2800" dirty="0"/>
              <a:t>子：他的脚在地板上到处留下了脏</a:t>
            </a:r>
            <a:r>
              <a:rPr lang="zh-CN" altLang="en-US" sz="2800" b="1" dirty="0">
                <a:solidFill>
                  <a:srgbClr val="FF0000"/>
                </a:solidFill>
              </a:rPr>
              <a:t>印子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18.</a:t>
            </a:r>
            <a:r>
              <a:rPr lang="zh-CN" altLang="en-US" sz="2800" dirty="0"/>
              <a:t>砸：他在绝望中把手表</a:t>
            </a:r>
            <a:r>
              <a:rPr lang="zh-CN" altLang="en-US" sz="2800" b="1" dirty="0">
                <a:solidFill>
                  <a:srgbClr val="FF0000"/>
                </a:solidFill>
              </a:rPr>
              <a:t>砸</a:t>
            </a:r>
            <a:r>
              <a:rPr lang="zh-CN" altLang="en-US" sz="2800" dirty="0"/>
              <a:t>了。</a:t>
            </a:r>
            <a:endParaRPr lang="en-US" altLang="zh-CN" sz="2800" dirty="0" smtClean="0"/>
          </a:p>
          <a:p>
            <a:r>
              <a:rPr lang="en-US" altLang="zh-CN" sz="2800" dirty="0" smtClean="0"/>
              <a:t>19.</a:t>
            </a:r>
            <a:r>
              <a:rPr lang="zh-CN" altLang="en-US" sz="2800" dirty="0"/>
              <a:t>挂：门旁边</a:t>
            </a:r>
            <a:r>
              <a:rPr lang="zh-CN" altLang="en-US" sz="2800" b="1" dirty="0">
                <a:solidFill>
                  <a:srgbClr val="FF0000"/>
                </a:solidFill>
              </a:rPr>
              <a:t>挂</a:t>
            </a:r>
            <a:r>
              <a:rPr lang="zh-CN" altLang="en-US" sz="2800" dirty="0"/>
              <a:t>着几只消防水桶。</a:t>
            </a:r>
            <a:endParaRPr lang="en-US" altLang="zh-CN" sz="2800" dirty="0" smtClean="0"/>
          </a:p>
          <a:p>
            <a:r>
              <a:rPr lang="en-US" altLang="zh-CN" sz="2600" dirty="0" smtClean="0"/>
              <a:t>20.</a:t>
            </a:r>
            <a:r>
              <a:rPr lang="zh-CN" altLang="en-US" sz="2600" dirty="0" smtClean="0"/>
              <a:t>样子：</a:t>
            </a:r>
            <a:r>
              <a:rPr lang="en-US" altLang="zh-CN" sz="2600" dirty="0"/>
              <a:t>	</a:t>
            </a:r>
            <a:r>
              <a:rPr lang="zh-CN" altLang="en-US" sz="2600" dirty="0"/>
              <a:t>他们嘲笑他奇怪的</a:t>
            </a:r>
            <a:r>
              <a:rPr lang="zh-CN" altLang="en-US" sz="2600" b="1" dirty="0">
                <a:solidFill>
                  <a:srgbClr val="FF0000"/>
                </a:solidFill>
              </a:rPr>
              <a:t>样子</a:t>
            </a:r>
            <a:r>
              <a:rPr lang="zh-CN" altLang="en-US" sz="2600" dirty="0"/>
              <a:t>。</a:t>
            </a:r>
            <a:endParaRPr lang="en-US" sz="2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2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220" y="2587273"/>
            <a:ext cx="10502024" cy="376703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1.</a:t>
            </a:r>
            <a:r>
              <a:rPr lang="zh-CN" altLang="en-US" sz="3600" dirty="0" smtClean="0"/>
              <a:t>这个故事发生</a:t>
            </a:r>
            <a:r>
              <a:rPr lang="zh-CN" altLang="en-US" sz="3600" b="1" dirty="0" smtClean="0"/>
              <a:t>在</a:t>
            </a:r>
            <a:r>
              <a:rPr lang="zh-CN" altLang="en-US" sz="3600" dirty="0" smtClean="0"/>
              <a:t>我八岁的时候 </a:t>
            </a:r>
            <a:r>
              <a:rPr lang="en-US" altLang="zh-CN" sz="3600" dirty="0" smtClean="0"/>
              <a:t>/ </a:t>
            </a:r>
            <a:r>
              <a:rPr lang="zh-CN" altLang="en-US" sz="3600" dirty="0" smtClean="0"/>
              <a:t>挂</a:t>
            </a:r>
            <a:r>
              <a:rPr lang="zh-CN" altLang="en-US" sz="3600" b="1" dirty="0" smtClean="0"/>
              <a:t>在</a:t>
            </a:r>
            <a:r>
              <a:rPr lang="zh-CN" altLang="en-US" sz="3600" dirty="0" smtClean="0"/>
              <a:t>绳子上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zh-CN" altLang="en-US" sz="3600" dirty="0" smtClean="0">
                <a:ea typeface="宋体" panose="02010600030101010101" pitchFamily="2" charset="-122"/>
              </a:rPr>
              <a:t>在（介词）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：衣服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绳子上挂着。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：老师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班上讲过这事。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：他常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上班的时候给女朋友打电话。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endParaRPr lang="en-US" altLang="zh-CN" sz="3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7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28714" y="2540778"/>
            <a:ext cx="10455529" cy="353455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CN" altLang="en-US" sz="3600" dirty="0" smtClean="0"/>
              <a:t>在（表示时间“在”一般用在动词后）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：出生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春天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发生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昨天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发现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一九九八年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：定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明天下午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放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以后再谈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死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600" dirty="0" smtClean="0">
                <a:ea typeface="宋体" panose="02010600030101010101" pitchFamily="2" charset="-122"/>
              </a:rPr>
              <a:t>两年前</a:t>
            </a:r>
          </a:p>
        </p:txBody>
      </p:sp>
    </p:spTree>
    <p:extLst>
      <p:ext uri="{BB962C8B-B14F-4D97-AF65-F5344CB8AC3E}">
        <p14:creationId xmlns:p14="http://schemas.microsoft.com/office/powerpoint/2010/main" val="31868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657007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CN" altLang="en-US" sz="2800" dirty="0" smtClean="0"/>
              <a:t>在（表示处所“在”放在动词前或后均可）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：住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家里</a:t>
            </a:r>
            <a:r>
              <a:rPr lang="en-US" altLang="zh-CN" sz="2800" dirty="0" smtClean="0">
                <a:ea typeface="宋体" panose="02010600030101010101" pitchFamily="2" charset="-122"/>
              </a:rPr>
              <a:t>		=	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家里住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	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出生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曼谷</a:t>
            </a:r>
            <a:r>
              <a:rPr lang="en-US" altLang="zh-CN" sz="2800" dirty="0" smtClean="0">
                <a:ea typeface="宋体" panose="02010600030101010101" pitchFamily="2" charset="-122"/>
              </a:rPr>
              <a:t>		=	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曼谷出生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：呆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外边</a:t>
            </a:r>
            <a:r>
              <a:rPr lang="en-US" altLang="zh-CN" sz="2800" dirty="0" smtClean="0">
                <a:ea typeface="宋体" panose="02010600030101010101" pitchFamily="2" charset="-122"/>
              </a:rPr>
              <a:t>		=	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外边呆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	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发生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校园里</a:t>
            </a:r>
            <a:r>
              <a:rPr lang="en-US" altLang="zh-CN" sz="2800" dirty="0" smtClean="0">
                <a:ea typeface="宋体" panose="02010600030101010101" pitchFamily="2" charset="-122"/>
              </a:rPr>
              <a:t>		=	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校园里发生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zh-CN" altLang="en-US" sz="2400" dirty="0" smtClean="0">
                <a:ea typeface="宋体" panose="02010600030101010101" pitchFamily="2" charset="-122"/>
              </a:rPr>
              <a:t>指动作达到的处所，“在”放在动词后。</a:t>
            </a:r>
            <a:endParaRPr lang="en-US" altLang="zh-CN" sz="24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zh-CN" altLang="en-US" sz="2800" dirty="0" smtClean="0">
                <a:ea typeface="宋体" panose="02010600030101010101" pitchFamily="2" charset="-122"/>
              </a:rPr>
              <a:t>：落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水中</a:t>
            </a:r>
            <a:r>
              <a:rPr lang="en-US" altLang="zh-CN" sz="2800" dirty="0" smtClean="0">
                <a:ea typeface="宋体" panose="02010600030101010101" pitchFamily="2" charset="-122"/>
              </a:rPr>
              <a:t>		</a:t>
            </a:r>
            <a:r>
              <a:rPr lang="zh-CN" altLang="en-US" sz="2800" dirty="0" smtClean="0">
                <a:ea typeface="宋体" panose="02010600030101010101" pitchFamily="2" charset="-122"/>
              </a:rPr>
              <a:t>写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门上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挂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外面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打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鼻子上</a:t>
            </a:r>
            <a:r>
              <a:rPr lang="en-US" altLang="zh-CN" sz="2800" dirty="0" smtClean="0">
                <a:ea typeface="宋体" panose="02010600030101010101" pitchFamily="2" charset="-122"/>
              </a:rPr>
              <a:t>		</a:t>
            </a:r>
            <a:r>
              <a:rPr lang="zh-CN" altLang="en-US" sz="2800" dirty="0" smtClean="0">
                <a:ea typeface="宋体" panose="02010600030101010101" pitchFamily="2" charset="-122"/>
              </a:rPr>
              <a:t>放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柜子里</a:t>
            </a:r>
            <a:endParaRPr lang="en-US" altLang="zh-CN" sz="28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2800" dirty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照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墙上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淋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身上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砸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头上</a:t>
            </a:r>
            <a:r>
              <a:rPr lang="en-US" altLang="zh-CN" sz="2800" dirty="0" smtClean="0">
                <a:ea typeface="宋体" panose="02010600030101010101" pitchFamily="2" charset="-122"/>
              </a:rPr>
              <a:t>	</a:t>
            </a:r>
            <a:r>
              <a:rPr lang="zh-CN" altLang="en-US" sz="2800" dirty="0" smtClean="0">
                <a:ea typeface="宋体" panose="02010600030101010101" pitchFamily="2" charset="-122"/>
              </a:rPr>
              <a:t>躲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沙发上</a:t>
            </a:r>
            <a:r>
              <a:rPr lang="en-US" altLang="zh-CN" sz="2800" dirty="0" smtClean="0">
                <a:ea typeface="宋体" panose="02010600030101010101" pitchFamily="2" charset="-122"/>
              </a:rPr>
              <a:t>		</a:t>
            </a:r>
            <a:r>
              <a:rPr lang="zh-CN" altLang="en-US" sz="2800" dirty="0" smtClean="0">
                <a:ea typeface="宋体" panose="02010600030101010101" pitchFamily="2" charset="-122"/>
              </a:rPr>
              <a:t>反映</a:t>
            </a:r>
            <a:r>
              <a:rPr lang="zh-CN" altLang="en-US" sz="28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2800" dirty="0" smtClean="0">
                <a:ea typeface="宋体" panose="02010600030101010101" pitchFamily="2" charset="-122"/>
              </a:rPr>
              <a:t>学习上</a:t>
            </a:r>
          </a:p>
        </p:txBody>
      </p:sp>
    </p:spTree>
    <p:extLst>
      <p:ext uri="{BB962C8B-B14F-4D97-AF65-F5344CB8AC3E}">
        <p14:creationId xmlns:p14="http://schemas.microsoft.com/office/powerpoint/2010/main" val="39253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45552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CN" altLang="en-US" sz="3200" dirty="0" smtClean="0">
                <a:ea typeface="宋体" panose="02010600030101010101" pitchFamily="2" charset="-122"/>
              </a:rPr>
              <a:t>在（也可放在能够保持持续状态的动词前，但动词一般需加上表示动作持续状态的动态助词“着”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：写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门上</a:t>
            </a:r>
            <a:r>
              <a:rPr lang="en-US" altLang="zh-CN" sz="3200" dirty="0" smtClean="0">
                <a:ea typeface="宋体" panose="02010600030101010101" pitchFamily="2" charset="-122"/>
              </a:rPr>
              <a:t>		=	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门上写着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en-US" sz="3200" dirty="0" smtClean="0">
                <a:ea typeface="宋体" panose="02010600030101010101" pitchFamily="2" charset="-122"/>
              </a:rPr>
              <a:t>    </a:t>
            </a:r>
            <a:r>
              <a:rPr lang="zh-CN" altLang="en-US" sz="3200" dirty="0" smtClean="0">
                <a:ea typeface="宋体" panose="02010600030101010101" pitchFamily="2" charset="-122"/>
              </a:rPr>
              <a:t>挂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外面</a:t>
            </a:r>
            <a:r>
              <a:rPr lang="en-US" altLang="zh-CN" sz="3200" dirty="0" smtClean="0">
                <a:ea typeface="宋体" panose="02010600030101010101" pitchFamily="2" charset="-122"/>
              </a:rPr>
              <a:t>		=	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外面挂着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zh-CN" altLang="en-US" sz="3200" dirty="0" smtClean="0">
                <a:ea typeface="宋体" panose="02010600030101010101" pitchFamily="2" charset="-122"/>
              </a:rPr>
              <a:t>（如果动词后有补语“在”需放在动词前）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b="1" u="sng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教室里坐</a:t>
            </a:r>
            <a:r>
              <a:rPr lang="zh-CN" altLang="en-US" sz="3200" b="1" u="sng" dirty="0" smtClean="0">
                <a:solidFill>
                  <a:srgbClr val="FF0000"/>
                </a:solidFill>
                <a:ea typeface="宋体" panose="02010600030101010101" pitchFamily="2" charset="-122"/>
              </a:rPr>
              <a:t>着</a:t>
            </a:r>
            <a:r>
              <a:rPr lang="zh-CN" altLang="en-US" sz="3200" dirty="0" smtClean="0">
                <a:ea typeface="宋体" panose="02010600030101010101" pitchFamily="2" charset="-122"/>
              </a:rPr>
              <a:t>（</a:t>
            </a:r>
            <a:r>
              <a:rPr lang="en-US" altLang="zh-CN" sz="3200" dirty="0" smtClean="0">
                <a:ea typeface="宋体" panose="02010600030101010101" pitchFamily="2" charset="-122"/>
              </a:rPr>
              <a:t>X </a:t>
            </a:r>
            <a:r>
              <a:rPr lang="zh-CN" altLang="en-US" sz="3200" dirty="0" smtClean="0">
                <a:ea typeface="宋体" panose="02010600030101010101" pitchFamily="2" charset="-122"/>
              </a:rPr>
              <a:t>坐着在教室里）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在</a:t>
            </a:r>
            <a:r>
              <a:rPr lang="zh-CN" altLang="en-US" sz="3200" dirty="0" smtClean="0">
                <a:ea typeface="宋体" panose="02010600030101010101" pitchFamily="2" charset="-122"/>
              </a:rPr>
              <a:t>信里写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清楚</a:t>
            </a:r>
            <a:r>
              <a:rPr lang="zh-CN" altLang="en-US" sz="3200" dirty="0" smtClean="0">
                <a:ea typeface="宋体" panose="02010600030101010101" pitchFamily="2" charset="-122"/>
              </a:rPr>
              <a:t>（</a:t>
            </a:r>
            <a:r>
              <a:rPr lang="en-US" altLang="zh-CN" sz="3200" dirty="0" smtClean="0">
                <a:ea typeface="宋体" panose="02010600030101010101" pitchFamily="2" charset="-122"/>
              </a:rPr>
              <a:t>X </a:t>
            </a:r>
            <a:r>
              <a:rPr lang="zh-CN" altLang="en-US" sz="3200" dirty="0" smtClean="0">
                <a:ea typeface="宋体" panose="02010600030101010101" pitchFamily="2" charset="-122"/>
              </a:rPr>
              <a:t>写清楚在信里）</a:t>
            </a:r>
            <a:endParaRPr lang="en-US" sz="32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4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495227"/>
            <a:ext cx="10360287" cy="416904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2. </a:t>
            </a:r>
            <a:r>
              <a:rPr lang="zh-CN" altLang="en-US" sz="4000" dirty="0" smtClean="0"/>
              <a:t>就叫我</a:t>
            </a:r>
            <a:r>
              <a:rPr lang="zh-CN" altLang="en-US" sz="4000" b="1" dirty="0" smtClean="0"/>
              <a:t>过去</a:t>
            </a:r>
            <a:endParaRPr lang="en-US" altLang="zh-CN" sz="4000" b="1" dirty="0" smtClean="0"/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：我想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过去</a:t>
            </a:r>
            <a:r>
              <a:rPr lang="zh-CN" altLang="en-US" sz="4000" dirty="0" smtClean="0">
                <a:ea typeface="宋体" panose="02010600030101010101" pitchFamily="2" charset="-122"/>
              </a:rPr>
              <a:t>跟他谈谈。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：公共汽车刚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过去</a:t>
            </a:r>
            <a:r>
              <a:rPr lang="zh-CN" altLang="en-US" sz="4000" dirty="0" smtClean="0">
                <a:ea typeface="宋体" panose="02010600030101010101" pitchFamily="2" charset="-122"/>
              </a:rPr>
              <a:t>一会儿。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：哥哥想把父母接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过去</a:t>
            </a:r>
            <a:r>
              <a:rPr lang="zh-CN" altLang="en-US" sz="4000" dirty="0" smtClean="0">
                <a:ea typeface="宋体" panose="02010600030101010101" pitchFamily="2" charset="-122"/>
              </a:rPr>
              <a:t>住几天。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：请你把这本书带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过去</a:t>
            </a:r>
            <a:r>
              <a:rPr lang="zh-CN" altLang="en-US" sz="4000" dirty="0" smtClean="0">
                <a:ea typeface="宋体" panose="02010600030101010101" pitchFamily="2" charset="-122"/>
              </a:rPr>
              <a:t>给她。</a:t>
            </a: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0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อิออนสำหรับห้องประชุม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อิออนสำหรับห้องประชุม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สำหรับห้องประชุม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2138</TotalTime>
  <Words>866</Words>
  <Application>Microsoft Office PowerPoint</Application>
  <PresentationFormat>แบบจอกว้าง</PresentationFormat>
  <Paragraphs>122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12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33" baseType="lpstr">
      <vt:lpstr>KaiTi</vt:lpstr>
      <vt:lpstr>Roboto</vt:lpstr>
      <vt:lpstr>宋体</vt:lpstr>
      <vt:lpstr>汉鼎简黑B</vt:lpstr>
      <vt:lpstr>Angsana New</vt:lpstr>
      <vt:lpstr>Arial</vt:lpstr>
      <vt:lpstr>Arial</vt:lpstr>
      <vt:lpstr>Calibri</vt:lpstr>
      <vt:lpstr>Calibri Light</vt:lpstr>
      <vt:lpstr>Century Gothic</vt:lpstr>
      <vt:lpstr>Cordia New</vt:lpstr>
      <vt:lpstr>Wingdings 3</vt:lpstr>
      <vt:lpstr>อิออนสำหรับห้องประชุม</vt:lpstr>
      <vt:lpstr>ธีมของ Office</vt:lpstr>
      <vt:lpstr>高级汉语 1</vt:lpstr>
      <vt:lpstr>บทที่ 14 เรื่องที่ยากจะลืม （一件难忘的事）</vt:lpstr>
      <vt:lpstr>生词</vt:lpstr>
      <vt:lpstr>生词</vt:lpstr>
      <vt:lpstr>语言点</vt:lpstr>
      <vt:lpstr>语言点</vt:lpstr>
      <vt:lpstr>语言点</vt:lpstr>
      <vt:lpstr>语言点</vt:lpstr>
      <vt:lpstr>语言点</vt:lpstr>
      <vt:lpstr>语言点</vt:lpstr>
      <vt:lpstr>语言点</vt:lpstr>
      <vt:lpstr>语言点</vt:lpstr>
      <vt:lpstr>熟读短文</vt:lpstr>
      <vt:lpstr>熟读短文</vt:lpstr>
      <vt:lpstr>课文</vt:lpstr>
      <vt:lpstr>回答问题</vt:lpstr>
      <vt:lpstr>练习题</vt:lpstr>
      <vt:lpstr>练习题</vt:lpstr>
      <vt:lpstr>作业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Mr.Phakorn Noparit</dc:creator>
  <cp:lastModifiedBy>Mr.Phakorn Noparit</cp:lastModifiedBy>
  <cp:revision>55</cp:revision>
  <dcterms:created xsi:type="dcterms:W3CDTF">2022-05-26T09:40:03Z</dcterms:created>
  <dcterms:modified xsi:type="dcterms:W3CDTF">2022-07-06T13:10:06Z</dcterms:modified>
</cp:coreProperties>
</file>