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7" r:id="rId2"/>
    <p:sldId id="303" r:id="rId3"/>
    <p:sldId id="304" r:id="rId4"/>
    <p:sldId id="305" r:id="rId5"/>
    <p:sldId id="306" r:id="rId6"/>
    <p:sldId id="307" r:id="rId7"/>
    <p:sldId id="308" r:id="rId8"/>
    <p:sldId id="261" r:id="rId9"/>
    <p:sldId id="263" r:id="rId10"/>
    <p:sldId id="267" r:id="rId11"/>
    <p:sldId id="269" r:id="rId12"/>
    <p:sldId id="270" r:id="rId13"/>
    <p:sldId id="272" r:id="rId14"/>
    <p:sldId id="273" r:id="rId15"/>
    <p:sldId id="274" r:id="rId16"/>
    <p:sldId id="275" r:id="rId17"/>
    <p:sldId id="258" r:id="rId18"/>
    <p:sldId id="278" r:id="rId19"/>
    <p:sldId id="309" r:id="rId20"/>
    <p:sldId id="310" r:id="rId21"/>
    <p:sldId id="311" r:id="rId22"/>
  </p:sldIdLst>
  <p:sldSz cx="12192000" cy="6858000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9DDE0-F4EE-4329-94F6-5BCF20C2EC4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D0553-9E51-4C83-BC2C-0CA3DFDC1F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411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26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775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613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096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36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327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97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454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750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786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308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9CEA73-1720-4459-8C67-3CFB21AFC39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315CC7-9B9E-4A01-B371-A4634C9AB91D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91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92300" y="1228398"/>
            <a:ext cx="89535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0" i="0" dirty="0" smtClean="0">
                <a:solidFill>
                  <a:srgbClr val="050505"/>
                </a:solidFill>
                <a:effectLst/>
                <a:latin typeface="Open Sans"/>
                <a:cs typeface="+mj-cs"/>
              </a:rPr>
              <a:t>บทที่ </a:t>
            </a:r>
            <a:r>
              <a:rPr lang="en-US" sz="4000" b="0" i="0" dirty="0" smtClean="0">
                <a:solidFill>
                  <a:srgbClr val="050505"/>
                </a:solidFill>
                <a:effectLst/>
                <a:latin typeface="Open Sans"/>
                <a:cs typeface="+mj-cs"/>
              </a:rPr>
              <a:t>10</a:t>
            </a:r>
            <a:endParaRPr lang="th-TH" sz="4000" b="0" i="0" dirty="0" smtClean="0">
              <a:solidFill>
                <a:srgbClr val="050505"/>
              </a:solidFill>
              <a:effectLst/>
              <a:latin typeface="Open Sans"/>
              <a:cs typeface="+mj-cs"/>
            </a:endParaRPr>
          </a:p>
          <a:p>
            <a:pPr algn="ctr"/>
            <a:r>
              <a:rPr lang="th-TH" sz="4000" b="0" i="0" dirty="0" smtClean="0">
                <a:solidFill>
                  <a:srgbClr val="050505"/>
                </a:solidFill>
                <a:effectLst/>
                <a:latin typeface="Open Sans"/>
                <a:cs typeface="+mj-cs"/>
              </a:rPr>
              <a:t>ตัวอย่างผู้นำ</a:t>
            </a:r>
          </a:p>
          <a:p>
            <a:endParaRPr lang="th-TH" dirty="0">
              <a:solidFill>
                <a:srgbClr val="050505"/>
              </a:solidFill>
              <a:latin typeface="Open Sans"/>
            </a:endParaRP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การเป็นผู้นำไม่ว่าจะขึ้นชื่อว่าดี หรือไม่ดีนั้น ก็มักจะมีบุคลิกลักษณะคล้ายๆ ที่ทำให้เป็นผู้นำที่โดดเด่นนั่นก็คือการมีความทะเยอทะยานสูง เด็ดขาดในการตัดสินใจ มีความมั่นใจ กล้าหาญ สามารถโน้มน้าวใจคนจำนวนมากได้เก่ง อีกทั้งยังมีทักษะในการสื่อสาร ปราศรัย และมีกลเม็ดเด็ดพรายในการต่อรอง</a:t>
            </a: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เช่นเดียวกับเหล่าผู้นำต่างทั้งในประเทศไทยและต่างประเทศ  ทุกคนต้องต่อสู้และแสดงบทบาทความเป็นผู้นำอย่างสุดความสามารถ  และมีบทบาทสำคัญ จนทำให้กลายเป็นผู้นำที่สร้างแรงบันดาลใจให้ผู้คนมาหลายยุคหลายสมัย</a:t>
            </a:r>
            <a:endParaRPr lang="th-TH" b="0" i="0" dirty="0">
              <a:solidFill>
                <a:srgbClr val="05050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8143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0700" y="1659285"/>
            <a:ext cx="87757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50505"/>
                </a:solidFill>
                <a:latin typeface="Roboto"/>
              </a:rPr>
              <a:t>3</a:t>
            </a:r>
            <a:r>
              <a:rPr lang="en-US" b="1" dirty="0" smtClean="0">
                <a:solidFill>
                  <a:srgbClr val="050505"/>
                </a:solidFill>
                <a:latin typeface="Roboto"/>
              </a:rPr>
              <a:t>.</a:t>
            </a:r>
            <a:r>
              <a:rPr lang="th-TH" b="1" dirty="0" smtClean="0">
                <a:solidFill>
                  <a:srgbClr val="050505"/>
                </a:solidFill>
                <a:latin typeface="Roboto"/>
              </a:rPr>
              <a:t> 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เช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เกบารา (1928-1965)</a:t>
            </a:r>
          </a:p>
          <a:p>
            <a:endParaRPr lang="th-TH" b="1" i="0" dirty="0" smtClean="0">
              <a:solidFill>
                <a:srgbClr val="050505"/>
              </a:solidFill>
              <a:effectLst/>
              <a:latin typeface="Roboto"/>
            </a:endParaRP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</a:t>
            </a:r>
            <a:r>
              <a:rPr lang="th-TH" i="0" dirty="0" err="1" smtClean="0">
                <a:solidFill>
                  <a:srgbClr val="050505"/>
                </a:solidFill>
                <a:effectLst/>
                <a:latin typeface="Roboto"/>
              </a:rPr>
              <a:t>เช</a:t>
            </a:r>
            <a:r>
              <a:rPr lang="th-TH" i="0" dirty="0" smtClean="0">
                <a:solidFill>
                  <a:srgbClr val="050505"/>
                </a:solidFill>
                <a:effectLst/>
                <a:latin typeface="Roboto"/>
              </a:rPr>
              <a:t> เกบารา 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รู้จักในนาม “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เช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” เป็นนักปฏิวัติลัทธิ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มากซ์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 นายแพทย์ นักเขียน ผู้นำนักรบกองโจร นักการทูต และนักทฤษฎีการทหารชาวอาร์เจนตินา</a:t>
            </a:r>
          </a:p>
          <a:p>
            <a:endParaRPr lang="th-TH" b="0" i="0" dirty="0" smtClean="0">
              <a:solidFill>
                <a:srgbClr val="050505"/>
              </a:solidFill>
              <a:effectLst/>
              <a:latin typeface="Open Sans"/>
            </a:endParaRP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ในฐานะที่เป็นบุคคลสำคัญคนหนึ่งจากการปฏิวัติคิวบา ภาพใบหน้าของเขากลายเป็นสัญลักษณ์ที่พบทั่วไปของวัฒนธรรมต่อต้านและการกบฏ และเป็นตราต้นแบบที่รู้จักกันเป็นสากลภายในวัฒนธรรมสมัยนิยม</a:t>
            </a:r>
            <a:endParaRPr lang="th-TH" b="0" i="0" dirty="0">
              <a:solidFill>
                <a:srgbClr val="05050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8655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39900" y="1659285"/>
            <a:ext cx="87249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50505"/>
                </a:solidFill>
                <a:latin typeface="Roboto"/>
              </a:rPr>
              <a:t>4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. 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แฟรงกลิน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เดลาโน 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โรสเวลต์</a:t>
            </a:r>
            <a:endParaRPr lang="th-TH" b="1" i="0" dirty="0" smtClean="0">
              <a:solidFill>
                <a:srgbClr val="050505"/>
              </a:solidFill>
              <a:effectLst/>
              <a:latin typeface="Roboto"/>
            </a:endParaRPr>
          </a:p>
          <a:p>
            <a:endParaRPr lang="th-TH" b="1" i="0" dirty="0" smtClean="0">
              <a:solidFill>
                <a:srgbClr val="050505"/>
              </a:solidFill>
              <a:effectLst/>
              <a:latin typeface="Roboto"/>
            </a:endParaRP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แฟรงกลิน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 เดลาโน 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โรสเวลต์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 เป็นประธานาธิบดีคนที่ 32 ของสหรัฐอเมริกา ในช่วงที่ภาวะเศรษฐกิจตกต่ำครั้งใหญ่ และในช่วงสงครามโลกครั้งที่สอง</a:t>
            </a: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</a:t>
            </a:r>
          </a:p>
          <a:p>
            <a:r>
              <a:rPr lang="th-TH" dirty="0">
                <a:solidFill>
                  <a:srgbClr val="050505"/>
                </a:solidFill>
                <a:latin typeface="Open Sans"/>
              </a:rPr>
              <a:t>	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ต่อมาเขาได้ดำเนินการปฏิรูป และการบรรเทาทุกข์แก่ประชาชนซึ่งช่วยให้ประเทศฟื้นตัวขึ้นอย่างน่าอัศจรรย์ นอกจากนี้เขายังเป็นหนึ่งในผู้นำสงครามที่ยิ่งใหญ่ที่สุดที่ช่วยให้อเมริกาขึ้นสู่อำนาจอีกด้วย</a:t>
            </a:r>
            <a:endParaRPr lang="th-TH" b="0" i="0" dirty="0">
              <a:solidFill>
                <a:srgbClr val="05050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2378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92300" y="1443841"/>
            <a:ext cx="8547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50505"/>
                </a:solidFill>
                <a:latin typeface="Roboto"/>
              </a:rPr>
              <a:t>5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. 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จอร์จ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วอชิงตัน</a:t>
            </a:r>
          </a:p>
          <a:p>
            <a:endParaRPr lang="th-TH" b="0" i="0" dirty="0" smtClean="0">
              <a:solidFill>
                <a:srgbClr val="050505"/>
              </a:solidFill>
              <a:effectLst/>
              <a:latin typeface="Open Sans"/>
            </a:endParaRPr>
          </a:p>
          <a:p>
            <a:r>
              <a:rPr lang="th-TH" dirty="0">
                <a:solidFill>
                  <a:srgbClr val="050505"/>
                </a:solidFill>
                <a:latin typeface="Open Sans"/>
              </a:rPr>
              <a:t>	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จอร์จ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 วอชิงตัน เป็นผู้นำทางทหาร และการเมืองที่โดดเด่นของสหรัฐอเมริกา เขาเป็นผู้นำที่ทำให้สหรัฐชนะในสงครามปฏิวัติอเมริกัน นอกจากนี้ยังดำรงตำแหน่งประธานาธิบดีคนแรกของสหรัฐฯ</a:t>
            </a:r>
          </a:p>
          <a:p>
            <a:endParaRPr lang="th-TH" b="0" i="0" dirty="0" smtClean="0">
              <a:solidFill>
                <a:srgbClr val="050505"/>
              </a:solidFill>
              <a:effectLst/>
              <a:latin typeface="Open Sans"/>
            </a:endParaRPr>
          </a:p>
          <a:p>
            <a:r>
              <a:rPr lang="th-TH" dirty="0">
                <a:solidFill>
                  <a:srgbClr val="050505"/>
                </a:solidFill>
                <a:latin typeface="Open Sans"/>
              </a:rPr>
              <a:t>	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ด้วยความมีวิสัยทัศน์กว้างไกล มีความอดทน และมีความสามารถในการตัดสินใจอย่างมีเหตุผลในการเผชิญหน้ากับศัตรู ทำให้เขาได้รับการยอมรับจากชนอเมริกันทุกประเภท และถูกยกย่องให้เป็นผู้นำคนสำคัญของสหรัฐฯ</a:t>
            </a:r>
            <a:endParaRPr lang="th-TH" b="0" i="0" dirty="0">
              <a:solidFill>
                <a:srgbClr val="05050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60359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39900" y="1659285"/>
            <a:ext cx="8864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50505"/>
                </a:solidFill>
                <a:effectLst/>
                <a:latin typeface="Roboto"/>
              </a:rPr>
              <a:t>6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. 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มหาต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มา 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คานธี</a:t>
            </a:r>
            <a:endParaRPr lang="th-TH" b="1" i="0" dirty="0" smtClean="0">
              <a:solidFill>
                <a:srgbClr val="050505"/>
              </a:solidFill>
              <a:effectLst/>
              <a:latin typeface="Roboto"/>
            </a:endParaRPr>
          </a:p>
          <a:p>
            <a:endParaRPr lang="th-TH" b="1" i="0" dirty="0" smtClean="0">
              <a:solidFill>
                <a:srgbClr val="050505"/>
              </a:solidFill>
              <a:effectLst/>
              <a:latin typeface="Roboto"/>
            </a:endParaRP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มหาต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มา 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คานธี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 เป็นเป็นผู้นำ และนักการเมืองที่มีชื่อเสียงชาวอินเดีย และศาสนาฮินดู ท่านได้สร้างแรงบันดาลใจให้กับนักต่อสู้รุ่นแล้วรุ่นเล่า และยังได้รับการขนานนามให้เป็น “บิดาแห่งประชาชาติ” ของอินเดีย</a:t>
            </a:r>
          </a:p>
          <a:p>
            <a:endParaRPr lang="th-TH" b="0" i="0" dirty="0" smtClean="0">
              <a:solidFill>
                <a:srgbClr val="050505"/>
              </a:solidFill>
              <a:effectLst/>
              <a:latin typeface="Open Sans"/>
            </a:endParaRPr>
          </a:p>
          <a:p>
            <a:r>
              <a:rPr lang="th-TH" dirty="0">
                <a:solidFill>
                  <a:srgbClr val="050505"/>
                </a:solidFill>
                <a:latin typeface="Open Sans"/>
              </a:rPr>
              <a:t>	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นอกจากนี้ยังมีบทบาทสำคัญในการปลดปล่อยประชาชนชาวอินเดียให้พ้นจากการข่มเหงตามวิถีทางแห่งอหิงสา และหลักสัตยาเคราะห์</a:t>
            </a:r>
            <a:endParaRPr lang="th-TH" b="0" i="0" dirty="0">
              <a:solidFill>
                <a:srgbClr val="05050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93129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41500" y="1228398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50505"/>
                </a:solidFill>
                <a:latin typeface="Roboto"/>
              </a:rPr>
              <a:t>7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. เหมา เจ๋อตง</a:t>
            </a:r>
          </a:p>
          <a:p>
            <a:endParaRPr lang="th-TH" b="0" i="0" dirty="0" smtClean="0">
              <a:solidFill>
                <a:srgbClr val="050505"/>
              </a:solidFill>
              <a:effectLst/>
              <a:latin typeface="Open Sans"/>
            </a:endParaRPr>
          </a:p>
          <a:p>
            <a:r>
              <a:rPr lang="th-TH" dirty="0">
                <a:solidFill>
                  <a:srgbClr val="050505"/>
                </a:solidFill>
                <a:latin typeface="Open Sans"/>
              </a:rPr>
              <a:t>	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เหมา เจ๋อตง เป็นผู้ก่อตั้งพรรคคอมมิวนิสต์แห่งประเทศจีน และทำให้จีนเปลี่ยนระบอบการปกครองมาเป็นแบบคอมมิวนิสต์จนถึงปัจจุบัน</a:t>
            </a:r>
          </a:p>
          <a:p>
            <a:endParaRPr lang="th-TH" b="0" i="0" dirty="0" smtClean="0">
              <a:solidFill>
                <a:srgbClr val="050505"/>
              </a:solidFill>
              <a:effectLst/>
              <a:latin typeface="Open Sans"/>
            </a:endParaRPr>
          </a:p>
          <a:p>
            <a:r>
              <a:rPr lang="th-TH" dirty="0">
                <a:solidFill>
                  <a:srgbClr val="050505"/>
                </a:solidFill>
                <a:latin typeface="Open Sans"/>
              </a:rPr>
              <a:t>	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นอกจากนี้เขายังช่วยในการหนุนเศรษฐกิจของจีนทำให้กลายเป็นที่รู้จักในประชาคมโลกเช่นทุกวันนี้ วิสัยทัศน์ของประธานเหมา ทำให้ประเทศจีนกลายเป็นประเทศมหาอำนาจจากฝั่งเอเชียเช่นปัจจุบัน</a:t>
            </a:r>
          </a:p>
          <a:p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3623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1659285"/>
            <a:ext cx="881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50505"/>
                </a:solidFill>
                <a:latin typeface="Roboto"/>
              </a:rPr>
              <a:t>8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. 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มาร์ติน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ลูเทอร์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คิง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จูเนียร์</a:t>
            </a:r>
          </a:p>
          <a:p>
            <a:endParaRPr lang="th-TH" b="0" i="0" dirty="0" smtClean="0">
              <a:solidFill>
                <a:srgbClr val="050505"/>
              </a:solidFill>
              <a:effectLst/>
              <a:latin typeface="Open Sans"/>
            </a:endParaRPr>
          </a:p>
          <a:p>
            <a:r>
              <a:rPr lang="th-TH" dirty="0">
                <a:solidFill>
                  <a:srgbClr val="050505"/>
                </a:solidFill>
                <a:latin typeface="Open Sans"/>
              </a:rPr>
              <a:t>	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</a:t>
            </a:r>
            <a:r>
              <a:rPr lang="th-TH" i="0" dirty="0" err="1" smtClean="0">
                <a:solidFill>
                  <a:srgbClr val="050505"/>
                </a:solidFill>
                <a:effectLst/>
                <a:latin typeface="Roboto"/>
              </a:rPr>
              <a:t>มาร์ติน</a:t>
            </a:r>
            <a:r>
              <a:rPr lang="th-TH" i="0" dirty="0" smtClean="0">
                <a:solidFill>
                  <a:srgbClr val="050505"/>
                </a:solidFill>
                <a:effectLst/>
                <a:latin typeface="Roboto"/>
              </a:rPr>
              <a:t> </a:t>
            </a:r>
            <a:r>
              <a:rPr lang="th-TH" i="0" dirty="0" err="1" smtClean="0">
                <a:solidFill>
                  <a:srgbClr val="050505"/>
                </a:solidFill>
                <a:effectLst/>
                <a:latin typeface="Roboto"/>
              </a:rPr>
              <a:t>ลูเทอร์</a:t>
            </a:r>
            <a:r>
              <a:rPr lang="th-TH" i="0" dirty="0" smtClean="0">
                <a:solidFill>
                  <a:srgbClr val="050505"/>
                </a:solidFill>
                <a:effectLst/>
                <a:latin typeface="Roboto"/>
              </a:rPr>
              <a:t> </a:t>
            </a:r>
            <a:r>
              <a:rPr lang="th-TH" i="0" dirty="0" err="1" smtClean="0">
                <a:solidFill>
                  <a:srgbClr val="050505"/>
                </a:solidFill>
                <a:effectLst/>
                <a:latin typeface="Roboto"/>
              </a:rPr>
              <a:t>คิง</a:t>
            </a:r>
            <a:r>
              <a:rPr lang="th-TH" i="0" dirty="0" smtClean="0">
                <a:solidFill>
                  <a:srgbClr val="050505"/>
                </a:solidFill>
                <a:effectLst/>
                <a:latin typeface="Roboto"/>
              </a:rPr>
              <a:t> จูเนียร์ 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เป็นศาสนา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จารย์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 และนักปฏิวัติเพื่อสิทธิมนุษยชนชาวอเมริกันที่ต่อสู้เพื่อความเท่าเทียมทางเชื้อชาติ และสิทธิพลเมืองโดยไม่ใช้กำลัง และการนองเลือด เช่นเดียวกับมหาตมะ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คานธี</a:t>
            </a:r>
            <a:endParaRPr lang="th-TH" b="0" i="0" dirty="0" smtClean="0">
              <a:solidFill>
                <a:srgbClr val="050505"/>
              </a:solidFill>
              <a:effectLst/>
              <a:latin typeface="Open Sans"/>
            </a:endParaRP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</a:t>
            </a:r>
          </a:p>
          <a:p>
            <a:r>
              <a:rPr lang="th-TH" dirty="0">
                <a:solidFill>
                  <a:srgbClr val="050505"/>
                </a:solidFill>
                <a:latin typeface="Open Sans"/>
              </a:rPr>
              <a:t>	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หลังจากการต่อสู้เขาก็ได้แสดงให้ทุกคนเห็นว่าเมื่อทุกคนเท่าเทียมกันประเทศก็จะมีการพัฒนาที่ดีขึ้น ด้วยความกล้าหาญ อดทน และตั้งใจที่จะสู้เพื่อสิ่งที่ถูกต้อง ทำให้เขาได้สร้างแรงบันดาลใจให้คนมากมายทั่วโลก</a:t>
            </a:r>
            <a:endParaRPr lang="th-TH" b="0" i="0" dirty="0">
              <a:solidFill>
                <a:srgbClr val="05050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23055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19300" y="2090172"/>
            <a:ext cx="83947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4D5156"/>
                </a:solidFill>
                <a:latin typeface="arial" panose="020B0604020202020204" pitchFamily="34" charset="0"/>
              </a:rPr>
              <a:t>9. </a:t>
            </a:r>
            <a:r>
              <a:rPr lang="th-TH" sz="4000" dirty="0" err="1" smtClean="0">
                <a:solidFill>
                  <a:srgbClr val="4D5156"/>
                </a:solidFill>
                <a:latin typeface="arial" panose="020B0604020202020204" pitchFamily="34" charset="0"/>
              </a:rPr>
              <a:t>มู</a:t>
            </a:r>
            <a:r>
              <a:rPr lang="th-TH" sz="4000" dirty="0" err="1">
                <a:solidFill>
                  <a:srgbClr val="4D5156"/>
                </a:solidFill>
                <a:latin typeface="arial" panose="020B0604020202020204" pitchFamily="34" charset="0"/>
              </a:rPr>
              <a:t>ฮัม</a:t>
            </a:r>
            <a:r>
              <a:rPr lang="th-TH" sz="4000" dirty="0">
                <a:solidFill>
                  <a:srgbClr val="4D5156"/>
                </a:solidFill>
                <a:latin typeface="arial" panose="020B0604020202020204" pitchFamily="34" charset="0"/>
              </a:rPr>
              <a:t>หมัด </a:t>
            </a:r>
            <a:r>
              <a:rPr lang="th-TH" sz="4000" dirty="0" err="1">
                <a:solidFill>
                  <a:srgbClr val="4D5156"/>
                </a:solidFill>
                <a:latin typeface="arial" panose="020B0604020202020204" pitchFamily="34" charset="0"/>
              </a:rPr>
              <a:t>ยูนูส</a:t>
            </a:r>
            <a:r>
              <a:rPr lang="th-TH" sz="4000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th-TH" dirty="0">
                <a:solidFill>
                  <a:srgbClr val="4D5156"/>
                </a:solidFill>
                <a:latin typeface="arial" panose="020B0604020202020204" pitchFamily="34" charset="0"/>
              </a:rPr>
              <a:t>เป็นนายธนาคารและนักเศรษฐศาสตร์ชาวบังกลาเทศผู้ริเริ่มและพัฒนาแนวคิด “ไม</a:t>
            </a:r>
            <a:r>
              <a:rPr lang="th-TH" dirty="0" err="1">
                <a:solidFill>
                  <a:srgbClr val="4D5156"/>
                </a:solidFill>
                <a:latin typeface="arial" panose="020B0604020202020204" pitchFamily="34" charset="0"/>
              </a:rPr>
              <a:t>โคร</a:t>
            </a:r>
            <a:r>
              <a:rPr lang="th-TH" dirty="0">
                <a:solidFill>
                  <a:srgbClr val="4D5156"/>
                </a:solidFill>
                <a:latin typeface="arial" panose="020B0604020202020204" pitchFamily="34" charset="0"/>
              </a:rPr>
              <a:t>เครดิต” หรือ การให้กู้เงินโดยไม่ต้องใช้หลักทรัพย์ค้ำประกัน โดยจะให้กู้แก่ผู้ประกอบการหรือชาวบ้านซึ่งยากจนเกินกว่าจะมีคุณสมบัติพอเพียงที่จะกู้เงินจากธนาคารทั่วไป นอกจากนั้น </a:t>
            </a:r>
            <a:r>
              <a:rPr lang="th-TH" dirty="0" err="1">
                <a:solidFill>
                  <a:srgbClr val="4D5156"/>
                </a:solidFill>
                <a:latin typeface="arial" panose="020B0604020202020204" pitchFamily="34" charset="0"/>
              </a:rPr>
              <a:t>ยูนูส</a:t>
            </a:r>
            <a:r>
              <a:rPr lang="th-TH" dirty="0">
                <a:solidFill>
                  <a:srgbClr val="4D5156"/>
                </a:solidFill>
                <a:latin typeface="arial" panose="020B0604020202020204" pitchFamily="34" charset="0"/>
              </a:rPr>
              <a:t>ยังเป็นผู้ก่อตั้ง “</a:t>
            </a:r>
            <a:r>
              <a:rPr lang="th-TH" dirty="0" err="1">
                <a:solidFill>
                  <a:srgbClr val="4D5156"/>
                </a:solidFill>
                <a:latin typeface="arial" panose="020B0604020202020204" pitchFamily="34" charset="0"/>
              </a:rPr>
              <a:t>กรา</a:t>
            </a:r>
            <a:r>
              <a:rPr lang="th-TH" dirty="0">
                <a:solidFill>
                  <a:srgbClr val="4D5156"/>
                </a:solidFill>
                <a:latin typeface="arial" panose="020B0604020202020204" pitchFamily="34" charset="0"/>
              </a:rPr>
              <a:t>มีน</a:t>
            </a:r>
            <a:r>
              <a:rPr lang="th-TH" dirty="0" err="1">
                <a:solidFill>
                  <a:srgbClr val="4D5156"/>
                </a:solidFill>
                <a:latin typeface="arial" panose="020B0604020202020204" pitchFamily="34" charset="0"/>
              </a:rPr>
              <a:t>แบงค์</a:t>
            </a:r>
            <a:r>
              <a:rPr lang="th-TH" dirty="0">
                <a:solidFill>
                  <a:srgbClr val="4D5156"/>
                </a:solidFill>
                <a:latin typeface="arial" panose="020B0604020202020204" pitchFamily="34" charset="0"/>
              </a:rPr>
              <a:t>” หรือ ธนาคาร</a:t>
            </a:r>
            <a:r>
              <a:rPr lang="th-TH" dirty="0" err="1">
                <a:solidFill>
                  <a:srgbClr val="4D5156"/>
                </a:solidFill>
                <a:latin typeface="arial" panose="020B0604020202020204" pitchFamily="34" charset="0"/>
              </a:rPr>
              <a:t>กรามีน</a:t>
            </a:r>
            <a:r>
              <a:rPr lang="th-TH" dirty="0">
                <a:solidFill>
                  <a:srgbClr val="4D5156"/>
                </a:solidFill>
                <a:latin typeface="arial" panose="020B0604020202020204" pitchFamily="34" charset="0"/>
              </a:rPr>
              <a:t> 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1199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81200" y="770741"/>
            <a:ext cx="88265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err="1">
                <a:solidFill>
                  <a:srgbClr val="242D2E"/>
                </a:solidFill>
                <a:latin typeface="sarabun"/>
              </a:rPr>
              <a:t>มูฮัม</a:t>
            </a:r>
            <a:r>
              <a:rPr lang="th-TH" b="1" dirty="0">
                <a:solidFill>
                  <a:srgbClr val="242D2E"/>
                </a:solidFill>
                <a:latin typeface="sarabun"/>
              </a:rPr>
              <a:t>มัด ยู</a:t>
            </a:r>
            <a:r>
              <a:rPr lang="th-TH" b="1" dirty="0" err="1">
                <a:solidFill>
                  <a:srgbClr val="242D2E"/>
                </a:solidFill>
                <a:latin typeface="sarabun"/>
              </a:rPr>
              <a:t>นุส</a:t>
            </a:r>
            <a:r>
              <a:rPr lang="th-TH" b="1" dirty="0">
                <a:solidFill>
                  <a:srgbClr val="242D2E"/>
                </a:solidFill>
                <a:latin typeface="sarabun"/>
              </a:rPr>
              <a:t> (</a:t>
            </a:r>
            <a:r>
              <a:rPr lang="en-US" b="1" dirty="0">
                <a:solidFill>
                  <a:srgbClr val="242D2E"/>
                </a:solidFill>
                <a:latin typeface="sarabun"/>
              </a:rPr>
              <a:t>Muhammad </a:t>
            </a:r>
            <a:r>
              <a:rPr lang="en-US" b="1" dirty="0" err="1">
                <a:solidFill>
                  <a:srgbClr val="242D2E"/>
                </a:solidFill>
                <a:latin typeface="sarabun"/>
              </a:rPr>
              <a:t>Yunus</a:t>
            </a:r>
            <a:r>
              <a:rPr lang="en-US" b="1" dirty="0" smtClean="0">
                <a:solidFill>
                  <a:srgbClr val="242D2E"/>
                </a:solidFill>
                <a:latin typeface="sarabun"/>
              </a:rPr>
              <a:t>)</a:t>
            </a:r>
          </a:p>
          <a:p>
            <a:r>
              <a:rPr lang="en-US" b="1" dirty="0">
                <a:solidFill>
                  <a:srgbClr val="242D2E"/>
                </a:solidFill>
                <a:latin typeface="sarabun"/>
              </a:rPr>
              <a:t>	</a:t>
            </a:r>
            <a:r>
              <a:rPr lang="en-US" dirty="0">
                <a:solidFill>
                  <a:srgbClr val="242D2E"/>
                </a:solidFill>
                <a:latin typeface="sarabun"/>
              </a:rPr>
              <a:t> </a:t>
            </a:r>
            <a:r>
              <a:rPr lang="th-TH" dirty="0">
                <a:solidFill>
                  <a:srgbClr val="242D2E"/>
                </a:solidFill>
                <a:latin typeface="sarabun"/>
              </a:rPr>
              <a:t>นักเศรษฐศาสตร์รางวัลโนเบล ปี 2006 ที่ริเริ่มและก่อตั้งธนาคารคนจนที่มีชื่อเสียงคือ </a:t>
            </a:r>
            <a:r>
              <a:rPr lang="en-US" dirty="0" err="1">
                <a:solidFill>
                  <a:srgbClr val="242D2E"/>
                </a:solidFill>
                <a:latin typeface="sarabun"/>
              </a:rPr>
              <a:t>Grameen</a:t>
            </a:r>
            <a:r>
              <a:rPr lang="en-US" dirty="0">
                <a:solidFill>
                  <a:srgbClr val="242D2E"/>
                </a:solidFill>
                <a:latin typeface="sarabun"/>
              </a:rPr>
              <a:t> Bank </a:t>
            </a:r>
            <a:r>
              <a:rPr lang="th-TH" dirty="0">
                <a:solidFill>
                  <a:srgbClr val="242D2E"/>
                </a:solidFill>
                <a:latin typeface="sarabun"/>
              </a:rPr>
              <a:t>ของบังกลาเทศ สถาบันการเงินที่บุกเบิกโครงการสินเชื่อรายย่อยให้กับคนที่ยากจนที่สุด ทำให้คนยากจนในบังกลาเทศและทั่วโลกหลุดพ้นจากความยากจนสุดขั้ว </a:t>
            </a:r>
            <a:r>
              <a:rPr lang="th-TH" i="1" dirty="0">
                <a:solidFill>
                  <a:srgbClr val="242D2E"/>
                </a:solidFill>
                <a:latin typeface="sarabun"/>
              </a:rPr>
              <a:t>ล่าสุด ยูนุ</a:t>
            </a:r>
            <a:r>
              <a:rPr lang="th-TH" i="1" dirty="0" err="1">
                <a:solidFill>
                  <a:srgbClr val="242D2E"/>
                </a:solidFill>
                <a:latin typeface="sarabun"/>
              </a:rPr>
              <a:t>สเขียน</a:t>
            </a:r>
            <a:r>
              <a:rPr lang="th-TH" i="1" dirty="0">
                <a:solidFill>
                  <a:srgbClr val="242D2E"/>
                </a:solidFill>
                <a:latin typeface="sarabun"/>
              </a:rPr>
              <a:t>หนังสือเล่มใหม่ออกมาชื่อ “โลกที่เป็นศูนย์ 3 อย่าง” คือ โลกที่ความยากจนเป็นศูนย์ การว่างงานเป็นศูนย์ และการปล่อยก๊าซเรือนกระจกสุทธิเป็นศูนย์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5629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39900" y="1074629"/>
            <a:ext cx="88773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lato"/>
              </a:rPr>
              <a:t>10.</a:t>
            </a:r>
            <a:r>
              <a:rPr lang="th-TH" sz="4000" dirty="0" err="1" smtClean="0">
                <a:latin typeface="lato"/>
              </a:rPr>
              <a:t>ฮิรามัตสึ</a:t>
            </a:r>
            <a:endParaRPr lang="th-TH" sz="4000" dirty="0" smtClean="0">
              <a:latin typeface="lato"/>
            </a:endParaRPr>
          </a:p>
          <a:p>
            <a:r>
              <a:rPr lang="th-TH" dirty="0">
                <a:latin typeface="lato"/>
              </a:rPr>
              <a:t>	</a:t>
            </a:r>
            <a:r>
              <a:rPr lang="th-TH" dirty="0" smtClean="0">
                <a:latin typeface="lato"/>
              </a:rPr>
              <a:t>เกิดที่เมือง</a:t>
            </a:r>
            <a:r>
              <a:rPr lang="th-TH" dirty="0" err="1" smtClean="0">
                <a:latin typeface="lato"/>
              </a:rPr>
              <a:t>โออิ</a:t>
            </a:r>
            <a:r>
              <a:rPr lang="th-TH" dirty="0" smtClean="0">
                <a:latin typeface="lato"/>
              </a:rPr>
              <a:t>ตะและ</a:t>
            </a:r>
            <a:r>
              <a:rPr lang="th-TH" dirty="0">
                <a:latin typeface="lato"/>
              </a:rPr>
              <a:t>ศึกษาในโรงเรียนในท้องถิ่น </a:t>
            </a:r>
            <a:r>
              <a:rPr lang="th-TH" dirty="0" smtClean="0">
                <a:latin typeface="lato"/>
              </a:rPr>
              <a:t>และ</a:t>
            </a:r>
            <a:r>
              <a:rPr lang="th-TH" dirty="0">
                <a:latin typeface="lato"/>
              </a:rPr>
              <a:t>ต่อมาสำเร็จ</a:t>
            </a:r>
            <a:r>
              <a:rPr lang="th-TH" dirty="0" smtClean="0">
                <a:latin typeface="lato"/>
              </a:rPr>
              <a:t>การศึกษา	ด้าน</a:t>
            </a:r>
            <a:r>
              <a:rPr lang="th-TH" dirty="0">
                <a:latin typeface="lato"/>
              </a:rPr>
              <a:t>กฎหมายจา</a:t>
            </a:r>
            <a:r>
              <a:rPr lang="th-TH" dirty="0" smtClean="0">
                <a:latin typeface="lato"/>
              </a:rPr>
              <a:t>กมหาวิทยาลัยโตเกียวใน</a:t>
            </a:r>
            <a:r>
              <a:rPr lang="th-TH" dirty="0">
                <a:latin typeface="lato"/>
              </a:rPr>
              <a:t>ปี 2492 จากนั้นเขาก็เข้า</a:t>
            </a:r>
            <a:r>
              <a:rPr lang="th-TH" dirty="0" smtClean="0">
                <a:latin typeface="lato"/>
              </a:rPr>
              <a:t>ร่วมกระทรวงการค้าระหว่างประเทศและอุตสาหกรรม</a:t>
            </a:r>
            <a:r>
              <a:rPr lang="th-TH" dirty="0">
                <a:latin typeface="lato"/>
              </a:rPr>
              <a:t> (</a:t>
            </a:r>
            <a:r>
              <a:rPr lang="en-US" dirty="0">
                <a:latin typeface="lato"/>
              </a:rPr>
              <a:t>MITI) </a:t>
            </a:r>
            <a:r>
              <a:rPr lang="th-TH" dirty="0">
                <a:latin typeface="lato"/>
              </a:rPr>
              <a:t>ซึ่งเขาทำงานเกี่ยวกับกฎระเบียบต่างๆ ที่จัดตั้งขึ้นสำหรับอุตสาหกรรมอิเล็กทรอนิกส์ของญี่ปุ่นที่กำลังเติบโต </a:t>
            </a:r>
            <a:endParaRPr lang="th-TH" dirty="0" smtClean="0">
              <a:latin typeface="lato"/>
            </a:endParaRPr>
          </a:p>
          <a:p>
            <a:r>
              <a:rPr lang="th-TH" dirty="0">
                <a:latin typeface="lato"/>
              </a:rPr>
              <a:t>	</a:t>
            </a:r>
            <a:r>
              <a:rPr lang="th-TH" dirty="0">
                <a:solidFill>
                  <a:srgbClr val="000000"/>
                </a:solidFill>
                <a:latin typeface="Helvetica" panose="020B0604020202020204" pitchFamily="34" charset="0"/>
              </a:rPr>
              <a:t>โม</a:t>
            </a:r>
            <a:r>
              <a:rPr lang="th-TH" dirty="0" err="1">
                <a:solidFill>
                  <a:srgbClr val="000000"/>
                </a:solidFill>
                <a:latin typeface="Helvetica" panose="020B0604020202020204" pitchFamily="34" charset="0"/>
              </a:rPr>
              <a:t>ริฮิโกะ</a:t>
            </a:r>
            <a:r>
              <a:rPr lang="th-TH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th-TH" dirty="0" err="1">
                <a:solidFill>
                  <a:srgbClr val="000000"/>
                </a:solidFill>
                <a:latin typeface="Helvetica" panose="020B0604020202020204" pitchFamily="34" charset="0"/>
              </a:rPr>
              <a:t>ฮิรามัตสึ</a:t>
            </a:r>
            <a:r>
              <a:rPr lang="th-TH" dirty="0">
                <a:solidFill>
                  <a:srgbClr val="000000"/>
                </a:solidFill>
                <a:latin typeface="Helvetica" panose="020B0604020202020204" pitchFamily="34" charset="0"/>
              </a:rPr>
              <a:t> อดีตผู้ว่าราชการจังหวัด</a:t>
            </a:r>
            <a:r>
              <a:rPr lang="th-TH" dirty="0" err="1">
                <a:solidFill>
                  <a:srgbClr val="000000"/>
                </a:solidFill>
                <a:latin typeface="Helvetica" panose="020B0604020202020204" pitchFamily="34" charset="0"/>
              </a:rPr>
              <a:t>โออิ</a:t>
            </a:r>
            <a:r>
              <a:rPr lang="th-TH" dirty="0">
                <a:solidFill>
                  <a:srgbClr val="000000"/>
                </a:solidFill>
                <a:latin typeface="Helvetica" panose="020B0604020202020204" pitchFamily="34" charset="0"/>
              </a:rPr>
              <a:t>ตะ โดยเป็นผู้ริเริ่ม "หนึ่งหมู่บ้าน หนึ่งผลิตภัณฑ์" ต้นแบบ "หนึ่งตำบล หนึ่งผลิตภัณฑ์" ส่งเสริมการต้มสุราพื้นบ้าน "</a:t>
            </a:r>
            <a:r>
              <a:rPr lang="th-TH" dirty="0" err="1">
                <a:solidFill>
                  <a:srgbClr val="000000"/>
                </a:solidFill>
                <a:latin typeface="Helvetica" panose="020B0604020202020204" pitchFamily="34" charset="0"/>
              </a:rPr>
              <a:t>โช</a:t>
            </a:r>
            <a:r>
              <a:rPr lang="th-TH" dirty="0">
                <a:solidFill>
                  <a:srgbClr val="000000"/>
                </a:solidFill>
                <a:latin typeface="Helvetica" panose="020B0604020202020204" pitchFamily="34" charset="0"/>
              </a:rPr>
              <a:t>ชู" จนดัง เคยเสนอแนวคิดให้ท้องถิ่นญี่ปุ่นมีอำนาจปกครองตนเองมากขึ้นด้วยการแยกออกเป็นหลายมลรัฐ ในมลรัฐประกอบด้วยกลุ่มจังหวัด ยกย่องให้เป็นต้นแบบ "</a:t>
            </a:r>
            <a:r>
              <a:rPr lang="th-TH" dirty="0" err="1">
                <a:solidFill>
                  <a:srgbClr val="000000"/>
                </a:solidFill>
                <a:latin typeface="Helvetica" panose="020B0604020202020204" pitchFamily="34" charset="0"/>
              </a:rPr>
              <a:t>โอท็</a:t>
            </a:r>
            <a:r>
              <a:rPr lang="th-TH" dirty="0">
                <a:solidFill>
                  <a:srgbClr val="000000"/>
                </a:solidFill>
                <a:latin typeface="Helvetica" panose="020B0604020202020204" pitchFamily="34" charset="0"/>
              </a:rPr>
              <a:t>อป" เป็นแรงบันดาลใจ-ช่วยยกระดับคุณภาพชีวิตประชาชนไทยอย่างกว้างขวาง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66077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B001B0B9-5F66-40E9-8BCA-2C841FB3A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900" y="365125"/>
            <a:ext cx="8140700" cy="1325563"/>
          </a:xfrm>
        </p:spPr>
        <p:txBody>
          <a:bodyPr>
            <a:normAutofit/>
          </a:bodyPr>
          <a:lstStyle/>
          <a:p>
            <a:pPr algn="just"/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สรุป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="" xmlns:a16="http://schemas.microsoft.com/office/drawing/2014/main" id="{7AF3C709-15E6-49C7-A4DE-A16F23942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900" y="2063189"/>
            <a:ext cx="8140700" cy="2724711"/>
          </a:xfrm>
        </p:spPr>
        <p:txBody>
          <a:bodyPr>
            <a:normAutofit/>
          </a:bodyPr>
          <a:lstStyle/>
          <a:p>
            <a:pPr marL="0" indent="0" algn="thaiDist">
              <a:lnSpc>
                <a:spcPct val="100000"/>
              </a:lnSpc>
              <a:buNone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นำบนโลกใบนี้มีหลากหลายสาขา หลายอาชีพ มีการดำเนินการบริหารงาน หรือจัดทำกิจกรรมต่างเป็นจำนวนมาก ผู้นำหลายๆคนทำงานจนประสบความสำเร็จ เป็นที่ยอมรับทั้งในและต่างประเทศ ซึ่งการที่จำนำไปสู่ความสำเร็จได้นั้นผู้นำต้องมีทักษะต่างๆหลายประการ โดยทั่วไปแล้วนั้นทักษะของผู้นำนั้นต้องได้มาจากการฝึกฝน มีการเรียนรู้จากการทดลอง การฝึกอบรม หรือการสังเกตจากผู้นำที่ประสบความสำเร็จที่คนทั่วๆไปให้การยอมรับและพร้อมที่จะทุ่มเทช่วยเหลือสังคมต่อไป</a:t>
            </a: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16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1739900" y="876300"/>
            <a:ext cx="8890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cs typeface="+mj-cs"/>
              </a:rPr>
              <a:t>ผู้นำแห่งการพัฒนาในประเทศไทย</a:t>
            </a:r>
          </a:p>
          <a:p>
            <a:r>
              <a:rPr lang="en-US" dirty="0" smtClean="0"/>
              <a:t>	1. </a:t>
            </a:r>
            <a:r>
              <a:rPr lang="th-TH" b="1" dirty="0"/>
              <a:t>วิชัย สุริ</a:t>
            </a:r>
            <a:r>
              <a:rPr lang="th-TH" b="1" dirty="0" err="1"/>
              <a:t>ยุทธ</a:t>
            </a:r>
            <a:endParaRPr lang="th-TH" b="1" dirty="0"/>
          </a:p>
          <a:p>
            <a:r>
              <a:rPr lang="th-TH" dirty="0"/>
              <a:t>วิชัย สุริ</a:t>
            </a:r>
            <a:r>
              <a:rPr lang="th-TH" dirty="0" err="1"/>
              <a:t>ยุทธ</a:t>
            </a:r>
            <a:r>
              <a:rPr lang="th-TH" dirty="0"/>
              <a:t> เกิดเมื่อวันที่ 3 สิงหาคม พ.ศ. 2489 </a:t>
            </a:r>
            <a:r>
              <a:rPr lang="th-TH" dirty="0" smtClean="0"/>
              <a:t>ที่อำเภออุทุมพรพิสัย จังหวัดศรีสะ</a:t>
            </a:r>
            <a:r>
              <a:rPr lang="th-TH" dirty="0" err="1" smtClean="0"/>
              <a:t>เกษ</a:t>
            </a:r>
            <a:r>
              <a:rPr lang="th-TH" dirty="0"/>
              <a:t> เป็นบุตรคนที่สาม ในจำนวนทั้งหมดหกคน บิดามารดามี</a:t>
            </a:r>
            <a:r>
              <a:rPr lang="th-TH" dirty="0" smtClean="0"/>
              <a:t>อาชีพชาวนา</a:t>
            </a:r>
            <a:r>
              <a:rPr lang="th-TH" dirty="0"/>
              <a:t> ฐานะทางบ้านจึงยากจน ขณะเรียนชั้นมัธยมศึกษาปีที่ 2 มารดาก็เสียชีวิต บิดาเขาจึงต้องทำนาคนเดียว และเขาจึงต้องรับจ้างทำงานสารพัด ไม่ว่าจะเป็นกรรมกรก่อสร้าง, จับกัง กระทั่งได้ศึกษาต่อที่โรงเรียนศรีสะ</a:t>
            </a:r>
            <a:r>
              <a:rPr lang="th-TH" dirty="0" err="1"/>
              <a:t>เกษ</a:t>
            </a:r>
            <a:r>
              <a:rPr lang="th-TH" dirty="0" smtClean="0"/>
              <a:t>วิทยาลัย</a:t>
            </a:r>
          </a:p>
          <a:p>
            <a:r>
              <a:rPr lang="th-TH" b="1" dirty="0"/>
              <a:t>	</a:t>
            </a:r>
            <a:r>
              <a:rPr lang="th-TH" b="1" dirty="0" smtClean="0"/>
              <a:t> </a:t>
            </a:r>
            <a:r>
              <a:rPr lang="th-TH" dirty="0"/>
              <a:t>วิชัย สุริ</a:t>
            </a:r>
            <a:r>
              <a:rPr lang="th-TH" dirty="0" err="1"/>
              <a:t>ยุทธ</a:t>
            </a:r>
            <a:r>
              <a:rPr lang="th-TH" dirty="0"/>
              <a:t> หรือที่รู้จักกันในนาม ดาบวิชัย เป็นที่รู้จักกันในสังคมไทย จากการที่เขาเป็นผู้ปลูกต้นไม้มากกว่าสองล้านต้น</a:t>
            </a:r>
            <a:r>
              <a:rPr lang="th-TH" dirty="0" smtClean="0"/>
              <a:t>ในอำเภอปรางค์กู่ </a:t>
            </a:r>
            <a:r>
              <a:rPr lang="th-TH" dirty="0"/>
              <a:t>จังหวัดศรีสะ</a:t>
            </a:r>
            <a:r>
              <a:rPr lang="th-TH" dirty="0" err="1" smtClean="0"/>
              <a:t>เกษ</a:t>
            </a:r>
            <a:r>
              <a:rPr lang="th-TH" dirty="0"/>
              <a:t> จนสามารถทำให้อำเภอปรางค์กู่ อำเภอที่เคยจัดว่าแห้งแล้งที่สุดแห่งหนึ่ง ปัจจุบันเป็นพื้นที่ที่อุดมสมบูรณ์</a:t>
            </a:r>
          </a:p>
        </p:txBody>
      </p:sp>
    </p:spTree>
    <p:extLst>
      <p:ext uri="{BB962C8B-B14F-4D97-AF65-F5344CB8AC3E}">
        <p14:creationId xmlns:p14="http://schemas.microsoft.com/office/powerpoint/2010/main" val="2802899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780703"/>
            <a:ext cx="7975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แบบฝึกหัด </a:t>
            </a:r>
          </a:p>
          <a:p>
            <a:pPr algn="ctr"/>
            <a:endParaRPr lang="en-US" sz="4000" b="1" dirty="0" smtClean="0"/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ให้นักศึกษายกตัวอย่างผู้นำ มา </a:t>
            </a:r>
            <a:r>
              <a:rPr lang="en-US" dirty="0" smtClean="0"/>
              <a:t>1 </a:t>
            </a:r>
            <a:r>
              <a:rPr lang="th-TH" dirty="0" smtClean="0"/>
              <a:t>คน และอธิบายความรู้ความสามารถของเด็ก ความหมายของผู้นำตามความเข้าใจของนักศึกษา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ให้นักศึกษาเลือกผู้นำที่มาจากท้องถิ่นท้องที่ อธิบายความหมายของภาวะผู้นำคืออะไร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</a:t>
            </a:r>
            <a:r>
              <a:rPr lang="th-TH" dirty="0" smtClean="0"/>
              <a:t>นักศึกษาอธิบายจุดเด่นของผู้นำที่นักศึกษา ชื่นชอบ มา </a:t>
            </a:r>
            <a:r>
              <a:rPr lang="en-US" dirty="0" smtClean="0"/>
              <a:t>2 </a:t>
            </a:r>
            <a:r>
              <a:rPr lang="th-TH" dirty="0" smtClean="0"/>
              <a:t>คน </a:t>
            </a:r>
          </a:p>
          <a:p>
            <a:endParaRPr lang="th-TH" dirty="0"/>
          </a:p>
          <a:p>
            <a:pPr marL="514350" indent="-514350">
              <a:buFontTx/>
              <a:buAutoNum type="arabicPeriod"/>
            </a:pPr>
            <a:endParaRPr lang="th-TH" dirty="0"/>
          </a:p>
          <a:p>
            <a:pPr marL="514350" indent="-514350">
              <a:buAutoNum type="arabicPeriod"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09746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79600" y="1529547"/>
            <a:ext cx="8890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เอกสารอ้างอิง</a:t>
            </a:r>
          </a:p>
          <a:p>
            <a:r>
              <a:rPr lang="th-TH" dirty="0"/>
              <a:t>ทรรศนะ บุญขวัญ. (2549). </a:t>
            </a:r>
            <a:r>
              <a:rPr lang="th-TH" dirty="0" err="1"/>
              <a:t>ภาวะผ้นํา</a:t>
            </a:r>
            <a:r>
              <a:rPr lang="th-TH" dirty="0" smtClean="0"/>
              <a:t>เชิงกลยุทธ์. </a:t>
            </a:r>
            <a:r>
              <a:rPr lang="th-TH" dirty="0"/>
              <a:t>กรุงเทพฯ : มหาวิทยาลัยหอการค้าไทย</a:t>
            </a:r>
            <a:endParaRPr lang="th-TH" dirty="0" smtClean="0"/>
          </a:p>
          <a:p>
            <a:r>
              <a:rPr lang="th-TH" dirty="0"/>
              <a:t>ธวัช บุญ</a:t>
            </a:r>
            <a:r>
              <a:rPr lang="th-TH" dirty="0" err="1"/>
              <a:t>ยมณี</a:t>
            </a:r>
            <a:r>
              <a:rPr lang="th-TH" dirty="0"/>
              <a:t>. (2547). </a:t>
            </a:r>
            <a:r>
              <a:rPr lang="th-TH" dirty="0" err="1"/>
              <a:t>ภาวะผ้นํา</a:t>
            </a:r>
            <a:r>
              <a:rPr lang="th-TH" dirty="0"/>
              <a:t>และการ</a:t>
            </a:r>
            <a:r>
              <a:rPr lang="th-TH" dirty="0" smtClean="0"/>
              <a:t>เปลี่ยนแปลง  </a:t>
            </a:r>
            <a:r>
              <a:rPr lang="th-TH" dirty="0"/>
              <a:t>. กรุงเทพฯ : โอ</a:t>
            </a:r>
            <a:r>
              <a:rPr lang="th-TH" dirty="0" err="1"/>
              <a:t>เดียนสโตร์</a:t>
            </a:r>
            <a:r>
              <a:rPr lang="th-TH" dirty="0"/>
              <a:t>. </a:t>
            </a:r>
            <a:endParaRPr lang="th-TH" dirty="0" smtClean="0"/>
          </a:p>
          <a:p>
            <a:r>
              <a:rPr lang="th-TH" dirty="0"/>
              <a:t>นิตย์ สัมมาพันธ์. (2549). </a:t>
            </a:r>
            <a:r>
              <a:rPr lang="th-TH" dirty="0" err="1"/>
              <a:t>ภาวะผ้นํา</a:t>
            </a:r>
            <a:r>
              <a:rPr lang="th-TH" dirty="0"/>
              <a:t>พลัง</a:t>
            </a:r>
            <a:r>
              <a:rPr lang="th-TH" dirty="0" err="1"/>
              <a:t>ขับเคลื</a:t>
            </a:r>
            <a:r>
              <a:rPr lang="th-TH" dirty="0"/>
              <a:t>!</a:t>
            </a:r>
            <a:r>
              <a:rPr lang="th-TH" dirty="0" err="1"/>
              <a:t>อนองค์</a:t>
            </a:r>
            <a:r>
              <a:rPr lang="th-TH" dirty="0" smtClean="0"/>
              <a:t>กรสู่ความเป็น</a:t>
            </a:r>
            <a:r>
              <a:rPr lang="th-TH" dirty="0"/>
              <a:t>เลิศ </a:t>
            </a:r>
            <a:r>
              <a:rPr lang="th-TH" dirty="0" smtClean="0"/>
              <a:t>. </a:t>
            </a:r>
            <a:r>
              <a:rPr lang="th-TH" dirty="0"/>
              <a:t>กรุงเทพฯ : </a:t>
            </a:r>
            <a:r>
              <a:rPr lang="th-TH" dirty="0" smtClean="0"/>
              <a:t>อิน	โน</a:t>
            </a:r>
            <a:r>
              <a:rPr lang="th-TH" dirty="0"/>
              <a:t>กราฟ</a:t>
            </a:r>
            <a:r>
              <a:rPr lang="th-TH" dirty="0" smtClean="0"/>
              <a:t>ฟิกส์. </a:t>
            </a:r>
          </a:p>
          <a:p>
            <a:r>
              <a:rPr lang="en-US" dirty="0" err="1"/>
              <a:t>Clemmer</a:t>
            </a:r>
            <a:r>
              <a:rPr lang="en-US" dirty="0"/>
              <a:t> Jim. (2001). Practical Leadership. From Inspiration </a:t>
            </a:r>
            <a:r>
              <a:rPr lang="en-US" dirty="0" smtClean="0"/>
              <a:t>	to </a:t>
            </a:r>
            <a:r>
              <a:rPr lang="en-US" dirty="0"/>
              <a:t>Application. New York: Macmillan</a:t>
            </a:r>
            <a:r>
              <a:rPr lang="en-US" dirty="0" smtClean="0"/>
              <a:t>.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93963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1616764" y="1104900"/>
            <a:ext cx="911749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 </a:t>
            </a:r>
            <a:r>
              <a:rPr lang="th-TH" sz="4000" dirty="0"/>
              <a:t>อภิสิทธิ์ เวชชาชีวะ </a:t>
            </a:r>
            <a:endParaRPr lang="th-TH" sz="4000" dirty="0" smtClean="0"/>
          </a:p>
          <a:p>
            <a:r>
              <a:rPr lang="th-TH" dirty="0" smtClean="0"/>
              <a:t>	มี</a:t>
            </a:r>
            <a:r>
              <a:rPr lang="th-TH" dirty="0"/>
              <a:t>ชื่อเล่นว่า "มาร์ค" เกิดเมื่อวันที่ 3 สิงหาคม พ.ศ. 2507 ที่</a:t>
            </a:r>
            <a:r>
              <a:rPr lang="th-TH" dirty="0" smtClean="0"/>
              <a:t>เมือง</a:t>
            </a:r>
            <a:r>
              <a:rPr lang="th-TH" dirty="0" err="1" smtClean="0"/>
              <a:t>นิว</a:t>
            </a:r>
            <a:r>
              <a:rPr lang="th-TH" dirty="0" smtClean="0"/>
              <a:t>คาส</a:t>
            </a:r>
            <a:r>
              <a:rPr lang="th-TH" dirty="0" err="1" smtClean="0"/>
              <a:t>เซิล</a:t>
            </a:r>
            <a:r>
              <a:rPr lang="th-TH" dirty="0" smtClean="0"/>
              <a:t> ประเทศอังกฤษ </a:t>
            </a:r>
            <a:r>
              <a:rPr lang="th-TH" dirty="0"/>
              <a:t> เขามีเชื้อสายจีน</a:t>
            </a:r>
            <a:r>
              <a:rPr lang="th-TH" dirty="0" smtClean="0"/>
              <a:t>ฮั่น</a:t>
            </a:r>
            <a:r>
              <a:rPr lang="th-TH" dirty="0"/>
              <a:t>  บิดาชื่อ ศาสตราจารย์ </a:t>
            </a:r>
            <a:r>
              <a:rPr lang="th-TH" dirty="0" smtClean="0"/>
              <a:t>นายแพทย์อรรถสิทธิ์ </a:t>
            </a:r>
            <a:r>
              <a:rPr lang="th-TH" dirty="0"/>
              <a:t>เวชชาชีวะ </a:t>
            </a:r>
            <a:r>
              <a:rPr lang="th-TH" dirty="0" smtClean="0"/>
              <a:t>มารดา</a:t>
            </a:r>
            <a:r>
              <a:rPr lang="th-TH" dirty="0"/>
              <a:t>ชื่อ ศาสตราจารย์ แพทย์</a:t>
            </a:r>
            <a:r>
              <a:rPr lang="th-TH" dirty="0" smtClean="0"/>
              <a:t>หญิงสดใส เวชชาชีวะ</a:t>
            </a:r>
          </a:p>
          <a:p>
            <a:r>
              <a:rPr lang="th-TH" dirty="0" smtClean="0"/>
              <a:t>	อภิสิทธิ์ </a:t>
            </a:r>
            <a:r>
              <a:rPr lang="th-TH" dirty="0"/>
              <a:t>เวชชาชีวะ </a:t>
            </a:r>
            <a:r>
              <a:rPr lang="th-TH" dirty="0" smtClean="0"/>
              <a:t>เป็นนักการเมืองชาว</a:t>
            </a:r>
            <a:r>
              <a:rPr lang="th-TH" dirty="0"/>
              <a:t>ไทย ผู้ดำรง</a:t>
            </a:r>
            <a:r>
              <a:rPr lang="th-TH" dirty="0" smtClean="0"/>
              <a:t>ตำแหน่งนายกรัฐมนตรีคน</a:t>
            </a:r>
            <a:r>
              <a:rPr lang="th-TH" dirty="0"/>
              <a:t>ที่ 27 ดำรงตำแหน่งระหว่าง พ.ศ. 2551−2554 เป็น</a:t>
            </a:r>
            <a:r>
              <a:rPr lang="th-TH" dirty="0" smtClean="0"/>
              <a:t>อดีตหัวหน้าพรรค</a:t>
            </a:r>
            <a:r>
              <a:rPr lang="th-TH" dirty="0" err="1" smtClean="0"/>
              <a:t>ประชาธิปปัตย์</a:t>
            </a:r>
            <a:r>
              <a:rPr lang="th-TH" dirty="0"/>
              <a:t> </a:t>
            </a:r>
            <a:r>
              <a:rPr lang="th-TH" dirty="0" smtClean="0"/>
              <a:t>อดีตสมาชิกสภาผู้แทนราษฎร</a:t>
            </a:r>
            <a:r>
              <a:rPr lang="th-TH" dirty="0"/>
              <a:t> 9 สมัย</a:t>
            </a:r>
            <a:r>
              <a:rPr lang="th-TH" dirty="0" smtClean="0"/>
              <a:t>สังกัดพรรคประชาธิปัตย์ และ</a:t>
            </a:r>
            <a:r>
              <a:rPr lang="th-TH" dirty="0"/>
              <a:t>เป็นอดีต</a:t>
            </a:r>
            <a:r>
              <a:rPr lang="th-TH" dirty="0" smtClean="0"/>
              <a:t>อาจารย์ประจำ</a:t>
            </a:r>
            <a:r>
              <a:rPr lang="th-TH" dirty="0"/>
              <a:t>โรงเรียนนายร้อยพระจุลจอมเกล้า และมหาวิทยาลัยธรรมศาสตร์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30862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69774" y="877790"/>
            <a:ext cx="90777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202122"/>
                </a:solidFill>
                <a:latin typeface="Arial" panose="020B0604020202020204" pitchFamily="34" charset="0"/>
              </a:rPr>
              <a:t>3.</a:t>
            </a:r>
            <a:r>
              <a:rPr lang="th-TH" sz="4000" dirty="0" smtClean="0">
                <a:solidFill>
                  <a:srgbClr val="202122"/>
                </a:solidFill>
                <a:latin typeface="Arial" panose="020B0604020202020204" pitchFamily="34" charset="0"/>
              </a:rPr>
              <a:t>ประยงค์ </a:t>
            </a:r>
            <a:r>
              <a:rPr lang="th-TH" sz="4000" dirty="0">
                <a:solidFill>
                  <a:srgbClr val="202122"/>
                </a:solidFill>
                <a:latin typeface="Arial" panose="020B0604020202020204" pitchFamily="34" charset="0"/>
              </a:rPr>
              <a:t>รณรงค์ </a:t>
            </a:r>
            <a:endParaRPr lang="th-TH" sz="40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th-TH" sz="4000" dirty="0">
                <a:solidFill>
                  <a:srgbClr val="202122"/>
                </a:solidFill>
                <a:latin typeface="Arial" panose="020B0604020202020204" pitchFamily="34" charset="0"/>
              </a:rPr>
              <a:t>	</a:t>
            </a:r>
            <a:r>
              <a:rPr lang="th-TH" dirty="0" smtClean="0">
                <a:solidFill>
                  <a:srgbClr val="202122"/>
                </a:solidFill>
                <a:latin typeface="Arial" panose="020B0604020202020204" pitchFamily="34" charset="0"/>
              </a:rPr>
              <a:t>เกิด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เมื่อวันที่ </a:t>
            </a:r>
            <a:r>
              <a:rPr lang="th-TH" dirty="0">
                <a:latin typeface="Arial" panose="020B0604020202020204" pitchFamily="34" charset="0"/>
              </a:rPr>
              <a:t>24 สิงหาคม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th-TH" dirty="0">
                <a:latin typeface="Arial" panose="020B0604020202020204" pitchFamily="34" charset="0"/>
              </a:rPr>
              <a:t>พ.ศ. </a:t>
            </a:r>
            <a:r>
              <a:rPr lang="th-TH" dirty="0" smtClean="0">
                <a:latin typeface="Arial" panose="020B0604020202020204" pitchFamily="34" charset="0"/>
              </a:rPr>
              <a:t>248</a:t>
            </a:r>
            <a:r>
              <a:rPr lang="en-US" dirty="0">
                <a:latin typeface="Arial" panose="020B0604020202020204" pitchFamily="34" charset="0"/>
              </a:rPr>
              <a:t>0</a:t>
            </a:r>
            <a:r>
              <a:rPr lang="th-TH" dirty="0">
                <a:latin typeface="Arial" panose="020B0604020202020204" pitchFamily="34" charset="0"/>
              </a:rPr>
              <a:t> ที่</a:t>
            </a:r>
            <a:r>
              <a:rPr lang="th-TH" u="sng" dirty="0">
                <a:latin typeface="Arial" panose="020B0604020202020204" pitchFamily="34" charset="0"/>
              </a:rPr>
              <a:t>อำเภอฉวาง</a:t>
            </a:r>
            <a:r>
              <a:rPr lang="th-TH" dirty="0">
                <a:latin typeface="Arial" panose="020B0604020202020204" pitchFamily="34" charset="0"/>
              </a:rPr>
              <a:t> จังหวัดนครศรีธรรมราช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 สมรสกับนางแนบ รณรงค์ มีบุตรธิดา 5 คน จบการศึกษาชั้นประถมศึกษา จากโรงเรียนบ้านนาเส ตำบลนากะชะ อำเภอ</a:t>
            </a:r>
            <a:r>
              <a:rPr lang="th-TH" dirty="0" smtClean="0">
                <a:solidFill>
                  <a:srgbClr val="202122"/>
                </a:solidFill>
                <a:latin typeface="Arial" panose="020B0604020202020204" pitchFamily="34" charset="0"/>
              </a:rPr>
              <a:t>ฉวาง</a:t>
            </a:r>
          </a:p>
          <a:p>
            <a:r>
              <a:rPr lang="th-TH" dirty="0" smtClean="0"/>
              <a:t>	ประยงค์ </a:t>
            </a:r>
            <a:r>
              <a:rPr lang="th-TH" dirty="0"/>
              <a:t>รณรงค์ ประกอบเกษตรกรรม คือ ทำสวนยางพารา สวนผลไม้ เป็นผู้นำการก่อตั้งกลุ่มเกษตรกรทำสวนยาง ตำบลไม้เรียง เมื่อปี พ.ศ. 2527 เป็นที่ปรึกษาคณะมนตรีความมั่นคงแห่งชาติ (</a:t>
            </a:r>
            <a:r>
              <a:rPr lang="th-TH" dirty="0" err="1"/>
              <a:t>คมช</a:t>
            </a:r>
            <a:r>
              <a:rPr lang="th-TH" dirty="0"/>
              <a:t>.) ในปี พ.ศ. 2549 และได้รับการแต่งตั้งเป็นสมาชิกสภานิติบัญญัติแห่งชาติ พ.ศ. 2549</a:t>
            </a:r>
          </a:p>
          <a:p>
            <a:r>
              <a:rPr lang="th-TH" dirty="0" smtClean="0"/>
              <a:t>	ประยงค์ </a:t>
            </a:r>
            <a:r>
              <a:rPr lang="th-TH" dirty="0"/>
              <a:t>รณรงค์ ได้รับรางวัลแมกไซไซ สาขาผู้นำชุมชน พ.ศ. 2547 และรางวัลบุคคลดีเด่นของชาติ พ.ศ. 2549 รวมถึงรางวัลปราชญ์เกษตรของแผ่นดิน สาขาผู้นำชุมชน พ.ศ. 2551 และรางวัลอื่นๆ อีกหลายรางวัล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235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50505" y="724049"/>
            <a:ext cx="93825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4.</a:t>
            </a:r>
            <a:r>
              <a:rPr lang="th-TH" sz="4000" dirty="0" smtClean="0">
                <a:solidFill>
                  <a:srgbClr val="202122"/>
                </a:solidFill>
                <a:latin typeface="Arial" panose="020B0604020202020204" pitchFamily="34" charset="0"/>
              </a:rPr>
              <a:t>ศาสตราจารย์</a:t>
            </a:r>
            <a:r>
              <a:rPr lang="th-TH" sz="4000" dirty="0">
                <a:solidFill>
                  <a:srgbClr val="202122"/>
                </a:solidFill>
                <a:latin typeface="Arial" panose="020B0604020202020204" pitchFamily="34" charset="0"/>
              </a:rPr>
              <a:t>เกียรติคุณ นายแพทย์ ประเวศ วะสี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endParaRPr lang="th-TH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th-TH" dirty="0" smtClean="0">
                <a:solidFill>
                  <a:srgbClr val="202122"/>
                </a:solidFill>
                <a:latin typeface="Arial" panose="020B0604020202020204" pitchFamily="34" charset="0"/>
              </a:rPr>
              <a:t>	เป็นนักวิชาการ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ด้านสาธารณสุข และ นักวิชาการเกี่ยวกับการศึกษา ทั้งเป็นผู้สนับสนุนงานค้นคว้าวิจัยต่างๆที่เกี่ยวกับการแก้ปัญหาและพัฒนา</a:t>
            </a:r>
            <a:r>
              <a:rPr lang="th-TH" dirty="0" smtClean="0">
                <a:solidFill>
                  <a:srgbClr val="202122"/>
                </a:solidFill>
                <a:latin typeface="Arial" panose="020B0604020202020204" pitchFamily="34" charset="0"/>
              </a:rPr>
              <a:t>ชีวิต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 เป็นราชบัณฑิตกิตติมศักดิ์ กรรมการสภา</a:t>
            </a:r>
            <a:r>
              <a:rPr lang="th-TH" dirty="0" smtClean="0">
                <a:solidFill>
                  <a:srgbClr val="202122"/>
                </a:solidFill>
                <a:latin typeface="Arial" panose="020B0604020202020204" pitchFamily="34" charset="0"/>
              </a:rPr>
              <a:t>มหาวิทยาลัย กรรมการสภามหาวิทยาลัย ผู้ทรงคุณวุฒิ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ของมหาวิทยาลัยศรีนครินทรวิ</a:t>
            </a:r>
            <a:r>
              <a:rPr lang="th-TH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โรฒ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 และ </a:t>
            </a:r>
            <a:r>
              <a:rPr lang="th-TH" dirty="0">
                <a:latin typeface="Arial" panose="020B0604020202020204" pitchFamily="34" charset="0"/>
              </a:rPr>
              <a:t>ราษฎร</a:t>
            </a:r>
            <a:r>
              <a:rPr lang="th-TH" dirty="0" smtClean="0">
                <a:latin typeface="Arial" panose="020B0604020202020204" pitchFamily="34" charset="0"/>
              </a:rPr>
              <a:t>อาวุโส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 ประเวศ วะสี เกิดเมื่อวันที่ 5 สิงหาคม พ.ศ. 2475  ตำบลเกาะสำโรง บนฝั่งลำน้ำแควน้อย </a:t>
            </a:r>
            <a:r>
              <a:rPr lang="th-TH" dirty="0">
                <a:latin typeface="Arial" panose="020B0604020202020204" pitchFamily="34" charset="0"/>
              </a:rPr>
              <a:t>จังหวัด</a:t>
            </a:r>
            <a:r>
              <a:rPr lang="th-TH" dirty="0" smtClean="0">
                <a:latin typeface="Arial" panose="020B0604020202020204" pitchFamily="34" charset="0"/>
              </a:rPr>
              <a:t>กาญจนบุรี</a:t>
            </a:r>
            <a:r>
              <a:rPr lang="th-TH" dirty="0">
                <a:latin typeface="Arial" panose="020B0604020202020204" pitchFamily="34" charset="0"/>
              </a:rPr>
              <a:t> 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เป็นบุตรคนที่ 4 ของนายคลายและนาง</a:t>
            </a:r>
            <a:r>
              <a:rPr lang="th-TH" dirty="0" err="1">
                <a:solidFill>
                  <a:srgbClr val="202122"/>
                </a:solidFill>
                <a:latin typeface="Arial" panose="020B0604020202020204" pitchFamily="34" charset="0"/>
              </a:rPr>
              <a:t>กิม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 วะสี ศึกษาชั้นมูลฐานในวัยเยาว์ที่โรงเรียนวัดเหนือ ชั้นประถมศึกษาที่ โรงเรียนประชาบาลตำบลเกาะสำโรง ชั้นมัธยมที่</a:t>
            </a:r>
            <a:r>
              <a:rPr lang="th-TH" dirty="0">
                <a:latin typeface="Arial" panose="020B0604020202020204" pitchFamily="34" charset="0"/>
              </a:rPr>
              <a:t>โรงเรียนวิ</a:t>
            </a:r>
            <a:r>
              <a:rPr lang="th-TH" dirty="0" err="1">
                <a:latin typeface="Arial" panose="020B0604020202020204" pitchFamily="34" charset="0"/>
              </a:rPr>
              <a:t>สุทธ</a:t>
            </a:r>
            <a:r>
              <a:rPr lang="th-TH" dirty="0" err="1" smtClean="0">
                <a:latin typeface="Arial" panose="020B0604020202020204" pitchFamily="34" charset="0"/>
              </a:rPr>
              <a:t>รังษี</a:t>
            </a:r>
            <a:r>
              <a:rPr lang="th-TH" dirty="0">
                <a:latin typeface="Arial" panose="020B0604020202020204" pitchFamily="34" charset="0"/>
              </a:rPr>
              <a:t> จนถึง พ.ศ. 2490 ได้เข้าศึกษาต่อที่โรงเรียนเตรียมอุดมศึกษา ในปี พ.ศ. 2492 สามารถสอบเข้าเรียนต่อชั้นเตรียมแพทยศาสตร์ จุฬาลงกรณ์มหาวิทยาลัย และศึกษาต่อคณะ</a:t>
            </a:r>
            <a:r>
              <a:rPr lang="th-TH" dirty="0" err="1">
                <a:latin typeface="Arial" panose="020B0604020202020204" pitchFamily="34" charset="0"/>
              </a:rPr>
              <a:t>แพทยศาสตร์ศิ</a:t>
            </a:r>
            <a:r>
              <a:rPr lang="th-TH" dirty="0">
                <a:latin typeface="Arial" panose="020B0604020202020204" pitchFamily="34" charset="0"/>
              </a:rPr>
              <a:t>ริราชพยาบาล จบการศึกษาได้รับปริญญาแพทยศาสตร์เกียรตินิยม และได้รับรางวัล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เหรียญทองในฐานะที่ได้คะแนนเป็นที่หนึ่งตลอดหลักสูตร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2776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0700" y="604729"/>
            <a:ext cx="89281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5. </a:t>
            </a:r>
            <a:r>
              <a:rPr lang="th-TH" sz="40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อานันท์ </a:t>
            </a:r>
            <a:r>
              <a:rPr lang="th-TH" sz="4000" b="1" dirty="0">
                <a:solidFill>
                  <a:srgbClr val="202122"/>
                </a:solidFill>
                <a:latin typeface="Arial" panose="020B0604020202020204" pitchFamily="34" charset="0"/>
              </a:rPr>
              <a:t>ปันยา</a:t>
            </a:r>
            <a:r>
              <a:rPr lang="th-TH" sz="4000" b="1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รชุน</a:t>
            </a:r>
            <a:endParaRPr lang="th-TH" sz="4000" b="1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202122"/>
                </a:solidFill>
                <a:latin typeface="Arial" panose="020B0604020202020204" pitchFamily="34" charset="0"/>
              </a:rPr>
              <a:t>	</a:t>
            </a:r>
            <a:r>
              <a:rPr lang="th-TH" dirty="0" smtClean="0">
                <a:latin typeface="Arial" panose="020B0604020202020204" pitchFamily="34" charset="0"/>
              </a:rPr>
              <a:t>เกิด </a:t>
            </a:r>
            <a:r>
              <a:rPr lang="th-TH" dirty="0">
                <a:latin typeface="Arial" panose="020B0604020202020204" pitchFamily="34" charset="0"/>
              </a:rPr>
              <a:t>9 สิงหาคม พ.ศ. </a:t>
            </a:r>
            <a:r>
              <a:rPr lang="th-TH" dirty="0" smtClean="0">
                <a:latin typeface="Arial" panose="020B0604020202020204" pitchFamily="34" charset="0"/>
              </a:rPr>
              <a:t>2475 </a:t>
            </a:r>
            <a:r>
              <a:rPr lang="th-TH" dirty="0">
                <a:latin typeface="Arial" panose="020B0604020202020204" pitchFamily="34" charset="0"/>
              </a:rPr>
              <a:t>เป็นนายกรัฐมนตรี</a:t>
            </a:r>
            <a:r>
              <a:rPr lang="th-TH" dirty="0" smtClean="0">
                <a:latin typeface="Arial" panose="020B0604020202020204" pitchFamily="34" charset="0"/>
              </a:rPr>
              <a:t>ไทย</a:t>
            </a:r>
            <a:r>
              <a:rPr lang="th-TH" dirty="0">
                <a:latin typeface="Arial" panose="020B0604020202020204" pitchFamily="34" charset="0"/>
              </a:rPr>
              <a:t> คนที่ 18 อดีตปลัดกระทรวงการต่างประเทศ และอดีต</a:t>
            </a:r>
            <a:r>
              <a:rPr lang="th-TH" u="sng" dirty="0">
                <a:latin typeface="Arial" panose="020B0604020202020204" pitchFamily="34" charset="0"/>
              </a:rPr>
              <a:t>เอกอัครราชทูต</a:t>
            </a:r>
            <a:r>
              <a:rPr lang="th-TH" u="sng" dirty="0" smtClean="0">
                <a:latin typeface="Arial" panose="020B0604020202020204" pitchFamily="34" charset="0"/>
              </a:rPr>
              <a:t>ไทย </a:t>
            </a:r>
            <a:r>
              <a:rPr lang="th-TH" dirty="0" smtClean="0">
                <a:latin typeface="Arial" panose="020B0604020202020204" pitchFamily="34" charset="0"/>
              </a:rPr>
              <a:t>ประจำ</a:t>
            </a:r>
            <a:r>
              <a:rPr lang="th-TH" dirty="0">
                <a:latin typeface="Arial" panose="020B0604020202020204" pitchFamily="34" charset="0"/>
              </a:rPr>
              <a:t>สหประชาชาติ ประเทศแคนาดา สหรัฐ และประเทศเยอรมนี ดำรงตำแหน่งนายกรัฐมนตรี 2 สมัย หลังรัฐประหารในประเทศไทย พ.ศ. 2534 และพฤษภาทมิฬ เขายังได้รับรางวัลแมก</a:t>
            </a:r>
            <a:r>
              <a:rPr lang="th-TH" dirty="0" smtClean="0">
                <a:latin typeface="Arial" panose="020B0604020202020204" pitchFamily="34" charset="0"/>
              </a:rPr>
              <a:t>ไซไช</a:t>
            </a:r>
            <a:r>
              <a:rPr lang="th-TH" dirty="0">
                <a:latin typeface="Arial" panose="020B0604020202020204" pitchFamily="34" charset="0"/>
              </a:rPr>
              <a:t> สาขาบริการรัฐกิจ ประจำปี พ.ศ. </a:t>
            </a:r>
            <a:r>
              <a:rPr lang="th-TH" dirty="0" smtClean="0">
                <a:latin typeface="Arial" panose="020B0604020202020204" pitchFamily="34" charset="0"/>
              </a:rPr>
              <a:t>2540</a:t>
            </a:r>
          </a:p>
          <a:p>
            <a:r>
              <a:rPr lang="en-US" dirty="0">
                <a:latin typeface="Arial" panose="020B0604020202020204" pitchFamily="34" charset="0"/>
              </a:rPr>
              <a:t>	</a:t>
            </a:r>
            <a:r>
              <a:rPr lang="th-TH" dirty="0"/>
              <a:t> อานันท์ ดำรงตำแหน่งนายกรัฐมนตรี สมัยแรกระหว่างวันที่ 2 มีนาคม พ.ศ. </a:t>
            </a:r>
            <a:r>
              <a:rPr lang="th-TH" dirty="0" smtClean="0"/>
              <a:t>2534</a:t>
            </a:r>
            <a:r>
              <a:rPr lang="th-TH" dirty="0"/>
              <a:t> ถึง 22 มีนาคม พ.ศ. 2535 ภายหลังการรัฐประหารในประเทศไทย พ.ศ. 2534 จากการเสนอชื่อโดยพลเอกสุจินดา คราประยูร ซึ่งเป็นศิษย์เก่าโรงเรียนอำนวยศิลป์เช่นกัน ทั้งเคยร่วมงานกับนายอานันท์ เมื่อ พ.ศ. 2514 ขณะพันโทสุจินดา (ยศขณะนั้น) เป็นรองผู้ช่วยทูตทหารบก ประจำสถานเอกเอกอัครราชทูตไทย ประจำกรุงวอชิงตัน และนายอานันท์ เป็นเอกอัครราชทูตไทยประจำสหรัฐ ผลจากการเลือกให้นายอานันท์เป็นนายกรัฐมนตรีของประเทศไทยในตอนนั้นช่วยให้ท่านได้ชื่อว่าเป็นนายกรัฐมนตรีของไทยคนแรกที่เกิดภายหลังเปลี่ยนแปลงการปกครอง</a:t>
            </a:r>
          </a:p>
        </p:txBody>
      </p:sp>
    </p:spTree>
    <p:extLst>
      <p:ext uri="{BB962C8B-B14F-4D97-AF65-F5344CB8AC3E}">
        <p14:creationId xmlns:p14="http://schemas.microsoft.com/office/powerpoint/2010/main" val="286603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30400" y="781616"/>
            <a:ext cx="8788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6. </a:t>
            </a:r>
            <a:r>
              <a:rPr lang="th-TH" sz="4000" dirty="0" smtClean="0">
                <a:solidFill>
                  <a:srgbClr val="202122"/>
                </a:solidFill>
                <a:latin typeface="Arial" panose="020B0604020202020204" pitchFamily="34" charset="0"/>
              </a:rPr>
              <a:t>คุณหญิง</a:t>
            </a:r>
            <a:r>
              <a:rPr lang="th-TH" sz="4000" dirty="0">
                <a:solidFill>
                  <a:srgbClr val="202122"/>
                </a:solidFill>
                <a:latin typeface="Arial" panose="020B0604020202020204" pitchFamily="34" charset="0"/>
              </a:rPr>
              <a:t>สุดารัตน์ เกยุรา</a:t>
            </a:r>
            <a:r>
              <a:rPr lang="th-TH" sz="4000" dirty="0" smtClean="0">
                <a:solidFill>
                  <a:srgbClr val="202122"/>
                </a:solidFill>
                <a:latin typeface="Arial" panose="020B0604020202020204" pitchFamily="34" charset="0"/>
              </a:rPr>
              <a:t>พันธุ์</a:t>
            </a:r>
          </a:p>
          <a:p>
            <a:r>
              <a:rPr lang="th-TH" dirty="0" smtClean="0">
                <a:solidFill>
                  <a:srgbClr val="202122"/>
                </a:solidFill>
                <a:latin typeface="Arial" panose="020B0604020202020204" pitchFamily="34" charset="0"/>
              </a:rPr>
              <a:t>	 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เกิดเมื่อวันที่ 1 พฤษภาคม พ.ศ. 2504 เป็นบุตรสาวของ</a:t>
            </a:r>
            <a:r>
              <a:rPr lang="th-TH" dirty="0">
                <a:latin typeface="Arial" panose="020B0604020202020204" pitchFamily="34" charset="0"/>
              </a:rPr>
              <a:t>สมพล เกยุรา</a:t>
            </a:r>
            <a:r>
              <a:rPr lang="th-TH" dirty="0" smtClean="0">
                <a:latin typeface="Arial" panose="020B0604020202020204" pitchFamily="34" charset="0"/>
              </a:rPr>
              <a:t>พันธุ์</a:t>
            </a:r>
            <a:r>
              <a:rPr lang="th-TH" dirty="0">
                <a:latin typeface="Arial" panose="020B0604020202020204" pitchFamily="34" charset="0"/>
              </a:rPr>
              <a:t> อดีตสมาชิกสภาผู้แทนราษฎรจังหวัด</a:t>
            </a:r>
            <a:r>
              <a:rPr lang="th-TH" dirty="0" smtClean="0">
                <a:latin typeface="Arial" panose="020B0604020202020204" pitchFamily="34" charset="0"/>
              </a:rPr>
              <a:t>นครราชสีมา</a:t>
            </a:r>
            <a:r>
              <a:rPr lang="th-TH" dirty="0">
                <a:latin typeface="Arial" panose="020B0604020202020204" pitchFamily="34" charset="0"/>
              </a:rPr>
              <a:t> และเรณู เกยุราพันธ์ เธอได้สมรสกับสมยศ ลีลาปัญญาเลิศ นักธุรกิจชาวไทย มีบุตรชาย 2 คน และธิดา 1 คน รวมทั้งหมด 3 </a:t>
            </a:r>
            <a:r>
              <a:rPr lang="th-TH" dirty="0">
                <a:solidFill>
                  <a:srgbClr val="202122"/>
                </a:solidFill>
                <a:latin typeface="Arial" panose="020B0604020202020204" pitchFamily="34" charset="0"/>
              </a:rPr>
              <a:t>คน </a:t>
            </a:r>
          </a:p>
          <a:p>
            <a:r>
              <a:rPr lang="th-TH" dirty="0" smtClean="0">
                <a:solidFill>
                  <a:srgbClr val="202122"/>
                </a:solidFill>
                <a:latin typeface="Arial" panose="020B0604020202020204" pitchFamily="34" charset="0"/>
              </a:rPr>
              <a:t>	</a:t>
            </a:r>
            <a:r>
              <a:rPr lang="th-TH" dirty="0"/>
              <a:t> คุณหญิง</a:t>
            </a:r>
            <a:r>
              <a:rPr lang="th-TH" b="1" dirty="0"/>
              <a:t>สุดารัตน์ เกยุราพันธุ์</a:t>
            </a:r>
            <a:r>
              <a:rPr lang="th-TH" dirty="0"/>
              <a:t> (ชื่อเล่น: หน่อย; เกิด: 1 พฤษภาคม พ.ศ. 2504) เป็นนักการเมืองสตรีชาวไทย อดีตสมาชิกพรรคเพื่อ</a:t>
            </a:r>
            <a:r>
              <a:rPr lang="th-TH" dirty="0" smtClean="0"/>
              <a:t>ไทย</a:t>
            </a:r>
            <a:r>
              <a:rPr lang="th-TH" dirty="0"/>
              <a:t> เคยร่วมประท้วงในเหตุการณ์พฤษภา 2535 อดีตรัฐมนตรีเคยดำรงตำแหน่งที่สำคัญทั้งในรัฐบาล ทักษิณ ชินวัตร และ ชวน หลีกภัย ปัจจุบันเป็นประธานมูลนิธิไทยพึ่ง</a:t>
            </a:r>
            <a:r>
              <a:rPr lang="th-TH" dirty="0" smtClean="0"/>
              <a:t>ไทย</a:t>
            </a:r>
            <a:r>
              <a:rPr lang="th-TH" baseline="30000" dirty="0"/>
              <a:t> </a:t>
            </a:r>
            <a:r>
              <a:rPr lang="th-TH" dirty="0" smtClean="0"/>
              <a:t>และประธาน</a:t>
            </a:r>
            <a:r>
              <a:rPr lang="th-TH" baseline="30000" dirty="0"/>
              <a:t> </a:t>
            </a:r>
            <a:r>
              <a:rPr lang="th-TH" dirty="0" smtClean="0"/>
              <a:t>และ</a:t>
            </a:r>
            <a:r>
              <a:rPr lang="th-TH" dirty="0"/>
              <a:t>ผู้ก่อตั้งพรรคไทยสร้างไทย อีกทั้งยังสนิทสนมกับ อภิรักษ์ </a:t>
            </a:r>
            <a:r>
              <a:rPr lang="th-TH" dirty="0" err="1"/>
              <a:t>โกษะ</a:t>
            </a:r>
            <a:r>
              <a:rPr lang="th-TH" dirty="0"/>
              <a:t>โยธิน นักการเมืองหลาย</a:t>
            </a:r>
            <a:r>
              <a:rPr lang="th-TH" dirty="0" smtClean="0"/>
              <a:t>สมัย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5047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43100" y="1163529"/>
            <a:ext cx="8788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050505"/>
                </a:solidFill>
                <a:latin typeface="Roboto"/>
              </a:rPr>
              <a:t>ผู้นำต่างประเทศ</a:t>
            </a:r>
            <a:endParaRPr lang="th-TH" sz="4000" b="1" dirty="0">
              <a:solidFill>
                <a:srgbClr val="050505"/>
              </a:solidFill>
              <a:latin typeface="Roboto"/>
            </a:endParaRPr>
          </a:p>
          <a:p>
            <a:r>
              <a:rPr lang="en-US" b="1" dirty="0">
                <a:solidFill>
                  <a:srgbClr val="050505"/>
                </a:solidFill>
                <a:latin typeface="Roboto"/>
              </a:rPr>
              <a:t>1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. 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เนล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สัน แมนเดลา (1918-2013)</a:t>
            </a:r>
          </a:p>
          <a:p>
            <a:endParaRPr lang="th-TH" b="1" i="0" dirty="0" smtClean="0">
              <a:solidFill>
                <a:srgbClr val="050505"/>
              </a:solidFill>
              <a:effectLst/>
              <a:latin typeface="Roboto"/>
            </a:endParaRP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</a:t>
            </a:r>
            <a:r>
              <a:rPr lang="th-TH" i="0" dirty="0" err="1" smtClean="0">
                <a:solidFill>
                  <a:srgbClr val="050505"/>
                </a:solidFill>
                <a:effectLst/>
                <a:latin typeface="Roboto"/>
              </a:rPr>
              <a:t>เนล</a:t>
            </a:r>
            <a:r>
              <a:rPr lang="th-TH" i="0" dirty="0" smtClean="0">
                <a:solidFill>
                  <a:srgbClr val="050505"/>
                </a:solidFill>
                <a:effectLst/>
                <a:latin typeface="Roboto"/>
              </a:rPr>
              <a:t>สัน แมนเดลา 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นักเคลื่อนไหวเพื่อต่อต้านการเหยียดผิวในประเทศแอฟริกาใต้ ต่อมาก็ได้กลายเป็นประธานาธิบดีคนแรกของแอฟริกาใต้ที่ได้รับเลือกตั้งตามกระบวนการทางประชาธิปไตยอย่างถูกต้อง</a:t>
            </a:r>
          </a:p>
          <a:p>
            <a:endParaRPr lang="th-TH" b="0" i="0" dirty="0" smtClean="0">
              <a:solidFill>
                <a:srgbClr val="050505"/>
              </a:solidFill>
              <a:effectLst/>
              <a:latin typeface="Open Sans"/>
            </a:endParaRP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เขาได้รับรางวัลต่าง ๆ มากกว่า 250 รางวัลตลอดช่วงเวลา 4 ทศวรรษ รางวัลที่สำคัญที่สุดคือ รางวัลโนเบลสาขาสันติภาพ ประจำปี 1993</a:t>
            </a:r>
            <a:endParaRPr lang="th-TH" b="0" i="0" dirty="0">
              <a:solidFill>
                <a:srgbClr val="05050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7189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89100" y="1228398"/>
            <a:ext cx="894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50505"/>
                </a:solidFill>
                <a:latin typeface="Roboto"/>
              </a:rPr>
              <a:t>2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. อับรา</a:t>
            </a:r>
            <a:r>
              <a:rPr lang="th-TH" b="1" i="0" dirty="0" err="1" smtClean="0">
                <a:solidFill>
                  <a:srgbClr val="050505"/>
                </a:solidFill>
                <a:effectLst/>
                <a:latin typeface="Roboto"/>
              </a:rPr>
              <a:t>ฮัม</a:t>
            </a:r>
            <a:r>
              <a:rPr lang="th-TH" b="1" i="0" dirty="0" smtClean="0">
                <a:solidFill>
                  <a:srgbClr val="050505"/>
                </a:solidFill>
                <a:effectLst/>
                <a:latin typeface="Roboto"/>
              </a:rPr>
              <a:t> ลินคอล์น (1809-1865)</a:t>
            </a:r>
          </a:p>
          <a:p>
            <a:endParaRPr lang="th-TH" b="1" i="0" dirty="0" smtClean="0">
              <a:solidFill>
                <a:srgbClr val="050505"/>
              </a:solidFill>
              <a:effectLst/>
              <a:latin typeface="Roboto"/>
            </a:endParaRP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อับรา</a:t>
            </a:r>
            <a:r>
              <a:rPr lang="th-TH" b="0" i="0" dirty="0" err="1" smtClean="0">
                <a:solidFill>
                  <a:srgbClr val="050505"/>
                </a:solidFill>
                <a:effectLst/>
                <a:latin typeface="Open Sans"/>
              </a:rPr>
              <a:t>ฮัม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 ลินคอล์น ประธานาธิบดีคนที่ 16 ของสหรัฐอเมริกา เป็นผู้ที่ได้รับการยกย่องว่า เป็นประธานาธิบดีที่ยิ่งใหญ่ที่สุดคนหนึ่งของสหรัฐอเมริกา มีบทบาทสำคัญในการยุติสงครามกลางเมือง  (</a:t>
            </a:r>
            <a:r>
              <a:rPr lang="en-US" b="0" i="0" dirty="0" smtClean="0">
                <a:solidFill>
                  <a:srgbClr val="050505"/>
                </a:solidFill>
                <a:effectLst/>
                <a:latin typeface="Open Sans"/>
              </a:rPr>
              <a:t>Civil War)</a:t>
            </a:r>
          </a:p>
          <a:p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	</a:t>
            </a:r>
          </a:p>
          <a:p>
            <a:r>
              <a:rPr lang="th-TH" dirty="0">
                <a:solidFill>
                  <a:srgbClr val="050505"/>
                </a:solidFill>
                <a:latin typeface="Open Sans"/>
              </a:rPr>
              <a:t>	</a:t>
            </a:r>
            <a:r>
              <a:rPr lang="th-TH" b="0" i="0" dirty="0" smtClean="0">
                <a:solidFill>
                  <a:srgbClr val="050505"/>
                </a:solidFill>
                <a:effectLst/>
                <a:latin typeface="Open Sans"/>
              </a:rPr>
              <a:t>นอกจากนี้เขายังนำทางไปสู่การเลิกทาส สร้างความมั่งคงแข็งแกร่งให้กับรัฐบาลกลาง ตลอดจนส่งเสริมการเศรษฐกิจและการเงินให้ทันสมัยอีกด้วย</a:t>
            </a:r>
          </a:p>
          <a:p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66114610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497</TotalTime>
  <Words>252</Words>
  <Application>Microsoft Office PowerPoint</Application>
  <PresentationFormat>แบบจอกว้าง</PresentationFormat>
  <Paragraphs>86</Paragraphs>
  <Slides>21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34" baseType="lpstr">
      <vt:lpstr>Angsana New</vt:lpstr>
      <vt:lpstr>AngsanaUPC</vt:lpstr>
      <vt:lpstr>Arial</vt:lpstr>
      <vt:lpstr>Arial</vt:lpstr>
      <vt:lpstr>Calibri</vt:lpstr>
      <vt:lpstr>Calibri Light</vt:lpstr>
      <vt:lpstr>Cordia New</vt:lpstr>
      <vt:lpstr>Helvetica</vt:lpstr>
      <vt:lpstr>lato</vt:lpstr>
      <vt:lpstr>Open Sans</vt:lpstr>
      <vt:lpstr>Roboto</vt:lpstr>
      <vt:lpstr>sarabun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สรุป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IKKLASCOM 64</dc:creator>
  <cp:lastModifiedBy>IKKLASCOM 64</cp:lastModifiedBy>
  <cp:revision>26</cp:revision>
  <cp:lastPrinted>2022-06-06T16:37:08Z</cp:lastPrinted>
  <dcterms:created xsi:type="dcterms:W3CDTF">2022-05-24T23:30:58Z</dcterms:created>
  <dcterms:modified xsi:type="dcterms:W3CDTF">2022-06-06T16:40:46Z</dcterms:modified>
</cp:coreProperties>
</file>