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335" r:id="rId2"/>
    <p:sldId id="296" r:id="rId3"/>
    <p:sldId id="297" r:id="rId4"/>
    <p:sldId id="298" r:id="rId5"/>
    <p:sldId id="299" r:id="rId6"/>
    <p:sldId id="331" r:id="rId7"/>
    <p:sldId id="304" r:id="rId8"/>
    <p:sldId id="336" r:id="rId9"/>
    <p:sldId id="340" r:id="rId10"/>
    <p:sldId id="337" r:id="rId11"/>
    <p:sldId id="338" r:id="rId12"/>
    <p:sldId id="339" r:id="rId13"/>
    <p:sldId id="332" r:id="rId14"/>
    <p:sldId id="300" r:id="rId15"/>
    <p:sldId id="301" r:id="rId16"/>
    <p:sldId id="302" r:id="rId17"/>
    <p:sldId id="309" r:id="rId18"/>
    <p:sldId id="310" r:id="rId19"/>
    <p:sldId id="311" r:id="rId20"/>
    <p:sldId id="312" r:id="rId21"/>
    <p:sldId id="313" r:id="rId22"/>
    <p:sldId id="314" r:id="rId23"/>
    <p:sldId id="315" r:id="rId24"/>
    <p:sldId id="330" r:id="rId25"/>
    <p:sldId id="319" r:id="rId26"/>
    <p:sldId id="320" r:id="rId27"/>
    <p:sldId id="321" r:id="rId28"/>
    <p:sldId id="322" r:id="rId29"/>
    <p:sldId id="323" r:id="rId30"/>
    <p:sldId id="325" r:id="rId31"/>
    <p:sldId id="32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60"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pPr>
              <a:defRPr/>
            </a:pPr>
            <a:endParaRPr lang="th-TH"/>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defRPr/>
            </a:pPr>
            <a:endParaRPr lang="th-TH"/>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A1FAE12-1164-4D7E-BA5D-114DC998A2FB}" type="slidenum">
              <a:rPr lang="en-US" altLang="th-TH" smtClean="0"/>
              <a:pPr/>
              <a:t>‹#›</a:t>
            </a:fld>
            <a:endParaRPr lang="th-TH" altLang="th-TH"/>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2984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339422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381519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fld id="{8A1FAE12-1164-4D7E-BA5D-114DC998A2FB}" type="slidenum">
              <a:rPr lang="en-US" altLang="th-TH" smtClean="0"/>
              <a:pPr/>
              <a:t>‹#›</a:t>
            </a:fld>
            <a:endParaRPr lang="th-TH" altLang="th-TH"/>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652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1158626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330683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404608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146570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818504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ชื่อเรื่องและเนื้อหา">
    <p:bg>
      <p:bgPr>
        <a:solidFill>
          <a:schemeClr val="bg2"/>
        </a:solidFill>
        <a:effectLst/>
      </p:bgPr>
    </p:bg>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solidFill>
                  <a:schemeClr val="accent3">
                    <a:shade val="75000"/>
                  </a:schemeClr>
                </a:solidFill>
              </a:defRPr>
            </a:lvl1pPr>
          </a:lstStyle>
          <a:p>
            <a:r>
              <a:rPr lang="th-TH"/>
              <a:t>คลิกเพื่อแก้ไขลักษณะชื่อเรื่องต้นแบบ</a:t>
            </a:r>
            <a:endParaRPr lang="en-US"/>
          </a:p>
        </p:txBody>
      </p:sp>
      <p:sp>
        <p:nvSpPr>
          <p:cNvPr id="8" name="ตัวแทนเนื้อหา 7"/>
          <p:cNvSpPr>
            <a:spLocks noGrp="1"/>
          </p:cNvSpPr>
          <p:nvPr>
            <p:ph sz="quarter" idx="1"/>
          </p:nvPr>
        </p:nvSpPr>
        <p:spPr>
          <a:xfrm>
            <a:off x="402336" y="1527048"/>
            <a:ext cx="11338560" cy="4572000"/>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7D6DF2A2-B72B-4DB0-8B9B-7292D1C44464}"/>
              </a:ext>
            </a:extLst>
          </p:cNvPr>
          <p:cNvSpPr>
            <a:spLocks noGrp="1"/>
          </p:cNvSpPr>
          <p:nvPr>
            <p:ph type="dt" sz="half" idx="10"/>
          </p:nvPr>
        </p:nvSpPr>
        <p:spPr/>
        <p:txBody>
          <a:bodyPr/>
          <a:lstStyle>
            <a:lvl1pPr>
              <a:defRPr smtClean="0"/>
            </a:lvl1pPr>
          </a:lstStyle>
          <a:p>
            <a:pPr>
              <a:defRPr/>
            </a:pPr>
            <a:endParaRPr lang="th-TH"/>
          </a:p>
        </p:txBody>
      </p:sp>
      <p:sp>
        <p:nvSpPr>
          <p:cNvPr id="5" name="ตัวแทนท้ายกระดาษ 4">
            <a:extLst>
              <a:ext uri="{FF2B5EF4-FFF2-40B4-BE49-F238E27FC236}">
                <a16:creationId xmlns:a16="http://schemas.microsoft.com/office/drawing/2014/main" id="{C7683E21-EEFC-455A-99B1-9AEB68E6FBCF}"/>
              </a:ext>
            </a:extLst>
          </p:cNvPr>
          <p:cNvSpPr>
            <a:spLocks noGrp="1"/>
          </p:cNvSpPr>
          <p:nvPr>
            <p:ph type="ftr" sz="quarter" idx="11"/>
          </p:nvPr>
        </p:nvSpPr>
        <p:spPr/>
        <p:txBody>
          <a:bodyPr/>
          <a:lstStyle>
            <a:lvl1pPr>
              <a:defRPr smtClean="0"/>
            </a:lvl1pPr>
          </a:lstStyle>
          <a:p>
            <a:pPr>
              <a:defRPr/>
            </a:pPr>
            <a:endParaRPr lang="th-TH"/>
          </a:p>
        </p:txBody>
      </p:sp>
      <p:sp>
        <p:nvSpPr>
          <p:cNvPr id="6" name="ตัวแทนหมายเลขภาพนิ่ง 5">
            <a:extLst>
              <a:ext uri="{FF2B5EF4-FFF2-40B4-BE49-F238E27FC236}">
                <a16:creationId xmlns:a16="http://schemas.microsoft.com/office/drawing/2014/main" id="{9D677C16-6A5B-4FF7-BF24-EB1EFC0AE267}"/>
              </a:ext>
            </a:extLst>
          </p:cNvPr>
          <p:cNvSpPr>
            <a:spLocks noGrp="1"/>
          </p:cNvSpPr>
          <p:nvPr>
            <p:ph type="sldNum" sz="quarter" idx="12"/>
          </p:nvPr>
        </p:nvSpPr>
        <p:spPr>
          <a:xfrm>
            <a:off x="5816600" y="1027114"/>
            <a:ext cx="609600" cy="441325"/>
          </a:xfrm>
        </p:spPr>
        <p:txBody>
          <a:bodyPr/>
          <a:lstStyle>
            <a:lvl1pPr>
              <a:defRPr/>
            </a:lvl1pPr>
          </a:lstStyle>
          <a:p>
            <a:fld id="{428DA66B-E016-4E75-AAC7-BFB2ACA7F929}" type="slidenum">
              <a:rPr lang="en-US" altLang="th-TH"/>
              <a:pPr/>
              <a:t>‹#›</a:t>
            </a:fld>
            <a:endParaRPr lang="th-TH" altLang="th-TH"/>
          </a:p>
        </p:txBody>
      </p:sp>
    </p:spTree>
    <p:extLst>
      <p:ext uri="{BB962C8B-B14F-4D97-AF65-F5344CB8AC3E}">
        <p14:creationId xmlns:p14="http://schemas.microsoft.com/office/powerpoint/2010/main" val="9736699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202808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329664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429381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th-TH"/>
          </a:p>
        </p:txBody>
      </p:sp>
      <p:sp>
        <p:nvSpPr>
          <p:cNvPr id="8" name="Footer Placeholder 7"/>
          <p:cNvSpPr>
            <a:spLocks noGrp="1"/>
          </p:cNvSpPr>
          <p:nvPr>
            <p:ph type="ftr" sz="quarter" idx="11"/>
          </p:nvPr>
        </p:nvSpPr>
        <p:spPr/>
        <p:txBody>
          <a:bodyPr/>
          <a:lstStyle/>
          <a:p>
            <a:pPr>
              <a:defRPr/>
            </a:pPr>
            <a:endParaRPr lang="th-TH"/>
          </a:p>
        </p:txBody>
      </p:sp>
      <p:sp>
        <p:nvSpPr>
          <p:cNvPr id="9" name="Slide Number Placeholder 8"/>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425857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424529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299531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39538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376791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pPr>
              <a:defRPr/>
            </a:pPr>
            <a:endParaRPr lang="th-TH"/>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pPr>
              <a:defRPr/>
            </a:pPr>
            <a:endParaRPr lang="th-TH"/>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8A1FAE12-1164-4D7E-BA5D-114DC998A2FB}" type="slidenum">
              <a:rPr lang="en-US" altLang="th-TH" smtClean="0"/>
              <a:pPr/>
              <a:t>‹#›</a:t>
            </a:fld>
            <a:endParaRPr lang="th-TH" altLang="th-TH"/>
          </a:p>
        </p:txBody>
      </p:sp>
    </p:spTree>
    <p:extLst>
      <p:ext uri="{BB962C8B-B14F-4D97-AF65-F5344CB8AC3E}">
        <p14:creationId xmlns:p14="http://schemas.microsoft.com/office/powerpoint/2010/main" val="302530184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E1F4FB5B-01D5-4F5E-8F83-BF5CC7321AD1}"/>
              </a:ext>
            </a:extLst>
          </p:cNvPr>
          <p:cNvSpPr>
            <a:spLocks noGrp="1" noChangeArrowheads="1"/>
          </p:cNvSpPr>
          <p:nvPr>
            <p:ph sz="quarter" idx="1"/>
          </p:nvPr>
        </p:nvSpPr>
        <p:spPr>
          <a:xfrm>
            <a:off x="1975150" y="382737"/>
            <a:ext cx="8504238" cy="4572000"/>
          </a:xfrm>
        </p:spPr>
        <p:txBody>
          <a:bodyPr/>
          <a:lstStyle/>
          <a:p>
            <a:pPr marL="69850" indent="0" algn="ctr" eaLnBrk="1" hangingPunct="1">
              <a:lnSpc>
                <a:spcPct val="90000"/>
              </a:lnSpc>
              <a:buNone/>
            </a:pPr>
            <a:endParaRPr lang="th-TH" altLang="th-TH" sz="3200" dirty="0"/>
          </a:p>
          <a:p>
            <a:pPr marL="69850" indent="0" algn="ctr" eaLnBrk="1" hangingPunct="1">
              <a:lnSpc>
                <a:spcPct val="90000"/>
              </a:lnSpc>
              <a:buNone/>
            </a:pPr>
            <a:r>
              <a:rPr lang="th-TH" altLang="th-TH" sz="6600" b="1" dirty="0"/>
              <a:t>บทที่ 4 สัญญา</a:t>
            </a:r>
            <a:r>
              <a:rPr lang="th-TH" altLang="th-TH" sz="4400" dirty="0"/>
              <a:t> </a:t>
            </a:r>
          </a:p>
          <a:p>
            <a:pPr marL="69850" indent="0" algn="ctr" eaLnBrk="1" hangingPunct="1">
              <a:lnSpc>
                <a:spcPct val="90000"/>
              </a:lnSpc>
              <a:buNone/>
            </a:pPr>
            <a:endParaRPr lang="th-TH" altLang="th-TH"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260256-F091-4ADC-9FD4-FFB2F761B532}"/>
              </a:ext>
            </a:extLst>
          </p:cNvPr>
          <p:cNvSpPr txBox="1"/>
          <p:nvPr/>
        </p:nvSpPr>
        <p:spPr>
          <a:xfrm>
            <a:off x="685801" y="1675749"/>
            <a:ext cx="10396882" cy="3108543"/>
          </a:xfrm>
          <a:prstGeom prst="rect">
            <a:avLst/>
          </a:prstGeom>
          <a:noFill/>
        </p:spPr>
        <p:txBody>
          <a:bodyPr wrap="square">
            <a:spAutoFit/>
          </a:bodyPr>
          <a:lstStyle/>
          <a:p>
            <a:r>
              <a:rPr lang="th-TH" sz="2800" b="0" i="0" u="sng" dirty="0">
                <a:solidFill>
                  <a:srgbClr val="C00000"/>
                </a:solidFill>
                <a:effectLst/>
                <a:latin typeface="Times New Roman" panose="02020603050405020304" pitchFamily="18" charset="0"/>
                <a:cs typeface="+mj-cs"/>
              </a:rPr>
              <a:t>1</a:t>
            </a:r>
            <a:r>
              <a:rPr lang="en-US" sz="2800" b="0" i="0" u="sng" dirty="0">
                <a:solidFill>
                  <a:srgbClr val="C00000"/>
                </a:solidFill>
                <a:effectLst/>
                <a:latin typeface="Times New Roman" panose="02020603050405020304" pitchFamily="18" charset="0"/>
                <a:cs typeface="+mj-cs"/>
              </a:rPr>
              <a:t>.</a:t>
            </a:r>
            <a:r>
              <a:rPr lang="th-TH" sz="2800" b="0" i="0" u="sng" dirty="0">
                <a:solidFill>
                  <a:srgbClr val="C00000"/>
                </a:solidFill>
                <a:effectLst/>
                <a:latin typeface="Times New Roman" panose="02020603050405020304" pitchFamily="18" charset="0"/>
                <a:cs typeface="+mj-cs"/>
              </a:rPr>
              <a:t> สัญญามีค่าตอบแทน </a:t>
            </a:r>
            <a:r>
              <a:rPr lang="th-TH" sz="2800" b="0" i="0" dirty="0">
                <a:solidFill>
                  <a:srgbClr val="000000"/>
                </a:solidFill>
                <a:effectLst/>
                <a:latin typeface="Times New Roman" panose="02020603050405020304" pitchFamily="18" charset="0"/>
                <a:cs typeface="+mj-cs"/>
              </a:rPr>
              <a:t>คือ คู่สัญญาทั้งสองฝ่ายต่างได้รับค่าตอบแทนต่อกันและกันในการทำสัญญานั้น เช่น สัญญาซื้อขายผู้ขายย่อมได้รับเงินราคาทรัพย์สิ่งของที่ซื้อขายจากผู้ซื้อและต้องส่งมอบทรัพย์สิ่งของที่ซื้อขายให้แก่ผู้ซื้อ ฝ่ายผู้ซื้อก็ได้รับทรัพย์สิ่งของจากผู้ขายและต้องชำระราคาค่าทรัพย์สินสิ่งของที่ซื้อให้ผู้ขายด้วย เป็นต้น</a:t>
            </a:r>
            <a:br>
              <a:rPr lang="th-TH" sz="2800" dirty="0">
                <a:cs typeface="+mj-cs"/>
              </a:rPr>
            </a:br>
            <a:br>
              <a:rPr lang="th-TH" sz="2800" dirty="0">
                <a:cs typeface="+mj-cs"/>
              </a:rPr>
            </a:br>
            <a:r>
              <a:rPr lang="th-TH" sz="2800" b="0" i="0" u="sng" dirty="0">
                <a:solidFill>
                  <a:srgbClr val="C00000"/>
                </a:solidFill>
                <a:effectLst/>
                <a:latin typeface="Times New Roman" panose="02020603050405020304" pitchFamily="18" charset="0"/>
                <a:cs typeface="+mj-cs"/>
              </a:rPr>
              <a:t>2</a:t>
            </a:r>
            <a:r>
              <a:rPr lang="en-US" sz="2800" b="0" i="0" u="sng" dirty="0">
                <a:solidFill>
                  <a:srgbClr val="C00000"/>
                </a:solidFill>
                <a:effectLst/>
                <a:latin typeface="Times New Roman" panose="02020603050405020304" pitchFamily="18" charset="0"/>
                <a:cs typeface="+mj-cs"/>
              </a:rPr>
              <a:t>.</a:t>
            </a:r>
            <a:r>
              <a:rPr lang="th-TH" sz="2800" b="0" i="0" u="sng" dirty="0">
                <a:solidFill>
                  <a:srgbClr val="C00000"/>
                </a:solidFill>
                <a:effectLst/>
                <a:latin typeface="Times New Roman" panose="02020603050405020304" pitchFamily="18" charset="0"/>
                <a:cs typeface="+mj-cs"/>
              </a:rPr>
              <a:t> สัญญาไม่มีค่าตอบแทน </a:t>
            </a:r>
            <a:r>
              <a:rPr lang="th-TH" sz="2800" b="0" i="0" dirty="0">
                <a:solidFill>
                  <a:srgbClr val="000000"/>
                </a:solidFill>
                <a:effectLst/>
                <a:latin typeface="Times New Roman" panose="02020603050405020304" pitchFamily="18" charset="0"/>
                <a:cs typeface="+mj-cs"/>
              </a:rPr>
              <a:t>คือ คู่สัญญาอีกฝ่ายหนึ่งไม่ต้องให้ค่าตอบแทนแก่คู่สัญญาอีกฝ่ายหนึ่งแต่อย่างใด คงเป็นฝ่ายได้รับประโยชน์แต่ฝ่ายเดียวเท่านั้น เช่น สัญญาให้โดยเสน่หา หรือยืมใช้คงรูป เป็นต้น</a:t>
            </a:r>
            <a:endParaRPr lang="th-TH" sz="2800" dirty="0">
              <a:cs typeface="+mj-cs"/>
            </a:endParaRPr>
          </a:p>
        </p:txBody>
      </p:sp>
      <p:sp>
        <p:nvSpPr>
          <p:cNvPr id="5" name="Rectangle 2">
            <a:extLst>
              <a:ext uri="{FF2B5EF4-FFF2-40B4-BE49-F238E27FC236}">
                <a16:creationId xmlns:a16="http://schemas.microsoft.com/office/drawing/2014/main" id="{BF1309BE-9939-4C54-B84A-68C9F7075261}"/>
              </a:ext>
            </a:extLst>
          </p:cNvPr>
          <p:cNvSpPr>
            <a:spLocks noGrp="1" noRot="1" noChangeArrowheads="1"/>
          </p:cNvSpPr>
          <p:nvPr>
            <p:ph type="title"/>
          </p:nvPr>
        </p:nvSpPr>
        <p:spPr/>
        <p:txBody>
          <a:bodyPr>
            <a:normAutofit/>
          </a:bodyPr>
          <a:lstStyle/>
          <a:p>
            <a:pPr algn="l" eaLnBrk="1" hangingPunct="1"/>
            <a:r>
              <a:rPr lang="th-TH" altLang="zh-CN" sz="4000" b="1" dirty="0">
                <a:solidFill>
                  <a:srgbClr val="C00000"/>
                </a:solidFill>
              </a:rPr>
              <a:t>2.2 สัญญามีค่าตอบแทนกับสัญญาไม่มีค่าตอบแทน</a:t>
            </a:r>
            <a:endParaRPr lang="th-TH" altLang="th-TH" sz="4000" b="1" dirty="0">
              <a:solidFill>
                <a:srgbClr val="C00000"/>
              </a:solidFill>
              <a:ea typeface="方正舒体"/>
            </a:endParaRPr>
          </a:p>
        </p:txBody>
      </p:sp>
    </p:spTree>
    <p:extLst>
      <p:ext uri="{BB962C8B-B14F-4D97-AF65-F5344CB8AC3E}">
        <p14:creationId xmlns:p14="http://schemas.microsoft.com/office/powerpoint/2010/main" val="87732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7A44B-287F-48AA-9FAE-ECFD9748E581}"/>
              </a:ext>
            </a:extLst>
          </p:cNvPr>
          <p:cNvSpPr txBox="1"/>
          <p:nvPr/>
        </p:nvSpPr>
        <p:spPr>
          <a:xfrm>
            <a:off x="297000" y="1191745"/>
            <a:ext cx="11254995" cy="3785652"/>
          </a:xfrm>
          <a:prstGeom prst="rect">
            <a:avLst/>
          </a:prstGeom>
          <a:noFill/>
        </p:spPr>
        <p:txBody>
          <a:bodyPr wrap="square">
            <a:spAutoFit/>
          </a:bodyPr>
          <a:lstStyle/>
          <a:p>
            <a:r>
              <a:rPr lang="en-US" sz="2400" b="0" i="0" u="sng" dirty="0">
                <a:solidFill>
                  <a:srgbClr val="C00000"/>
                </a:solidFill>
                <a:effectLst/>
                <a:latin typeface="Times New Roman" panose="02020603050405020304" pitchFamily="18" charset="0"/>
                <a:cs typeface="+mj-cs"/>
              </a:rPr>
              <a:t>1. </a:t>
            </a:r>
            <a:r>
              <a:rPr lang="th-TH" sz="2400" b="0" i="0" u="sng" dirty="0">
                <a:solidFill>
                  <a:srgbClr val="C00000"/>
                </a:solidFill>
                <a:effectLst/>
                <a:latin typeface="Times New Roman" panose="02020603050405020304" pitchFamily="18" charset="0"/>
                <a:cs typeface="+mj-cs"/>
              </a:rPr>
              <a:t>สัญญาประธาน </a:t>
            </a:r>
            <a:r>
              <a:rPr lang="th-TH" sz="2400" b="0" i="0" dirty="0">
                <a:solidFill>
                  <a:srgbClr val="000000"/>
                </a:solidFill>
                <a:effectLst/>
                <a:latin typeface="Times New Roman" panose="02020603050405020304" pitchFamily="18" charset="0"/>
                <a:cs typeface="+mj-cs"/>
              </a:rPr>
              <a:t>คือเป็นสัญญาแรกที่เจ้าหนี้และลูกหนี้ได้แสดงเจตนาทำกันไว้ เช่น สัญญากู้ยืมเงินที่ผู้กู้ยืมคือลูกหนี้ขอกู้ยืมเงินจากเจ้าหนี้ซึ่งสัญญากู้ยืมเงินนี้มีผลสมบูรณ์อยู่ในตัวแล้ว สัญญากู้ยืมเงินดังกล่าวจึงเป็นสัญญาประธาน ต่อมาหากลูกหนี้ไม่ชำระหนี้แล้ว เจ้าหนี้ก็ฟ้องเรียกให้ชำระได้</a:t>
            </a:r>
            <a:br>
              <a:rPr lang="th-TH" sz="2400" dirty="0">
                <a:cs typeface="+mj-cs"/>
              </a:rPr>
            </a:br>
            <a:br>
              <a:rPr lang="th-TH" sz="2400" dirty="0">
                <a:cs typeface="+mj-cs"/>
              </a:rPr>
            </a:br>
            <a:r>
              <a:rPr lang="th-TH" sz="2400" b="0" i="0" u="sng" dirty="0">
                <a:solidFill>
                  <a:srgbClr val="C00000"/>
                </a:solidFill>
                <a:effectLst/>
                <a:latin typeface="Times New Roman" panose="02020603050405020304" pitchFamily="18" charset="0"/>
                <a:cs typeface="+mj-cs"/>
              </a:rPr>
              <a:t>2</a:t>
            </a:r>
            <a:r>
              <a:rPr lang="en-US" sz="2400" b="0" i="0" u="sng" dirty="0">
                <a:solidFill>
                  <a:srgbClr val="C00000"/>
                </a:solidFill>
                <a:effectLst/>
                <a:latin typeface="Times New Roman" panose="02020603050405020304" pitchFamily="18" charset="0"/>
                <a:cs typeface="+mj-cs"/>
              </a:rPr>
              <a:t>.</a:t>
            </a:r>
            <a:r>
              <a:rPr lang="th-TH" sz="2400" b="0" i="0" u="sng" dirty="0">
                <a:solidFill>
                  <a:srgbClr val="C00000"/>
                </a:solidFill>
                <a:effectLst/>
                <a:latin typeface="Times New Roman" panose="02020603050405020304" pitchFamily="18" charset="0"/>
                <a:cs typeface="+mj-cs"/>
              </a:rPr>
              <a:t> สัญญาอุปกรณ์ </a:t>
            </a:r>
            <a:r>
              <a:rPr lang="th-TH" sz="2400" b="0" i="0" dirty="0">
                <a:solidFill>
                  <a:srgbClr val="000000"/>
                </a:solidFill>
                <a:effectLst/>
                <a:latin typeface="Times New Roman" panose="02020603050405020304" pitchFamily="18" charset="0"/>
                <a:cs typeface="+mj-cs"/>
              </a:rPr>
              <a:t>คือก่อนที่เจ้าหนี้จะให้ลูกหนี้กู้ยืมเงินนั้นเจ้าหนี้แจ้งกับลูกหนี้ผู้กู้ยืมว่าหากลูกหนี้ผู้กู้ยืมไม่หาหลักประกันมาค้ำประกันหนี้เงินที่กู้ยืมนี้แล้ว เจ้าหนี้จะไม่ยอมให้ลูกหนี้กู้ยืมเงินตามที่ขอกู้นั้น เมื่อลูกหนี้รู้เช่นนี้จึงได้หาหลักประกันมาค้ำประกันให้ไว้แก่เจ้าหนี้ ทั้งนี้อาจนำบุคคลมาค้ำประกันหรือนำทรัพย์สินมาจดทะเบียนจำนองค้ำประกัน หรือนำทรัพย์สินมาจำนำไว้เป็นประกัน เป็นต้น</a:t>
            </a:r>
          </a:p>
          <a:p>
            <a:r>
              <a:rPr lang="th-TH" sz="2400" dirty="0">
                <a:solidFill>
                  <a:srgbClr val="000000"/>
                </a:solidFill>
                <a:latin typeface="Times New Roman" panose="02020603050405020304" pitchFamily="18" charset="0"/>
                <a:cs typeface="+mj-cs"/>
              </a:rPr>
              <a:t>	</a:t>
            </a:r>
            <a:r>
              <a:rPr lang="th-TH" sz="2400" b="0" i="0" dirty="0">
                <a:solidFill>
                  <a:srgbClr val="000000"/>
                </a:solidFill>
                <a:effectLst/>
                <a:latin typeface="Times New Roman" panose="02020603050405020304" pitchFamily="18" charset="0"/>
                <a:cs typeface="+mj-cs"/>
              </a:rPr>
              <a:t> ดังนั้นเมื่อได้ทำสัญญากู้ยืมเงินกันแล้วก็ได้นำบุคคลมาทำสัญญาค้ำประกันไว้อีก สัญญาค้ำประกันเช่นนี้เรียกว่าเป็นสัญญาอุปกรณ์	ของสัญญากู้ยืมเงินที่เป็นสัญญาประธานหรือสัญญาจ้างทำของ (มาตรา 857) ซึ่งได้มีการทำมัดจำ (มาตรา 377)หรือกำหนดเบี้ยปรับ 	(มาตรา 379) ไว้ด้วยเช่นนี้ สัญญามัดจำหรือสัญญาเบี้ยปรับเป็นสัญญาอุปกรณ์ของสัญญาจ้างทำของที่เป็นสัญญาประธานนั้น เป็นต้น</a:t>
            </a:r>
            <a:endParaRPr lang="th-TH" sz="2400" dirty="0">
              <a:cs typeface="+mj-cs"/>
            </a:endParaRPr>
          </a:p>
        </p:txBody>
      </p:sp>
      <p:sp>
        <p:nvSpPr>
          <p:cNvPr id="5" name="Rectangle 2">
            <a:extLst>
              <a:ext uri="{FF2B5EF4-FFF2-40B4-BE49-F238E27FC236}">
                <a16:creationId xmlns:a16="http://schemas.microsoft.com/office/drawing/2014/main" id="{F57369DF-0CC4-4198-B83C-43224435A6E8}"/>
              </a:ext>
            </a:extLst>
          </p:cNvPr>
          <p:cNvSpPr>
            <a:spLocks noGrp="1" noRot="1" noChangeArrowheads="1"/>
          </p:cNvSpPr>
          <p:nvPr>
            <p:ph type="title"/>
          </p:nvPr>
        </p:nvSpPr>
        <p:spPr>
          <a:xfrm>
            <a:off x="726057" y="283234"/>
            <a:ext cx="10396882" cy="1151965"/>
          </a:xfrm>
        </p:spPr>
        <p:txBody>
          <a:bodyPr>
            <a:normAutofit/>
          </a:bodyPr>
          <a:lstStyle/>
          <a:p>
            <a:pPr algn="l" eaLnBrk="1" hangingPunct="1"/>
            <a:r>
              <a:rPr lang="th-TH" altLang="zh-CN" sz="4000" b="1" dirty="0">
                <a:solidFill>
                  <a:srgbClr val="C00000"/>
                </a:solidFill>
              </a:rPr>
              <a:t>2.3 สัญญาประธานกับสัญญาอุปกรณ์</a:t>
            </a:r>
            <a:endParaRPr lang="th-TH" altLang="th-TH" sz="4000" b="1" dirty="0">
              <a:solidFill>
                <a:srgbClr val="C00000"/>
              </a:solidFill>
              <a:ea typeface="方正舒体"/>
            </a:endParaRPr>
          </a:p>
        </p:txBody>
      </p:sp>
    </p:spTree>
    <p:extLst>
      <p:ext uri="{BB962C8B-B14F-4D97-AF65-F5344CB8AC3E}">
        <p14:creationId xmlns:p14="http://schemas.microsoft.com/office/powerpoint/2010/main" val="323950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3A2A10-5DF4-4174-8170-359499622C34}"/>
              </a:ext>
            </a:extLst>
          </p:cNvPr>
          <p:cNvSpPr txBox="1"/>
          <p:nvPr/>
        </p:nvSpPr>
        <p:spPr>
          <a:xfrm>
            <a:off x="690113" y="1041788"/>
            <a:ext cx="10886535" cy="3416320"/>
          </a:xfrm>
          <a:prstGeom prst="rect">
            <a:avLst/>
          </a:prstGeom>
          <a:noFill/>
        </p:spPr>
        <p:txBody>
          <a:bodyPr wrap="square">
            <a:spAutoFit/>
          </a:bodyPr>
          <a:lstStyle/>
          <a:p>
            <a:r>
              <a:rPr lang="th-TH" sz="2400" b="0" i="0" u="sng" dirty="0">
                <a:solidFill>
                  <a:srgbClr val="C00000"/>
                </a:solidFill>
                <a:effectLst/>
                <a:latin typeface="Times New Roman" panose="02020603050405020304" pitchFamily="18" charset="0"/>
                <a:cs typeface="+mj-cs"/>
              </a:rPr>
              <a:t>1</a:t>
            </a:r>
            <a:r>
              <a:rPr lang="en-US" sz="2400" b="0" i="0" u="sng" dirty="0">
                <a:solidFill>
                  <a:srgbClr val="C00000"/>
                </a:solidFill>
                <a:effectLst/>
                <a:latin typeface="Times New Roman" panose="02020603050405020304" pitchFamily="18" charset="0"/>
                <a:cs typeface="+mj-cs"/>
              </a:rPr>
              <a:t>.</a:t>
            </a:r>
            <a:r>
              <a:rPr lang="th-TH" sz="2400" b="0" i="0" u="sng" dirty="0">
                <a:solidFill>
                  <a:srgbClr val="C00000"/>
                </a:solidFill>
                <a:effectLst/>
                <a:latin typeface="Times New Roman" panose="02020603050405020304" pitchFamily="18" charset="0"/>
                <a:cs typeface="+mj-cs"/>
              </a:rPr>
              <a:t> สัญญาเอกเทศสัญญา </a:t>
            </a:r>
            <a:r>
              <a:rPr lang="th-TH" sz="2400" b="0" i="0" dirty="0">
                <a:solidFill>
                  <a:srgbClr val="000000"/>
                </a:solidFill>
                <a:effectLst/>
                <a:latin typeface="Times New Roman" panose="02020603050405020304" pitchFamily="18" charset="0"/>
                <a:cs typeface="+mj-cs"/>
              </a:rPr>
              <a:t>คือสัญญาที่มีชื่อระบุไว้ในประมวลกฎหมายแพ่งและพาณิชย์ บรรพ 3 ว่าด้วยเอกเทศสัญญา เช่นซื้อขาย (มาตรา 453) แลกเปลี่ยน (มาตรา 518) ให้ (มาตรา 521) เช่าทรัพย์ (มาตรา 537 ) เช่าซื้อ (มาตรา 572) จ้างแรงงาน (มาตรา 575) จ้างทำของ (มาตรา 587) รับขน (มาตรา 608) ยืม (มาตรา 640) ฝากทรัพย์ (มาตรา 657) ค้ำประกัน (มาตรา 680) จำนอง (มาตรา 702) จำนำ (มาตรา 747) เก็บของในคลังสินค้า (มาตรา 770) ตัวแทน (มาตรา 797) นายหน้า (มาตรา 815) ประนีประนอมยอมความ (มาตรา 850) การพนันและขันต่อ (มาตรา 853) บัญชีเดินสะพัด (มาตรา 856) ประกันภัย (มาตรา 861) ตั๋วเงิน (มาตรา 898) ห้างหุ้นส่วนและบริษัท (มาตรา 1012) สมาคม (มาตรา 1274)</a:t>
            </a:r>
          </a:p>
          <a:p>
            <a:br>
              <a:rPr lang="th-TH" sz="2400" dirty="0">
                <a:cs typeface="+mj-cs"/>
              </a:rPr>
            </a:br>
            <a:r>
              <a:rPr lang="th-TH" sz="2400" b="0" i="0" u="sng" dirty="0">
                <a:solidFill>
                  <a:srgbClr val="C00000"/>
                </a:solidFill>
                <a:effectLst/>
                <a:latin typeface="Times New Roman" panose="02020603050405020304" pitchFamily="18" charset="0"/>
                <a:cs typeface="+mj-cs"/>
              </a:rPr>
              <a:t>2</a:t>
            </a:r>
            <a:r>
              <a:rPr lang="en-US" sz="2400" u="sng" dirty="0">
                <a:solidFill>
                  <a:srgbClr val="C00000"/>
                </a:solidFill>
                <a:latin typeface="Times New Roman" panose="02020603050405020304" pitchFamily="18" charset="0"/>
                <a:cs typeface="+mj-cs"/>
              </a:rPr>
              <a:t>.</a:t>
            </a:r>
            <a:r>
              <a:rPr lang="th-TH" sz="2400" b="0" i="0" u="sng" dirty="0">
                <a:solidFill>
                  <a:srgbClr val="C00000"/>
                </a:solidFill>
                <a:effectLst/>
                <a:latin typeface="Times New Roman" panose="02020603050405020304" pitchFamily="18" charset="0"/>
                <a:cs typeface="+mj-cs"/>
              </a:rPr>
              <a:t> สัญญาไม่มีชื่อ </a:t>
            </a:r>
            <a:r>
              <a:rPr lang="th-TH" sz="2400" b="0" i="0" dirty="0">
                <a:solidFill>
                  <a:srgbClr val="000000"/>
                </a:solidFill>
                <a:effectLst/>
                <a:latin typeface="Times New Roman" panose="02020603050405020304" pitchFamily="18" charset="0"/>
                <a:cs typeface="+mj-cs"/>
              </a:rPr>
              <a:t>คือเป็นสัญญาซึ่งไม่มีชื่อบัญญัติไว้ในประมวลกฎหมายแพ่งและพาณิชย์ บรรพ 3 เลย แต่ก็ถือว่าเป็นสัญญาประเภทหนึ่งที่มีผลใช้บังคับกันได้ เช่น สัญญาร่วมหุ้น (เล่นแชร์เปียหวย) สัญญาให้ค่าตอบแทน สัญญารับมอบสินค้าเชื่อ (ทรัสต์รีซีท) เป็นต้น</a:t>
            </a:r>
            <a:endParaRPr lang="th-TH" sz="2400" dirty="0">
              <a:cs typeface="+mj-cs"/>
            </a:endParaRPr>
          </a:p>
        </p:txBody>
      </p:sp>
      <p:sp>
        <p:nvSpPr>
          <p:cNvPr id="5" name="Rectangle 2">
            <a:extLst>
              <a:ext uri="{FF2B5EF4-FFF2-40B4-BE49-F238E27FC236}">
                <a16:creationId xmlns:a16="http://schemas.microsoft.com/office/drawing/2014/main" id="{0AE35D10-1142-4931-A399-6E1B26C96A89}"/>
              </a:ext>
            </a:extLst>
          </p:cNvPr>
          <p:cNvSpPr>
            <a:spLocks noGrp="1" noRot="1" noChangeArrowheads="1"/>
          </p:cNvSpPr>
          <p:nvPr>
            <p:ph type="title"/>
          </p:nvPr>
        </p:nvSpPr>
        <p:spPr>
          <a:xfrm>
            <a:off x="800820" y="0"/>
            <a:ext cx="10396882" cy="1151965"/>
          </a:xfrm>
        </p:spPr>
        <p:txBody>
          <a:bodyPr>
            <a:normAutofit/>
          </a:bodyPr>
          <a:lstStyle/>
          <a:p>
            <a:pPr algn="l" eaLnBrk="1" hangingPunct="1"/>
            <a:r>
              <a:rPr lang="th-TH" altLang="zh-CN" sz="4000" b="1" dirty="0">
                <a:solidFill>
                  <a:srgbClr val="C00000"/>
                </a:solidFill>
              </a:rPr>
              <a:t>2.4 เอกเทศสัญญากับสัญญาไม่มีชื่อ</a:t>
            </a:r>
            <a:r>
              <a:rPr lang="en-US" altLang="zh-CN" sz="4000" b="1" dirty="0">
                <a:solidFill>
                  <a:srgbClr val="C00000"/>
                </a:solidFill>
              </a:rPr>
              <a:t> </a:t>
            </a:r>
            <a:endParaRPr lang="th-TH" altLang="th-TH" sz="4000" b="1" dirty="0">
              <a:solidFill>
                <a:srgbClr val="C00000"/>
              </a:solidFill>
              <a:ea typeface="方正舒体"/>
            </a:endParaRPr>
          </a:p>
        </p:txBody>
      </p:sp>
    </p:spTree>
    <p:extLst>
      <p:ext uri="{BB962C8B-B14F-4D97-AF65-F5344CB8AC3E}">
        <p14:creationId xmlns:p14="http://schemas.microsoft.com/office/powerpoint/2010/main" val="22278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ตัวแทนเนื้อหา 2">
            <a:extLst>
              <a:ext uri="{FF2B5EF4-FFF2-40B4-BE49-F238E27FC236}">
                <a16:creationId xmlns:a16="http://schemas.microsoft.com/office/drawing/2014/main" id="{C26C82AD-9901-4557-AF38-94C382A56685}"/>
              </a:ext>
            </a:extLst>
          </p:cNvPr>
          <p:cNvSpPr>
            <a:spLocks noGrp="1"/>
          </p:cNvSpPr>
          <p:nvPr>
            <p:ph sz="quarter" idx="1"/>
          </p:nvPr>
        </p:nvSpPr>
        <p:spPr>
          <a:xfrm>
            <a:off x="1658846" y="929077"/>
            <a:ext cx="9147175" cy="4572000"/>
          </a:xfrm>
        </p:spPr>
        <p:txBody>
          <a:bodyPr/>
          <a:lstStyle/>
          <a:p>
            <a:pPr marL="0" indent="0">
              <a:buNone/>
            </a:pPr>
            <a:r>
              <a:rPr lang="th-TH" altLang="th-TH" sz="3600" dirty="0">
                <a:solidFill>
                  <a:srgbClr val="000000"/>
                </a:solidFill>
                <a:latin typeface="TH SarabunPSK" panose="020B0500040200020003" pitchFamily="34" charset="-34"/>
              </a:rPr>
              <a:t>	สัญญาเป็นนิติกรรมซึ่งเกิดขึ้นโดยการแสดงเจตนาของบุคคลหลายฝ่ายตั้งแต่สองฝ่ายขึ้นไปในการแสดงเจตนาทุกฝ่ายจึงต้องมีการแสดงเจตนาที่ตกลงยินยอมด้วยกันโดยฝ่ายหนึ่งแสดงเจตนาเป็นคําเสนอและอีกฝ่ายหนึ่งแสดงเจตนาเป็นคำสนอง</a:t>
            </a:r>
            <a:r>
              <a:rPr lang="th-TH" altLang="th-TH" sz="3600" u="sng" dirty="0">
                <a:solidFill>
                  <a:srgbClr val="FF0000"/>
                </a:solidFill>
                <a:latin typeface="TH SarabunPSK" panose="020B0500040200020003" pitchFamily="34" charset="-34"/>
              </a:rPr>
              <a:t>เมื่อคำเสนอและคำสนองถูกต้องตรงกันสัญญาจึงเกิดขึ้น</a:t>
            </a:r>
          </a:p>
          <a:p>
            <a:pPr marL="0" indent="0">
              <a:buNone/>
            </a:pPr>
            <a:endParaRPr lang="th-TH" altLang="th-TH" sz="3600" dirty="0"/>
          </a:p>
        </p:txBody>
      </p:sp>
      <p:sp>
        <p:nvSpPr>
          <p:cNvPr id="5" name="TextBox 4">
            <a:extLst>
              <a:ext uri="{FF2B5EF4-FFF2-40B4-BE49-F238E27FC236}">
                <a16:creationId xmlns:a16="http://schemas.microsoft.com/office/drawing/2014/main" id="{B7847804-FF94-460E-82D8-44D69B6A580C}"/>
              </a:ext>
            </a:extLst>
          </p:cNvPr>
          <p:cNvSpPr txBox="1"/>
          <p:nvPr/>
        </p:nvSpPr>
        <p:spPr>
          <a:xfrm>
            <a:off x="2067463" y="137723"/>
            <a:ext cx="6136256" cy="707886"/>
          </a:xfrm>
          <a:prstGeom prst="rect">
            <a:avLst/>
          </a:prstGeom>
          <a:noFill/>
        </p:spPr>
        <p:txBody>
          <a:bodyPr wrap="square">
            <a:spAutoFit/>
          </a:bodyPr>
          <a:lstStyle/>
          <a:p>
            <a:r>
              <a:rPr lang="th-TH" altLang="zh-CN" sz="4000" b="1" dirty="0">
                <a:solidFill>
                  <a:srgbClr val="C00000"/>
                </a:solidFill>
                <a:cs typeface="+mj-cs"/>
              </a:rPr>
              <a:t>3. การเกิดสัญญา</a:t>
            </a:r>
            <a:r>
              <a:rPr lang="en-US" altLang="zh-CN" sz="4000" b="1" dirty="0">
                <a:solidFill>
                  <a:srgbClr val="C00000"/>
                </a:solidFill>
                <a:cs typeface="+mj-cs"/>
              </a:rPr>
              <a:t> </a:t>
            </a:r>
            <a:endParaRPr lang="th-TH" sz="4000" b="1" dirty="0">
              <a:solidFill>
                <a:srgbClr val="C00000"/>
              </a:solidFill>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E6999188-42EE-4296-907B-40260DE7DE8E}"/>
              </a:ext>
            </a:extLst>
          </p:cNvPr>
          <p:cNvSpPr>
            <a:spLocks noGrp="1" noChangeArrowheads="1"/>
          </p:cNvSpPr>
          <p:nvPr>
            <p:ph sz="quarter" idx="4294967295"/>
          </p:nvPr>
        </p:nvSpPr>
        <p:spPr>
          <a:xfrm>
            <a:off x="327804" y="247291"/>
            <a:ext cx="11260138" cy="5890283"/>
          </a:xfrm>
        </p:spPr>
        <p:txBody>
          <a:bodyPr/>
          <a:lstStyle/>
          <a:p>
            <a:pPr marL="0" indent="0" eaLnBrk="1" hangingPunct="1">
              <a:lnSpc>
                <a:spcPct val="100000"/>
              </a:lnSpc>
              <a:buClr>
                <a:srgbClr val="72A376"/>
              </a:buClr>
              <a:buNone/>
            </a:pPr>
            <a:r>
              <a:rPr lang="th-TH" altLang="zh-CN" sz="3200" dirty="0">
                <a:solidFill>
                  <a:srgbClr val="C00000"/>
                </a:solidFill>
                <a:latin typeface="TH SarabunPSK" panose="020B0500040200020003" pitchFamily="34" charset="-34"/>
                <a:cs typeface="TH SarabunPSK" panose="020B0500040200020003" pitchFamily="34" charset="-34"/>
              </a:rPr>
              <a:t>คำเสนอ </a:t>
            </a:r>
            <a:r>
              <a:rPr lang="th-TH" altLang="zh-CN" sz="3200" dirty="0">
                <a:solidFill>
                  <a:srgbClr val="000000"/>
                </a:solidFill>
                <a:latin typeface="TH SarabunPSK" panose="020B0500040200020003" pitchFamily="34" charset="-34"/>
                <a:cs typeface="TH SarabunPSK" panose="020B0500040200020003" pitchFamily="34" charset="-34"/>
              </a:rPr>
              <a:t>หมายถึง การแสดงเจตนาขอทำสัญญา ที่ต้องเป็นการแสดงเจตนาชัดแจ้ง และมีข้อความชัดเจนแน่นอน  คือ </a:t>
            </a:r>
          </a:p>
          <a:p>
            <a:pPr lvl="1" eaLnBrk="1" hangingPunct="1">
              <a:lnSpc>
                <a:spcPct val="100000"/>
              </a:lnSpc>
              <a:buClr>
                <a:srgbClr val="B0CCB0"/>
              </a:buClr>
              <a:buFont typeface="Wingdings" panose="05000000000000000000" pitchFamily="2" charset="2"/>
              <a:buChar char="Ø"/>
            </a:pPr>
            <a:r>
              <a:rPr lang="th-TH" altLang="zh-CN" sz="3200" dirty="0">
                <a:solidFill>
                  <a:srgbClr val="000000"/>
                </a:solidFill>
                <a:latin typeface="TH SarabunPSK" panose="020B0500040200020003" pitchFamily="34" charset="-34"/>
                <a:cs typeface="TH SarabunPSK" panose="020B0500040200020003" pitchFamily="34" charset="-34"/>
              </a:rPr>
              <a:t>วาจา</a:t>
            </a:r>
          </a:p>
          <a:p>
            <a:pPr lvl="1" eaLnBrk="1" hangingPunct="1">
              <a:lnSpc>
                <a:spcPct val="100000"/>
              </a:lnSpc>
              <a:buClr>
                <a:srgbClr val="B0CCB0"/>
              </a:buClr>
              <a:buFont typeface="Wingdings" panose="05000000000000000000" pitchFamily="2" charset="2"/>
              <a:buChar char="Ø"/>
            </a:pPr>
            <a:r>
              <a:rPr lang="th-TH" altLang="zh-CN" sz="3200" dirty="0">
                <a:solidFill>
                  <a:srgbClr val="000000"/>
                </a:solidFill>
                <a:latin typeface="TH SarabunPSK" panose="020B0500040200020003" pitchFamily="34" charset="-34"/>
                <a:cs typeface="TH SarabunPSK" panose="020B0500040200020003" pitchFamily="34" charset="-34"/>
              </a:rPr>
              <a:t>ลายลักษณ์อักษร</a:t>
            </a:r>
          </a:p>
          <a:p>
            <a:pPr lvl="1" eaLnBrk="1" hangingPunct="1">
              <a:lnSpc>
                <a:spcPct val="100000"/>
              </a:lnSpc>
              <a:buClr>
                <a:srgbClr val="B0CCB0"/>
              </a:buClr>
              <a:buFont typeface="Wingdings" panose="05000000000000000000" pitchFamily="2" charset="2"/>
              <a:buChar char="Ø"/>
            </a:pPr>
            <a:r>
              <a:rPr lang="th-TH" altLang="zh-CN" sz="3200" dirty="0">
                <a:solidFill>
                  <a:srgbClr val="000000"/>
                </a:solidFill>
                <a:latin typeface="TH SarabunPSK" panose="020B0500040200020003" pitchFamily="34" charset="-34"/>
                <a:cs typeface="TH SarabunPSK" panose="020B0500040200020003" pitchFamily="34" charset="-34"/>
              </a:rPr>
              <a:t>กริยาอาการ</a:t>
            </a:r>
            <a:endParaRPr lang="th-TH" altLang="zh-CN" sz="3200" dirty="0">
              <a:latin typeface="TH SarabunPSK" panose="020B0500040200020003" pitchFamily="34" charset="-34"/>
              <a:cs typeface="TH SarabunPSK" panose="020B0500040200020003" pitchFamily="34" charset="-34"/>
            </a:endParaRPr>
          </a:p>
          <a:p>
            <a:pPr marL="0" indent="0" eaLnBrk="1" hangingPunct="1">
              <a:lnSpc>
                <a:spcPct val="100000"/>
              </a:lnSpc>
              <a:buClr>
                <a:srgbClr val="72A376"/>
              </a:buClr>
              <a:buNone/>
            </a:pPr>
            <a:r>
              <a:rPr lang="th-TH" altLang="zh-CN" sz="3200" dirty="0">
                <a:solidFill>
                  <a:srgbClr val="C00000"/>
                </a:solidFill>
                <a:latin typeface="TH SarabunPSK" panose="020B0500040200020003" pitchFamily="34" charset="-34"/>
                <a:cs typeface="TH SarabunPSK" panose="020B0500040200020003" pitchFamily="34" charset="-34"/>
              </a:rPr>
              <a:t>คำสนอง </a:t>
            </a:r>
            <a:r>
              <a:rPr lang="th-TH" altLang="zh-CN" sz="3200" dirty="0">
                <a:latin typeface="TH SarabunPSK" panose="020B0500040200020003" pitchFamily="34" charset="-34"/>
                <a:cs typeface="TH SarabunPSK" panose="020B0500040200020003" pitchFamily="34" charset="-34"/>
              </a:rPr>
              <a:t>การแสดงเจตนาของผู้ที่รับคำเสนอในการตกลงรับทำสัญญาตามคำเสนอ /คำตอบรับทำสัญญา</a:t>
            </a:r>
          </a:p>
          <a:p>
            <a:pPr marL="0" indent="0" eaLnBrk="1" hangingPunct="1">
              <a:lnSpc>
                <a:spcPct val="100000"/>
              </a:lnSpc>
              <a:buNone/>
            </a:pPr>
            <a:r>
              <a:rPr lang="th-TH" altLang="zh-CN" sz="3200" dirty="0">
                <a:latin typeface="TH SarabunPSK" panose="020B0500040200020003" pitchFamily="34" charset="-34"/>
                <a:cs typeface="TH SarabunPSK" panose="020B0500040200020003" pitchFamily="34" charset="-34"/>
              </a:rPr>
              <a:t>1.คำสนองเป็นนิติกรรมฝ่ายเดียวซึ่งต้องมีผู้รับการแสดงเจตนา</a:t>
            </a:r>
            <a:r>
              <a:rPr lang="en-US" altLang="zh-CN" sz="3200" dirty="0">
                <a:latin typeface="TH SarabunPSK" panose="020B0500040200020003" pitchFamily="34" charset="-34"/>
                <a:cs typeface="TH SarabunPSK" panose="020B0500040200020003" pitchFamily="34" charset="-34"/>
              </a:rPr>
              <a:t> </a:t>
            </a:r>
          </a:p>
          <a:p>
            <a:pPr marL="0" indent="0" eaLnBrk="1" hangingPunct="1">
              <a:lnSpc>
                <a:spcPct val="100000"/>
              </a:lnSpc>
              <a:buNone/>
            </a:pPr>
            <a:r>
              <a:rPr lang="en-US" altLang="zh-CN" sz="3200" dirty="0">
                <a:latin typeface="TH SarabunPSK" panose="020B0500040200020003" pitchFamily="34" charset="-34"/>
                <a:cs typeface="TH SarabunPSK" panose="020B0500040200020003" pitchFamily="34" charset="-34"/>
              </a:rPr>
              <a:t>2.</a:t>
            </a:r>
            <a:r>
              <a:rPr lang="th-TH" altLang="zh-CN" sz="3200" dirty="0">
                <a:latin typeface="TH SarabunPSK" panose="020B0500040200020003" pitchFamily="34" charset="-34"/>
                <a:cs typeface="TH SarabunPSK" panose="020B0500040200020003" pitchFamily="34" charset="-34"/>
              </a:rPr>
              <a:t>คำสนองต้องมีข้อความชัดเจนแน่นอน</a:t>
            </a:r>
            <a:r>
              <a:rPr lang="en-US" altLang="zh-CN" sz="3200" dirty="0">
                <a:latin typeface="TH SarabunPSK" panose="020B0500040200020003" pitchFamily="34" charset="-34"/>
                <a:cs typeface="TH SarabunPSK" panose="020B0500040200020003" pitchFamily="34" charset="-34"/>
              </a:rPr>
              <a:t> </a:t>
            </a:r>
            <a:endParaRPr lang="th-TH" altLang="zh-CN" sz="3200" dirty="0">
              <a:latin typeface="TH SarabunPSK" panose="020B0500040200020003" pitchFamily="34" charset="-34"/>
              <a:cs typeface="TH SarabunPSK" panose="020B0500040200020003" pitchFamily="34" charset="-34"/>
            </a:endParaRPr>
          </a:p>
          <a:p>
            <a:pPr marL="0" indent="0" eaLnBrk="1" hangingPunct="1">
              <a:lnSpc>
                <a:spcPct val="100000"/>
              </a:lnSpc>
              <a:buNone/>
            </a:pPr>
            <a:r>
              <a:rPr lang="th-TH" altLang="zh-CN" sz="3200" dirty="0">
                <a:latin typeface="TH SarabunPSK" panose="020B0500040200020003" pitchFamily="34" charset="-34"/>
                <a:cs typeface="TH SarabunPSK" panose="020B0500040200020003" pitchFamily="34" charset="-34"/>
              </a:rPr>
              <a:t>3.คำสนองอาจเป็นการแสดงเจตนาโดยชัดแจ้งหรือโดยปริยายหรือโดยการนิ่ง </a:t>
            </a:r>
            <a:endParaRPr lang="th-TH" altLang="th-TH" sz="3200" dirty="0">
              <a:latin typeface="TH SarabunPSK" panose="020B0500040200020003" pitchFamily="34" charset="-34"/>
              <a:ea typeface="方正舒体"/>
              <a:cs typeface="TH SarabunPSK" panose="020B0500040200020003" pitchFamily="34" charset="-34"/>
            </a:endParaRPr>
          </a:p>
        </p:txBody>
      </p:sp>
      <p:sp>
        <p:nvSpPr>
          <p:cNvPr id="4" name="TextBox 3">
            <a:extLst>
              <a:ext uri="{FF2B5EF4-FFF2-40B4-BE49-F238E27FC236}">
                <a16:creationId xmlns:a16="http://schemas.microsoft.com/office/drawing/2014/main" id="{9B2BC692-8C72-44C5-9434-63D2653ED1A0}"/>
              </a:ext>
            </a:extLst>
          </p:cNvPr>
          <p:cNvSpPr txBox="1"/>
          <p:nvPr/>
        </p:nvSpPr>
        <p:spPr>
          <a:xfrm>
            <a:off x="1498120" y="74095"/>
            <a:ext cx="6136256" cy="646331"/>
          </a:xfrm>
          <a:prstGeom prst="rect">
            <a:avLst/>
          </a:prstGeom>
          <a:noFill/>
        </p:spPr>
        <p:txBody>
          <a:bodyPr wrap="square">
            <a:spAutoFit/>
          </a:bodyPr>
          <a:lstStyle/>
          <a:p>
            <a:r>
              <a:rPr lang="en-US" sz="3600" b="1" dirty="0">
                <a:solidFill>
                  <a:srgbClr val="C00000"/>
                </a:solidFill>
                <a:cs typeface="+mj-cs"/>
              </a:rPr>
              <a:t>4 .</a:t>
            </a:r>
            <a:r>
              <a:rPr lang="th-TH" sz="3600" b="1" dirty="0">
                <a:solidFill>
                  <a:srgbClr val="C00000"/>
                </a:solidFill>
              </a:rPr>
              <a:t> คำเสนอ</a:t>
            </a:r>
            <a:r>
              <a:rPr lang="en-US" sz="3600" b="1" dirty="0">
                <a:solidFill>
                  <a:srgbClr val="C00000"/>
                </a:solidFill>
              </a:rPr>
              <a:t>-</a:t>
            </a:r>
            <a:r>
              <a:rPr lang="th-TH" sz="3600" b="1" dirty="0">
                <a:solidFill>
                  <a:srgbClr val="C00000"/>
                </a:solidFill>
              </a:rPr>
              <a:t>คำสนอง</a:t>
            </a:r>
            <a:endParaRPr lang="th-TH"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EBB3B9D-8CE1-40DB-B13D-AD8093F16726}"/>
              </a:ext>
            </a:extLst>
          </p:cNvPr>
          <p:cNvSpPr>
            <a:spLocks noGrp="1" noRot="1" noChangeArrowheads="1"/>
          </p:cNvSpPr>
          <p:nvPr>
            <p:ph type="title"/>
          </p:nvPr>
        </p:nvSpPr>
        <p:spPr>
          <a:xfrm>
            <a:off x="674299" y="127959"/>
            <a:ext cx="10396882" cy="1151965"/>
          </a:xfrm>
        </p:spPr>
        <p:txBody>
          <a:bodyPr/>
          <a:lstStyle/>
          <a:p>
            <a:pPr algn="l" eaLnBrk="1" hangingPunct="1"/>
            <a:r>
              <a:rPr lang="th-TH" altLang="th-TH" sz="4000" b="1" dirty="0">
                <a:solidFill>
                  <a:srgbClr val="C00000"/>
                </a:solidFill>
              </a:rPr>
              <a:t>คำสนองโดยชัดแจ้ง</a:t>
            </a:r>
          </a:p>
        </p:txBody>
      </p:sp>
      <p:sp>
        <p:nvSpPr>
          <p:cNvPr id="67587" name="Rectangle 3">
            <a:extLst>
              <a:ext uri="{FF2B5EF4-FFF2-40B4-BE49-F238E27FC236}">
                <a16:creationId xmlns:a16="http://schemas.microsoft.com/office/drawing/2014/main" id="{BB589BB1-1DB3-4097-9252-F8D15FBC6ED3}"/>
              </a:ext>
            </a:extLst>
          </p:cNvPr>
          <p:cNvSpPr>
            <a:spLocks noGrp="1" noChangeArrowheads="1"/>
          </p:cNvSpPr>
          <p:nvPr>
            <p:ph sz="quarter" idx="1"/>
          </p:nvPr>
        </p:nvSpPr>
        <p:spPr>
          <a:xfrm>
            <a:off x="939979" y="957832"/>
            <a:ext cx="9405968" cy="4572000"/>
          </a:xfrm>
        </p:spPr>
        <p:txBody>
          <a:bodyPr/>
          <a:lstStyle/>
          <a:p>
            <a:pPr marL="0" indent="0" eaLnBrk="1" hangingPunct="1">
              <a:buNone/>
            </a:pPr>
            <a:r>
              <a:rPr lang="th-TH" altLang="zh-CN" sz="3200" dirty="0">
                <a:cs typeface="+mj-cs"/>
              </a:rPr>
              <a:t>	นายก</a:t>
            </a:r>
            <a:r>
              <a:rPr lang="en-US" altLang="zh-CN" sz="3200" dirty="0">
                <a:cs typeface="+mj-cs"/>
              </a:rPr>
              <a:t>.</a:t>
            </a:r>
            <a:r>
              <a:rPr lang="th-TH" altLang="zh-CN" sz="3200" dirty="0">
                <a:cs typeface="+mj-cs"/>
              </a:rPr>
              <a:t>ทำคำเสนอขายรถยนต์ให้ นายข</a:t>
            </a:r>
            <a:r>
              <a:rPr lang="en-US" altLang="zh-CN" sz="3200" dirty="0">
                <a:cs typeface="+mj-cs"/>
              </a:rPr>
              <a:t>.</a:t>
            </a:r>
            <a:r>
              <a:rPr lang="th-TH" altLang="zh-CN" sz="3200" dirty="0">
                <a:cs typeface="+mj-cs"/>
              </a:rPr>
              <a:t>ในราคา </a:t>
            </a:r>
            <a:r>
              <a:rPr lang="en-US" altLang="zh-CN" sz="3200" dirty="0">
                <a:cs typeface="+mj-cs"/>
              </a:rPr>
              <a:t>200,000 </a:t>
            </a:r>
            <a:r>
              <a:rPr lang="th-TH" altLang="zh-CN" sz="3200" dirty="0">
                <a:cs typeface="+mj-cs"/>
              </a:rPr>
              <a:t>บาท </a:t>
            </a:r>
          </a:p>
          <a:p>
            <a:pPr marL="0" indent="0" eaLnBrk="1" hangingPunct="1">
              <a:buNone/>
            </a:pPr>
            <a:r>
              <a:rPr lang="th-TH" altLang="zh-CN" sz="3200" dirty="0">
                <a:cs typeface="+mj-cs"/>
              </a:rPr>
              <a:t>นายข</a:t>
            </a:r>
            <a:r>
              <a:rPr lang="en-US" altLang="zh-CN" sz="3200" dirty="0">
                <a:cs typeface="+mj-cs"/>
              </a:rPr>
              <a:t>.</a:t>
            </a:r>
            <a:r>
              <a:rPr lang="th-TH" altLang="zh-CN" sz="3200" dirty="0">
                <a:cs typeface="+mj-cs"/>
              </a:rPr>
              <a:t>ตอบตกลงซื้อด้วยวาจาหรือเขียนจดหมายบอกตกลงซื้อ</a:t>
            </a:r>
            <a:r>
              <a:rPr lang="th-TH" altLang="zh-CN" sz="3200" u="sng" dirty="0">
                <a:solidFill>
                  <a:srgbClr val="FF0000"/>
                </a:solidFill>
                <a:cs typeface="+mj-cs"/>
              </a:rPr>
              <a:t>สัญญาซื้อขายเกิดขึ้น</a:t>
            </a:r>
          </a:p>
          <a:p>
            <a:pPr marL="0" indent="0" eaLnBrk="1" hangingPunct="1">
              <a:buNone/>
            </a:pPr>
            <a:r>
              <a:rPr lang="th-TH" altLang="zh-CN" sz="3200" dirty="0">
                <a:cs typeface="+mj-cs"/>
              </a:rPr>
              <a:t>	นายก</a:t>
            </a:r>
            <a:r>
              <a:rPr lang="en-US" altLang="zh-CN" sz="3200" dirty="0">
                <a:cs typeface="+mj-cs"/>
              </a:rPr>
              <a:t>.</a:t>
            </a:r>
            <a:r>
              <a:rPr lang="th-TH" altLang="zh-CN" sz="3200" dirty="0">
                <a:cs typeface="+mj-cs"/>
              </a:rPr>
              <a:t>เดินเข้าไปในร้านหยิบสินค้าที่มีป้ายบอกราคา แล้วส่งเงินตามราคาป้ายให้แก่เจ้าของร้านถือเป็นการทำคำสนองโดยชัดแจ้งด้วยกริยาอาการ</a:t>
            </a:r>
          </a:p>
          <a:p>
            <a:pPr eaLnBrk="1" hangingPunct="1">
              <a:buFont typeface="Wingdings 2" panose="05020102010507070707" pitchFamily="18" charset="2"/>
              <a:buNone/>
            </a:pPr>
            <a:endParaRPr lang="th-TH" altLang="th-TH" dirty="0">
              <a:ea typeface="方正舒体"/>
              <a:cs typeface="幼圆"/>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4A70DC2-C35B-4759-A530-651A6BD6B68C}"/>
              </a:ext>
            </a:extLst>
          </p:cNvPr>
          <p:cNvSpPr>
            <a:spLocks noGrp="1" noRot="1" noChangeArrowheads="1"/>
          </p:cNvSpPr>
          <p:nvPr>
            <p:ph type="title"/>
          </p:nvPr>
        </p:nvSpPr>
        <p:spPr>
          <a:xfrm>
            <a:off x="944593" y="133710"/>
            <a:ext cx="10396882" cy="1151965"/>
          </a:xfrm>
        </p:spPr>
        <p:txBody>
          <a:bodyPr>
            <a:normAutofit/>
          </a:bodyPr>
          <a:lstStyle/>
          <a:p>
            <a:pPr algn="l" eaLnBrk="1" hangingPunct="1"/>
            <a:r>
              <a:rPr lang="th-TH" altLang="zh-CN" sz="4000" b="1" dirty="0">
                <a:solidFill>
                  <a:srgbClr val="C00000"/>
                </a:solidFill>
              </a:rPr>
              <a:t>คำสนองโดยปริยาย</a:t>
            </a:r>
            <a:endParaRPr lang="th-TH" altLang="th-TH" sz="4000" b="1" dirty="0">
              <a:solidFill>
                <a:srgbClr val="C00000"/>
              </a:solidFill>
              <a:ea typeface="方正舒体"/>
            </a:endParaRPr>
          </a:p>
        </p:txBody>
      </p:sp>
      <p:sp>
        <p:nvSpPr>
          <p:cNvPr id="68611" name="Rectangle 3">
            <a:extLst>
              <a:ext uri="{FF2B5EF4-FFF2-40B4-BE49-F238E27FC236}">
                <a16:creationId xmlns:a16="http://schemas.microsoft.com/office/drawing/2014/main" id="{1CA424DD-C38E-4190-AA57-24A982CBDE7E}"/>
              </a:ext>
            </a:extLst>
          </p:cNvPr>
          <p:cNvSpPr>
            <a:spLocks noGrp="1" noChangeArrowheads="1"/>
          </p:cNvSpPr>
          <p:nvPr>
            <p:ph sz="quarter" idx="1"/>
          </p:nvPr>
        </p:nvSpPr>
        <p:spPr>
          <a:xfrm>
            <a:off x="1361386" y="307973"/>
            <a:ext cx="9886021" cy="4572000"/>
          </a:xfrm>
        </p:spPr>
        <p:txBody>
          <a:bodyPr/>
          <a:lstStyle/>
          <a:p>
            <a:pPr marL="0" indent="0" eaLnBrk="1" hangingPunct="1">
              <a:buNone/>
            </a:pPr>
            <a:r>
              <a:rPr lang="th-TH" altLang="zh-CN" sz="3200" dirty="0">
                <a:cs typeface="+mj-cs"/>
              </a:rPr>
              <a:t>	นายค</a:t>
            </a:r>
            <a:r>
              <a:rPr lang="en-US" altLang="zh-CN" sz="3200" dirty="0">
                <a:cs typeface="+mj-cs"/>
              </a:rPr>
              <a:t>.</a:t>
            </a:r>
            <a:r>
              <a:rPr lang="th-TH" altLang="zh-CN" sz="3200" dirty="0">
                <a:cs typeface="+mj-cs"/>
              </a:rPr>
              <a:t>ส่งเตาไมโครเวฟมาเสนอขายให้แก่ นายก</a:t>
            </a:r>
            <a:r>
              <a:rPr lang="en-US" altLang="zh-CN" sz="3200" dirty="0">
                <a:cs typeface="+mj-cs"/>
              </a:rPr>
              <a:t>.</a:t>
            </a:r>
            <a:r>
              <a:rPr lang="th-TH" altLang="zh-CN" sz="3200" dirty="0">
                <a:cs typeface="+mj-cs"/>
              </a:rPr>
              <a:t>โดยแจ้งว่าหากตกลงซื้อให้ตอบไปภายใน </a:t>
            </a:r>
            <a:r>
              <a:rPr lang="en-US" altLang="zh-CN" sz="3200" dirty="0">
                <a:cs typeface="+mj-cs"/>
              </a:rPr>
              <a:t>7</a:t>
            </a:r>
            <a:r>
              <a:rPr lang="th-TH" altLang="zh-CN" sz="3200" dirty="0">
                <a:cs typeface="+mj-cs"/>
              </a:rPr>
              <a:t> วัน แต่นายก</a:t>
            </a:r>
            <a:r>
              <a:rPr lang="en-US" altLang="zh-CN" sz="3200" dirty="0">
                <a:cs typeface="+mj-cs"/>
              </a:rPr>
              <a:t>.</a:t>
            </a:r>
            <a:r>
              <a:rPr lang="th-TH" altLang="zh-CN" sz="3200" dirty="0">
                <a:cs typeface="+mj-cs"/>
              </a:rPr>
              <a:t>ไม่ตอบ กลับเอาเตาไมโครเวฟนั้นไปใช้ทำอาหาร พฤติการณ์ดังกล่าวเป็นที่คาดหมายได้ว่าเจตนาสนองรับโดยปริยายแล้ว</a:t>
            </a:r>
            <a:r>
              <a:rPr lang="th-TH" altLang="zh-CN" sz="3200" u="sng" dirty="0">
                <a:solidFill>
                  <a:srgbClr val="FF0000"/>
                </a:solidFill>
                <a:cs typeface="+mj-cs"/>
              </a:rPr>
              <a:t>สัญญาซื้อขายก็เกิดขึ้น</a:t>
            </a:r>
          </a:p>
          <a:p>
            <a:pPr eaLnBrk="1" hangingPunct="1"/>
            <a:endParaRPr lang="th-TH" altLang="th-TH" dirty="0">
              <a:ea typeface="方正舒体"/>
              <a:cs typeface="幼圆"/>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F4CF33F7-9DEE-4E03-83FE-134812EADADD}"/>
              </a:ext>
            </a:extLst>
          </p:cNvPr>
          <p:cNvSpPr>
            <a:spLocks noGrp="1" noChangeArrowheads="1"/>
          </p:cNvSpPr>
          <p:nvPr>
            <p:ph sz="quarter" idx="1"/>
          </p:nvPr>
        </p:nvSpPr>
        <p:spPr>
          <a:xfrm>
            <a:off x="1331043" y="712105"/>
            <a:ext cx="9728021" cy="4572000"/>
          </a:xfrm>
        </p:spPr>
        <p:txBody>
          <a:bodyPr/>
          <a:lstStyle/>
          <a:p>
            <a:pPr marL="0" indent="0" eaLnBrk="1" hangingPunct="1">
              <a:buNone/>
            </a:pPr>
            <a:r>
              <a:rPr lang="th-TH" altLang="zh-CN" sz="2800" dirty="0">
                <a:cs typeface="+mj-cs"/>
              </a:rPr>
              <a:t>การบอกเลิกสัญญา คือ วิธีการที่จะทำให้สัญญาระงับหรือสิ้นไป </a:t>
            </a:r>
          </a:p>
          <a:p>
            <a:pPr marL="0" indent="0" eaLnBrk="1" hangingPunct="1">
              <a:buNone/>
            </a:pPr>
            <a:r>
              <a:rPr lang="th-TH" altLang="zh-CN" sz="2800" dirty="0">
                <a:cs typeface="+mj-cs"/>
              </a:rPr>
              <a:t>	หลักทั่วไปหากมีการ เจรจาสองฝ่าย</a:t>
            </a:r>
            <a:r>
              <a:rPr lang="en-US" altLang="zh-CN" sz="2800" dirty="0">
                <a:cs typeface="+mj-cs"/>
              </a:rPr>
              <a:t> “</a:t>
            </a:r>
            <a:r>
              <a:rPr lang="th-TH" altLang="zh-CN" sz="2800" dirty="0">
                <a:cs typeface="+mj-cs"/>
              </a:rPr>
              <a:t>ชำระหนี้ ปลดหนี้  หักกลบลบหนี้ แปลงหนี้ใหม่ สัญญาระงับลง</a:t>
            </a:r>
          </a:p>
          <a:p>
            <a:pPr marL="0" indent="0" eaLnBrk="1" hangingPunct="1">
              <a:buNone/>
            </a:pPr>
            <a:r>
              <a:rPr lang="th-TH" altLang="zh-CN" sz="2800" dirty="0">
                <a:cs typeface="+mj-cs"/>
              </a:rPr>
              <a:t>	ข้อยกเว้นฝ่ายเดียวมีสิทธิในการเลิกสัญญา มีที่มา </a:t>
            </a:r>
            <a:r>
              <a:rPr lang="en-US" altLang="zh-CN" sz="2800" dirty="0">
                <a:cs typeface="+mj-cs"/>
              </a:rPr>
              <a:t>2</a:t>
            </a:r>
            <a:r>
              <a:rPr lang="th-TH" altLang="zh-CN" sz="2800" dirty="0">
                <a:cs typeface="+mj-cs"/>
              </a:rPr>
              <a:t> ประการคือ</a:t>
            </a:r>
          </a:p>
          <a:p>
            <a:pPr marL="273050" lvl="1" indent="0" eaLnBrk="1" hangingPunct="1">
              <a:buNone/>
            </a:pPr>
            <a:r>
              <a:rPr lang="th-TH" altLang="zh-CN" sz="2800" dirty="0">
                <a:solidFill>
                  <a:srgbClr val="C00000"/>
                </a:solidFill>
                <a:cs typeface="+mj-cs"/>
              </a:rPr>
              <a:t>5.1 สิทธิในการเลิกสัญญาที่มาจาก </a:t>
            </a:r>
            <a:r>
              <a:rPr lang="en-US" altLang="zh-CN" sz="2800" dirty="0">
                <a:solidFill>
                  <a:srgbClr val="C00000"/>
                </a:solidFill>
                <a:cs typeface="+mj-cs"/>
              </a:rPr>
              <a:t>“</a:t>
            </a:r>
            <a:r>
              <a:rPr lang="th-TH" altLang="zh-CN" sz="2800" dirty="0">
                <a:solidFill>
                  <a:srgbClr val="C00000"/>
                </a:solidFill>
                <a:cs typeface="+mj-cs"/>
              </a:rPr>
              <a:t>ข้อสัญญา</a:t>
            </a:r>
            <a:r>
              <a:rPr lang="en-US" altLang="zh-CN" sz="2800" dirty="0">
                <a:solidFill>
                  <a:srgbClr val="C00000"/>
                </a:solidFill>
                <a:cs typeface="+mj-cs"/>
              </a:rPr>
              <a:t>”</a:t>
            </a:r>
          </a:p>
          <a:p>
            <a:pPr marL="273050" lvl="1" indent="0" eaLnBrk="1" hangingPunct="1">
              <a:buNone/>
            </a:pPr>
            <a:r>
              <a:rPr lang="th-TH" altLang="zh-CN" sz="2800" dirty="0">
                <a:solidFill>
                  <a:srgbClr val="C00000"/>
                </a:solidFill>
                <a:cs typeface="+mj-cs"/>
              </a:rPr>
              <a:t>5.2 สิทธิในการเลิกสัญญาที่มาจาก </a:t>
            </a:r>
            <a:r>
              <a:rPr lang="en-US" altLang="zh-CN" sz="2800" dirty="0">
                <a:solidFill>
                  <a:srgbClr val="C00000"/>
                </a:solidFill>
                <a:cs typeface="+mj-cs"/>
              </a:rPr>
              <a:t>“</a:t>
            </a:r>
            <a:r>
              <a:rPr lang="th-TH" altLang="zh-CN" sz="2800" dirty="0">
                <a:solidFill>
                  <a:srgbClr val="C00000"/>
                </a:solidFill>
                <a:cs typeface="+mj-cs"/>
              </a:rPr>
              <a:t>บทบัญญัติของกฎหมาย”</a:t>
            </a:r>
            <a:r>
              <a:rPr lang="en-US" altLang="zh-CN" sz="2800" dirty="0">
                <a:solidFill>
                  <a:srgbClr val="C00000"/>
                </a:solidFill>
                <a:cs typeface="+mj-cs"/>
              </a:rPr>
              <a:t>  </a:t>
            </a:r>
            <a:endParaRPr lang="th-TH" altLang="th-TH" sz="2800" dirty="0">
              <a:solidFill>
                <a:srgbClr val="C00000"/>
              </a:solidFill>
              <a:cs typeface="+mj-cs"/>
            </a:endParaRPr>
          </a:p>
        </p:txBody>
      </p:sp>
      <p:sp>
        <p:nvSpPr>
          <p:cNvPr id="5" name="TextBox 4">
            <a:extLst>
              <a:ext uri="{FF2B5EF4-FFF2-40B4-BE49-F238E27FC236}">
                <a16:creationId xmlns:a16="http://schemas.microsoft.com/office/drawing/2014/main" id="{15751723-59DF-497A-A0B7-5794A76286E7}"/>
              </a:ext>
            </a:extLst>
          </p:cNvPr>
          <p:cNvSpPr txBox="1"/>
          <p:nvPr/>
        </p:nvSpPr>
        <p:spPr>
          <a:xfrm>
            <a:off x="1285035" y="358162"/>
            <a:ext cx="6136256" cy="707886"/>
          </a:xfrm>
          <a:prstGeom prst="rect">
            <a:avLst/>
          </a:prstGeom>
          <a:noFill/>
        </p:spPr>
        <p:txBody>
          <a:bodyPr wrap="square">
            <a:spAutoFit/>
          </a:bodyPr>
          <a:lstStyle/>
          <a:p>
            <a:r>
              <a:rPr lang="th-TH" altLang="zh-CN" sz="4000" b="1" dirty="0">
                <a:solidFill>
                  <a:srgbClr val="C00000"/>
                </a:solidFill>
                <a:cs typeface="+mn-cs"/>
              </a:rPr>
              <a:t>5. การเลิกสัญญา</a:t>
            </a:r>
            <a:r>
              <a:rPr lang="en-US" altLang="zh-CN" sz="4000" b="1" dirty="0">
                <a:solidFill>
                  <a:srgbClr val="C00000"/>
                </a:solidFill>
                <a:cs typeface="+mn-cs"/>
              </a:rPr>
              <a:t> </a:t>
            </a:r>
            <a:endParaRPr lang="th-TH" sz="40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9B25910-CB37-41D3-9978-261F7EF90862}"/>
              </a:ext>
            </a:extLst>
          </p:cNvPr>
          <p:cNvSpPr>
            <a:spLocks noGrp="1" noRot="1" noChangeArrowheads="1"/>
          </p:cNvSpPr>
          <p:nvPr>
            <p:ph type="title"/>
          </p:nvPr>
        </p:nvSpPr>
        <p:spPr>
          <a:xfrm>
            <a:off x="708190" y="156713"/>
            <a:ext cx="10396882" cy="1151965"/>
          </a:xfrm>
        </p:spPr>
        <p:txBody>
          <a:bodyPr/>
          <a:lstStyle/>
          <a:p>
            <a:pPr algn="l" eaLnBrk="1" hangingPunct="1"/>
            <a:r>
              <a:rPr lang="th-TH" altLang="zh-CN" dirty="0">
                <a:solidFill>
                  <a:srgbClr val="C00000"/>
                </a:solidFill>
              </a:rPr>
              <a:t>5.1 สิทธิในการเลิกสัญญาที่มาจาก </a:t>
            </a:r>
            <a:r>
              <a:rPr lang="en-US" altLang="zh-CN" dirty="0">
                <a:solidFill>
                  <a:srgbClr val="C00000"/>
                </a:solidFill>
              </a:rPr>
              <a:t>“</a:t>
            </a:r>
            <a:r>
              <a:rPr lang="th-TH" altLang="zh-CN" dirty="0">
                <a:solidFill>
                  <a:srgbClr val="C00000"/>
                </a:solidFill>
              </a:rPr>
              <a:t>ข้อสัญญา</a:t>
            </a:r>
            <a:r>
              <a:rPr lang="en-US" altLang="zh-CN" dirty="0">
                <a:solidFill>
                  <a:srgbClr val="C00000"/>
                </a:solidFill>
              </a:rPr>
              <a:t>”</a:t>
            </a:r>
            <a:endParaRPr lang="th-TH" altLang="th-TH" dirty="0">
              <a:solidFill>
                <a:srgbClr val="C00000"/>
              </a:solidFill>
              <a:ea typeface="方正舒体"/>
            </a:endParaRPr>
          </a:p>
        </p:txBody>
      </p:sp>
      <p:sp>
        <p:nvSpPr>
          <p:cNvPr id="71683" name="Rectangle 3">
            <a:extLst>
              <a:ext uri="{FF2B5EF4-FFF2-40B4-BE49-F238E27FC236}">
                <a16:creationId xmlns:a16="http://schemas.microsoft.com/office/drawing/2014/main" id="{4A7AFDA1-F8CB-4F52-B687-21D1D1BC2F74}"/>
              </a:ext>
            </a:extLst>
          </p:cNvPr>
          <p:cNvSpPr>
            <a:spLocks noGrp="1" noChangeArrowheads="1"/>
          </p:cNvSpPr>
          <p:nvPr>
            <p:ph sz="quarter" idx="1"/>
          </p:nvPr>
        </p:nvSpPr>
        <p:spPr>
          <a:xfrm>
            <a:off x="920151" y="434495"/>
            <a:ext cx="9868620" cy="4572000"/>
          </a:xfrm>
        </p:spPr>
        <p:txBody>
          <a:bodyPr/>
          <a:lstStyle/>
          <a:p>
            <a:pPr marL="0" indent="0" eaLnBrk="1" hangingPunct="1">
              <a:buNone/>
            </a:pPr>
            <a:r>
              <a:rPr lang="th-TH" altLang="zh-CN" sz="2800" dirty="0"/>
              <a:t>	</a:t>
            </a:r>
            <a:r>
              <a:rPr lang="th-TH" altLang="zh-CN" sz="2800" dirty="0">
                <a:cs typeface="+mj-cs"/>
              </a:rPr>
              <a:t>หมายถึง  มีการระบุไว้ในสัญญาว่า ถ้ามีการผิดสัญญาหรือไม่ชำระหนี้อย่างใดอย่างหนึ่ง ก็ให้สิทธิอีกฝ่ายหนึ่งที่จะบอกเลิกสัญญาได้ </a:t>
            </a:r>
          </a:p>
          <a:p>
            <a:pPr marL="0" indent="0" eaLnBrk="1" hangingPunct="1">
              <a:buNone/>
            </a:pPr>
            <a:r>
              <a:rPr lang="th-TH" altLang="zh-CN" sz="2800" dirty="0">
                <a:cs typeface="+mj-cs"/>
              </a:rPr>
              <a:t>	เช่น ก</a:t>
            </a:r>
            <a:r>
              <a:rPr lang="en-US" altLang="zh-CN" sz="2800" dirty="0">
                <a:cs typeface="+mj-cs"/>
              </a:rPr>
              <a:t>.</a:t>
            </a:r>
            <a:r>
              <a:rPr lang="th-TH" altLang="zh-CN" sz="2800" dirty="0">
                <a:cs typeface="+mj-cs"/>
              </a:rPr>
              <a:t>ทำสัญญาเช่าบ้าน ข</a:t>
            </a:r>
            <a:r>
              <a:rPr lang="en-US" altLang="zh-CN" sz="2800" dirty="0">
                <a:cs typeface="+mj-cs"/>
              </a:rPr>
              <a:t>.</a:t>
            </a:r>
            <a:r>
              <a:rPr lang="th-TH" altLang="zh-CN" sz="2800" dirty="0">
                <a:cs typeface="+mj-cs"/>
              </a:rPr>
              <a:t>โดยมีข้อตกลงระบุในสัญญาเช่าหลายข้อ และได้ตกลงกันว่า “หาก ก</a:t>
            </a:r>
            <a:r>
              <a:rPr lang="en-US" altLang="zh-CN" sz="2800" dirty="0">
                <a:cs typeface="+mj-cs"/>
              </a:rPr>
              <a:t>.</a:t>
            </a:r>
            <a:r>
              <a:rPr lang="th-TH" altLang="zh-CN" sz="2800" dirty="0">
                <a:cs typeface="+mj-cs"/>
              </a:rPr>
              <a:t>ผู้เช่าผิดสัญญาข้อใดข้อหนึ่งแล้ว ข</a:t>
            </a:r>
            <a:r>
              <a:rPr lang="en-US" altLang="zh-CN" sz="2800" dirty="0">
                <a:cs typeface="+mj-cs"/>
              </a:rPr>
              <a:t>.</a:t>
            </a:r>
            <a:r>
              <a:rPr lang="th-TH" altLang="zh-CN" sz="2800" dirty="0">
                <a:cs typeface="+mj-cs"/>
              </a:rPr>
              <a:t>ผู้ให้เช่าบอกเลิกสัญญาเช่าได้ทันที”</a:t>
            </a:r>
            <a:r>
              <a:rPr lang="en-US" altLang="zh-CN" sz="2800" dirty="0">
                <a:cs typeface="+mj-cs"/>
              </a:rPr>
              <a:t>  </a:t>
            </a:r>
            <a:r>
              <a:rPr lang="th-TH" altLang="zh-CN" sz="2800" dirty="0">
                <a:cs typeface="+mj-cs"/>
              </a:rPr>
              <a:t>เช่นนี้หาก ก</a:t>
            </a:r>
            <a:r>
              <a:rPr lang="en-US" altLang="zh-CN" sz="2800" dirty="0">
                <a:cs typeface="+mj-cs"/>
              </a:rPr>
              <a:t>.</a:t>
            </a:r>
            <a:r>
              <a:rPr lang="th-TH" altLang="zh-CN" sz="2800" dirty="0">
                <a:cs typeface="+mj-cs"/>
              </a:rPr>
              <a:t>ทำผิดข้อตกลงในสัญญาที่ระบุกันไว้ ข</a:t>
            </a:r>
            <a:r>
              <a:rPr lang="en-US" altLang="zh-CN" sz="2800" dirty="0">
                <a:cs typeface="+mj-cs"/>
              </a:rPr>
              <a:t>.</a:t>
            </a:r>
            <a:r>
              <a:rPr lang="th-TH" altLang="zh-CN" sz="2800" dirty="0">
                <a:cs typeface="+mj-cs"/>
              </a:rPr>
              <a:t>ผู้ให้เช่า สิทธิบอกเลิกสัญญาเช่าดังกล่าวได้ทันที ตามข้อตกลงที่ทำกันในสัญญา</a:t>
            </a:r>
            <a:r>
              <a:rPr lang="en-US" altLang="zh-CN" sz="2800" dirty="0">
                <a:cs typeface="+mj-cs"/>
              </a:rPr>
              <a:t> </a:t>
            </a:r>
            <a:endParaRPr lang="th-TH" altLang="th-TH" sz="2800" dirty="0">
              <a:ea typeface="方正舒体"/>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A8C7546-0AAB-48B2-9DEF-0E37F4578C3D}"/>
              </a:ext>
            </a:extLst>
          </p:cNvPr>
          <p:cNvSpPr>
            <a:spLocks noGrp="1" noRot="1" noChangeArrowheads="1"/>
          </p:cNvSpPr>
          <p:nvPr>
            <p:ph type="title"/>
          </p:nvPr>
        </p:nvSpPr>
        <p:spPr>
          <a:xfrm>
            <a:off x="1814513" y="228601"/>
            <a:ext cx="9105900" cy="758825"/>
          </a:xfrm>
        </p:spPr>
        <p:txBody>
          <a:bodyPr>
            <a:normAutofit/>
          </a:bodyPr>
          <a:lstStyle/>
          <a:p>
            <a:pPr eaLnBrk="1" hangingPunct="1"/>
            <a:r>
              <a:rPr lang="en-US" altLang="zh-CN" sz="4000" b="1" dirty="0">
                <a:solidFill>
                  <a:srgbClr val="C00000"/>
                </a:solidFill>
              </a:rPr>
              <a:t>5.2 </a:t>
            </a:r>
            <a:r>
              <a:rPr lang="th-TH" altLang="zh-CN" sz="4000" b="1" dirty="0">
                <a:solidFill>
                  <a:srgbClr val="C00000"/>
                </a:solidFill>
              </a:rPr>
              <a:t>สิทธิในการเลิกสัญญาจาก </a:t>
            </a:r>
            <a:r>
              <a:rPr lang="en-US" altLang="zh-CN" sz="4000" b="1" dirty="0">
                <a:solidFill>
                  <a:srgbClr val="C00000"/>
                </a:solidFill>
              </a:rPr>
              <a:t>“</a:t>
            </a:r>
            <a:r>
              <a:rPr lang="th-TH" altLang="zh-CN" sz="4000" b="1" dirty="0">
                <a:solidFill>
                  <a:srgbClr val="C00000"/>
                </a:solidFill>
              </a:rPr>
              <a:t>บทบัญญัติของกฎหมาย”</a:t>
            </a:r>
            <a:endParaRPr lang="th-TH" altLang="th-TH" sz="4000" b="1" dirty="0">
              <a:solidFill>
                <a:srgbClr val="C00000"/>
              </a:solidFill>
              <a:ea typeface="方正舒体"/>
            </a:endParaRPr>
          </a:p>
        </p:txBody>
      </p:sp>
      <p:sp>
        <p:nvSpPr>
          <p:cNvPr id="72707" name="Rectangle 3">
            <a:extLst>
              <a:ext uri="{FF2B5EF4-FFF2-40B4-BE49-F238E27FC236}">
                <a16:creationId xmlns:a16="http://schemas.microsoft.com/office/drawing/2014/main" id="{BF2F366A-CABC-4A69-A0C6-C98B5A3E0A57}"/>
              </a:ext>
            </a:extLst>
          </p:cNvPr>
          <p:cNvSpPr>
            <a:spLocks noGrp="1" noChangeArrowheads="1"/>
          </p:cNvSpPr>
          <p:nvPr>
            <p:ph sz="quarter" idx="1"/>
          </p:nvPr>
        </p:nvSpPr>
        <p:spPr>
          <a:xfrm>
            <a:off x="396814" y="399989"/>
            <a:ext cx="11128075" cy="4572000"/>
          </a:xfrm>
        </p:spPr>
        <p:txBody>
          <a:bodyPr>
            <a:normAutofit/>
          </a:bodyPr>
          <a:lstStyle/>
          <a:p>
            <a:pPr marL="0" indent="0" eaLnBrk="1" hangingPunct="1">
              <a:buNone/>
            </a:pPr>
            <a:r>
              <a:rPr lang="th-TH" altLang="zh-CN" sz="2800" dirty="0">
                <a:cs typeface="+mj-cs"/>
              </a:rPr>
              <a:t>1. เมื่อคู่สัญญาฝ่ายหนึ่งไม่ชำระหนี้  </a:t>
            </a:r>
            <a:r>
              <a:rPr lang="en-US" altLang="zh-CN" sz="2800" dirty="0">
                <a:cs typeface="+mj-cs"/>
              </a:rPr>
              <a:t>(</a:t>
            </a:r>
            <a:r>
              <a:rPr lang="th-TH" altLang="zh-CN" sz="2800" dirty="0">
                <a:cs typeface="+mj-cs"/>
              </a:rPr>
              <a:t>กำหนดเวลาไม่ใช่สาระสำคัญ</a:t>
            </a:r>
            <a:r>
              <a:rPr lang="en-US" altLang="zh-CN" sz="2800" dirty="0">
                <a:cs typeface="+mj-cs"/>
              </a:rPr>
              <a:t>)</a:t>
            </a:r>
            <a:r>
              <a:rPr lang="th-TH" altLang="zh-CN" sz="2800" dirty="0">
                <a:cs typeface="+mj-cs"/>
              </a:rPr>
              <a:t> ต้องบอกกล่าว ต้องเตือนให้อีกฝ่ายหนึ่งรู้ตัวก่อน </a:t>
            </a:r>
          </a:p>
          <a:p>
            <a:pPr marL="0" indent="0" eaLnBrk="1" hangingPunct="1">
              <a:buNone/>
            </a:pPr>
            <a:r>
              <a:rPr lang="th-TH" altLang="zh-CN" sz="2800" dirty="0">
                <a:cs typeface="+mj-cs"/>
              </a:rPr>
              <a:t>2.เมื่อคู่สัญญาอีกฝ่ายหนึ่งไม่ชำระหนี้</a:t>
            </a:r>
            <a:r>
              <a:rPr lang="en-US" altLang="zh-CN" sz="2800" dirty="0">
                <a:cs typeface="+mj-cs"/>
              </a:rPr>
              <a:t> (</a:t>
            </a:r>
            <a:r>
              <a:rPr lang="th-TH" altLang="zh-CN" sz="2800" dirty="0">
                <a:cs typeface="+mj-cs"/>
              </a:rPr>
              <a:t>กำหนดเวลาเป็นสาระสำคัญ</a:t>
            </a:r>
            <a:r>
              <a:rPr lang="en-US" altLang="zh-CN" sz="2800" dirty="0">
                <a:cs typeface="+mj-cs"/>
              </a:rPr>
              <a:t>)</a:t>
            </a:r>
            <a:r>
              <a:rPr lang="th-TH" altLang="zh-CN" sz="2800" dirty="0">
                <a:cs typeface="+mj-cs"/>
              </a:rPr>
              <a:t>ไม่ต้องบอกกล่าวหรือเตือนก่อน  บอกเลิกสัญญาได้ทันที</a:t>
            </a:r>
          </a:p>
          <a:p>
            <a:pPr marL="0" indent="0" eaLnBrk="1" hangingPunct="1">
              <a:buNone/>
            </a:pPr>
            <a:r>
              <a:rPr lang="th-TH" altLang="zh-CN" sz="2800" dirty="0">
                <a:cs typeface="+mj-cs"/>
              </a:rPr>
              <a:t>3. กรณีการชำระหนี้กลายเป็นพ้นวิสัย</a:t>
            </a:r>
            <a:r>
              <a:rPr lang="en-US" altLang="zh-CN" sz="2800" dirty="0">
                <a:cs typeface="+mj-cs"/>
              </a:rPr>
              <a:t> </a:t>
            </a:r>
            <a:r>
              <a:rPr lang="th-TH" altLang="zh-CN" sz="2800" dirty="0">
                <a:cs typeface="+mj-cs"/>
              </a:rPr>
              <a:t>กรณีนี้เป็นความผิดของลูกหนี้ที่ทำให้คู่สัญญาฝ่ายเจ้าหนี้ไม่สามารถใช้ประโยชน์จากทรัพย์ตามสัญญาได้</a:t>
            </a:r>
            <a:r>
              <a:rPr lang="en-US" altLang="zh-CN" sz="2800" dirty="0">
                <a:cs typeface="+mj-cs"/>
              </a:rPr>
              <a:t> </a:t>
            </a:r>
            <a:endParaRPr lang="th-TH" altLang="zh-CN" sz="2800"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27C38126-7138-466C-8381-821D19C2CC41}"/>
              </a:ext>
            </a:extLst>
          </p:cNvPr>
          <p:cNvSpPr>
            <a:spLocks noGrp="1" noChangeArrowheads="1"/>
          </p:cNvSpPr>
          <p:nvPr>
            <p:ph sz="quarter" idx="1"/>
          </p:nvPr>
        </p:nvSpPr>
        <p:spPr>
          <a:xfrm>
            <a:off x="1762366" y="123945"/>
            <a:ext cx="8504238" cy="4572000"/>
          </a:xfrm>
        </p:spPr>
        <p:txBody>
          <a:bodyPr/>
          <a:lstStyle/>
          <a:p>
            <a:pPr marL="0" indent="0">
              <a:buNone/>
            </a:pPr>
            <a:r>
              <a:rPr lang="th-TH" altLang="th-TH" sz="3600" b="1" dirty="0">
                <a:solidFill>
                  <a:srgbClr val="FF0000"/>
                </a:solidFill>
              </a:rPr>
              <a:t>สัญญา</a:t>
            </a:r>
            <a:r>
              <a:rPr lang="th-TH" altLang="th-TH" sz="3600" dirty="0">
                <a:solidFill>
                  <a:srgbClr val="FF0000"/>
                </a:solidFill>
              </a:rPr>
              <a:t> </a:t>
            </a:r>
            <a:r>
              <a:rPr lang="th-TH" altLang="th-TH" sz="3600" dirty="0"/>
              <a:t>หมายถึง นิติกรรมหลายฝ่ายเกิดขึ้นโดยการแสดงเจตนาของ</a:t>
            </a:r>
            <a:r>
              <a:rPr lang="th-TH" altLang="th-TH" sz="3600" u="sng" dirty="0">
                <a:solidFill>
                  <a:srgbClr val="FF0000"/>
                </a:solidFill>
              </a:rPr>
              <a:t>บุคคลตั้งแต่สองฝ่าย</a:t>
            </a:r>
            <a:r>
              <a:rPr lang="th-TH" altLang="th-TH" sz="3600" dirty="0"/>
              <a:t>ขึ้นไปโดยมี เจตนาเสนอและสนองตรงกันมุ่งที่ จะก่อให้เกิดการเปลี่ยนแปลง หรือระงับนิติสัมพันธ์</a:t>
            </a:r>
          </a:p>
          <a:p>
            <a:pPr marL="0" indent="0" eaLnBrk="1" hangingPunct="1">
              <a:buNone/>
            </a:pPr>
            <a:endParaRPr lang="th-TH" altLang="th-TH" sz="3600" dirty="0">
              <a:ea typeface="幼圆"/>
              <a:cs typeface="幼圆"/>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ชื่อเรื่อง 2">
            <a:extLst>
              <a:ext uri="{FF2B5EF4-FFF2-40B4-BE49-F238E27FC236}">
                <a16:creationId xmlns:a16="http://schemas.microsoft.com/office/drawing/2014/main" id="{7622247F-E607-4CBA-BFC8-F503B40CCAD4}"/>
              </a:ext>
            </a:extLst>
          </p:cNvPr>
          <p:cNvSpPr>
            <a:spLocks noGrp="1"/>
          </p:cNvSpPr>
          <p:nvPr>
            <p:ph type="title"/>
          </p:nvPr>
        </p:nvSpPr>
        <p:spPr/>
        <p:txBody>
          <a:bodyPr>
            <a:normAutofit/>
          </a:bodyPr>
          <a:lstStyle/>
          <a:p>
            <a:pPr marL="273050" indent="-273050" eaLnBrk="1" hangingPunct="1">
              <a:spcBef>
                <a:spcPct val="20000"/>
              </a:spcBef>
            </a:pPr>
            <a:r>
              <a:rPr lang="th-TH" altLang="zh-CN" sz="4000" b="1" dirty="0">
                <a:solidFill>
                  <a:srgbClr val="C00000"/>
                </a:solidFill>
              </a:rPr>
              <a:t>ตัวอย่างกรณีการชำระหนี้กลายเป็นพ้นวิสัย </a:t>
            </a:r>
            <a:endParaRPr lang="th-TH" altLang="th-TH" sz="4000" b="1" dirty="0">
              <a:solidFill>
                <a:srgbClr val="C00000"/>
              </a:solidFill>
              <a:ea typeface="方正舒体"/>
            </a:endParaRPr>
          </a:p>
        </p:txBody>
      </p:sp>
      <p:sp>
        <p:nvSpPr>
          <p:cNvPr id="73731" name="Rectangle 3">
            <a:extLst>
              <a:ext uri="{FF2B5EF4-FFF2-40B4-BE49-F238E27FC236}">
                <a16:creationId xmlns:a16="http://schemas.microsoft.com/office/drawing/2014/main" id="{0247622B-C8AA-40FC-AB67-55E508553A9E}"/>
              </a:ext>
            </a:extLst>
          </p:cNvPr>
          <p:cNvSpPr>
            <a:spLocks noGrp="1" noChangeArrowheads="1"/>
          </p:cNvSpPr>
          <p:nvPr>
            <p:ph sz="quarter" idx="1"/>
          </p:nvPr>
        </p:nvSpPr>
        <p:spPr>
          <a:xfrm>
            <a:off x="1189884" y="532262"/>
            <a:ext cx="9388715" cy="4572000"/>
          </a:xfrm>
        </p:spPr>
        <p:txBody>
          <a:bodyPr>
            <a:normAutofit/>
          </a:bodyPr>
          <a:lstStyle/>
          <a:p>
            <a:pPr marL="0" indent="0" eaLnBrk="1" hangingPunct="1">
              <a:buNone/>
            </a:pPr>
            <a:r>
              <a:rPr lang="th-TH" altLang="zh-CN" sz="3200" dirty="0">
                <a:cs typeface="+mj-cs"/>
              </a:rPr>
              <a:t>	ก</a:t>
            </a:r>
            <a:r>
              <a:rPr lang="en-US" altLang="zh-CN" sz="3200" dirty="0">
                <a:cs typeface="+mj-cs"/>
              </a:rPr>
              <a:t>.</a:t>
            </a:r>
            <a:r>
              <a:rPr lang="th-TH" altLang="zh-CN" sz="3200" dirty="0">
                <a:cs typeface="+mj-cs"/>
              </a:rPr>
              <a:t>ตกลงซื้อรถยนต์จาก ข</a:t>
            </a:r>
            <a:r>
              <a:rPr lang="en-US" altLang="zh-CN" sz="3200" dirty="0">
                <a:cs typeface="+mj-cs"/>
              </a:rPr>
              <a:t>.</a:t>
            </a:r>
            <a:r>
              <a:rPr lang="th-TH" altLang="zh-CN" sz="3200" dirty="0">
                <a:cs typeface="+mj-cs"/>
              </a:rPr>
              <a:t>(ลูกหนี้โดยการส่งมอบ)ในขณะ ก</a:t>
            </a:r>
            <a:r>
              <a:rPr lang="en-US" altLang="zh-CN" sz="3200" dirty="0">
                <a:cs typeface="+mj-cs"/>
              </a:rPr>
              <a:t>.</a:t>
            </a:r>
            <a:r>
              <a:rPr lang="th-TH" altLang="zh-CN" sz="3200" dirty="0">
                <a:cs typeface="+mj-cs"/>
              </a:rPr>
              <a:t>เดินทางไปรับรถยนต์ ข</a:t>
            </a:r>
            <a:r>
              <a:rPr lang="en-US" altLang="zh-CN" sz="3200" dirty="0">
                <a:cs typeface="+mj-cs"/>
              </a:rPr>
              <a:t>.</a:t>
            </a:r>
            <a:r>
              <a:rPr lang="th-TH" altLang="zh-CN" sz="3200" dirty="0">
                <a:cs typeface="+mj-cs"/>
              </a:rPr>
              <a:t>ได้ขับรถคันดังกล่าวไปชนเสาไฟฟ้าพังเสียหายใช้การไม่ได้ เช่นนี้ทำให้</a:t>
            </a:r>
          </a:p>
          <a:p>
            <a:pPr marL="0" indent="0" eaLnBrk="1" hangingPunct="1">
              <a:buNone/>
            </a:pPr>
            <a:r>
              <a:rPr lang="th-TH" altLang="zh-CN" sz="3200" dirty="0">
                <a:cs typeface="+mj-cs"/>
              </a:rPr>
              <a:t> ก</a:t>
            </a:r>
            <a:r>
              <a:rPr lang="en-US" altLang="zh-CN" sz="3200" dirty="0">
                <a:cs typeface="+mj-cs"/>
              </a:rPr>
              <a:t>.</a:t>
            </a:r>
            <a:r>
              <a:rPr lang="th-TH" altLang="zh-CN" sz="3200" dirty="0">
                <a:cs typeface="+mj-cs"/>
              </a:rPr>
              <a:t>เจ้าหนี้ไม่อาจใช้ประโยชน์ในรถคันดังกล่าว เพราะความผิดฝ่ายลูกหนี้ที่ทำให้เกิดการพ้นวิสัย</a:t>
            </a:r>
            <a:r>
              <a:rPr lang="en-US" altLang="zh-CN" sz="3200" dirty="0">
                <a:cs typeface="+mj-cs"/>
              </a:rPr>
              <a:t>  </a:t>
            </a:r>
            <a:r>
              <a:rPr lang="th-TH" altLang="zh-CN" sz="3200" dirty="0">
                <a:cs typeface="+mj-cs"/>
              </a:rPr>
              <a:t>ดังนี้ ก</a:t>
            </a:r>
            <a:r>
              <a:rPr lang="en-US" altLang="zh-CN" sz="3200" dirty="0">
                <a:cs typeface="+mj-cs"/>
              </a:rPr>
              <a:t>.</a:t>
            </a:r>
            <a:r>
              <a:rPr lang="th-TH" altLang="zh-CN" sz="3200" dirty="0">
                <a:cs typeface="+mj-cs"/>
              </a:rPr>
              <a:t>สามารถบอกเลิกสัญญาซื้อขายรถยนต์กับ ข</a:t>
            </a:r>
            <a:r>
              <a:rPr lang="en-US" altLang="zh-CN" sz="3200" dirty="0">
                <a:cs typeface="+mj-cs"/>
              </a:rPr>
              <a:t>.</a:t>
            </a:r>
            <a:r>
              <a:rPr lang="th-TH" altLang="zh-CN" sz="3200" dirty="0">
                <a:cs typeface="+mj-cs"/>
              </a:rPr>
              <a:t>ได้ทันที</a:t>
            </a:r>
            <a:r>
              <a:rPr lang="en-US" altLang="zh-CN" sz="3200" dirty="0">
                <a:cs typeface="+mj-cs"/>
              </a:rPr>
              <a:t> </a:t>
            </a:r>
            <a:endParaRPr lang="th-TH" altLang="th-TH" sz="3200" dirty="0">
              <a:ea typeface="方正舒体"/>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52D03344-3F30-48B7-9E69-9974DFB559DB}"/>
              </a:ext>
            </a:extLst>
          </p:cNvPr>
          <p:cNvSpPr>
            <a:spLocks noGrp="1" noChangeArrowheads="1"/>
          </p:cNvSpPr>
          <p:nvPr>
            <p:ph sz="quarter" idx="1"/>
          </p:nvPr>
        </p:nvSpPr>
        <p:spPr>
          <a:xfrm>
            <a:off x="1497820" y="641530"/>
            <a:ext cx="8504238" cy="4572000"/>
          </a:xfrm>
        </p:spPr>
        <p:txBody>
          <a:bodyPr/>
          <a:lstStyle/>
          <a:p>
            <a:pPr marL="0" indent="0" eaLnBrk="1" hangingPunct="1">
              <a:buNone/>
            </a:pPr>
            <a:r>
              <a:rPr lang="th-TH" altLang="zh-CN" sz="3600" dirty="0">
                <a:cs typeface="+mj-cs"/>
              </a:rPr>
              <a:t>6.1 คู่กรณีกลับคืนสู่ฐานะเดิม</a:t>
            </a:r>
            <a:r>
              <a:rPr lang="en-US" altLang="zh-CN" sz="3600" dirty="0">
                <a:cs typeface="+mj-cs"/>
              </a:rPr>
              <a:t> </a:t>
            </a:r>
            <a:endParaRPr lang="th-TH" altLang="zh-CN" sz="3600" dirty="0">
              <a:cs typeface="+mj-cs"/>
            </a:endParaRPr>
          </a:p>
          <a:p>
            <a:pPr marL="273050" lvl="1" indent="0" eaLnBrk="1" hangingPunct="1">
              <a:buNone/>
            </a:pPr>
            <a:r>
              <a:rPr lang="th-TH" altLang="zh-CN" sz="3600" dirty="0">
                <a:solidFill>
                  <a:schemeClr val="tx1"/>
                </a:solidFill>
                <a:cs typeface="+mj-cs"/>
              </a:rPr>
              <a:t>ต่างฝ่ายต่างคืนสิ่งที่ตนได้รับไปแล้วทั้งหมดถ้ามีการคืนเงินต้องให้ดอกเบี้ยด้วย แต่ไม่เกินร้อยละเจ็ดครึ่งต่อปี </a:t>
            </a:r>
            <a:endParaRPr lang="th-TH" altLang="zh-CN" sz="3600" dirty="0">
              <a:cs typeface="+mj-cs"/>
            </a:endParaRPr>
          </a:p>
          <a:p>
            <a:pPr marL="0" indent="0" eaLnBrk="1" hangingPunct="1">
              <a:buNone/>
            </a:pPr>
            <a:r>
              <a:rPr lang="th-TH" altLang="zh-CN" sz="3600" dirty="0">
                <a:cs typeface="+mj-cs"/>
              </a:rPr>
              <a:t>6.2 สิทธิเรียกร้องค่าเสียหาย</a:t>
            </a:r>
            <a:r>
              <a:rPr lang="en-US" altLang="zh-CN" sz="3600" dirty="0">
                <a:cs typeface="+mj-cs"/>
              </a:rPr>
              <a:t> </a:t>
            </a:r>
            <a:endParaRPr lang="th-TH" altLang="zh-CN" sz="3600" dirty="0">
              <a:cs typeface="+mj-cs"/>
            </a:endParaRPr>
          </a:p>
          <a:p>
            <a:pPr marL="273050" lvl="1" indent="0" eaLnBrk="1" hangingPunct="1">
              <a:buNone/>
            </a:pPr>
            <a:r>
              <a:rPr lang="th-TH" altLang="zh-CN" sz="3600" dirty="0">
                <a:solidFill>
                  <a:schemeClr val="tx1"/>
                </a:solidFill>
                <a:cs typeface="+mj-cs"/>
              </a:rPr>
              <a:t>ค่าเสียหายเพิ่มเติมจากการบอกเลิกสัญญา</a:t>
            </a:r>
            <a:endParaRPr lang="th-TH" altLang="th-TH" sz="3600" dirty="0">
              <a:solidFill>
                <a:schemeClr val="tx1"/>
              </a:solidFill>
              <a:cs typeface="+mj-cs"/>
            </a:endParaRPr>
          </a:p>
        </p:txBody>
      </p:sp>
      <p:sp>
        <p:nvSpPr>
          <p:cNvPr id="5" name="TextBox 4">
            <a:extLst>
              <a:ext uri="{FF2B5EF4-FFF2-40B4-BE49-F238E27FC236}">
                <a16:creationId xmlns:a16="http://schemas.microsoft.com/office/drawing/2014/main" id="{8BCF670D-64B1-4D0A-8C3E-DAD8530E04C3}"/>
              </a:ext>
            </a:extLst>
          </p:cNvPr>
          <p:cNvSpPr txBox="1"/>
          <p:nvPr/>
        </p:nvSpPr>
        <p:spPr>
          <a:xfrm>
            <a:off x="1440611" y="27935"/>
            <a:ext cx="6136256" cy="707886"/>
          </a:xfrm>
          <a:prstGeom prst="rect">
            <a:avLst/>
          </a:prstGeom>
          <a:noFill/>
        </p:spPr>
        <p:txBody>
          <a:bodyPr wrap="square">
            <a:spAutoFit/>
          </a:bodyPr>
          <a:lstStyle/>
          <a:p>
            <a:r>
              <a:rPr lang="th-TH" altLang="zh-CN" sz="4000" b="1" dirty="0">
                <a:solidFill>
                  <a:srgbClr val="C00000"/>
                </a:solidFill>
                <a:cs typeface="+mj-cs"/>
              </a:rPr>
              <a:t>6. ผลของการเลิกสัญญา</a:t>
            </a:r>
            <a:r>
              <a:rPr lang="en-US" altLang="zh-CN" sz="4000" b="1" dirty="0">
                <a:solidFill>
                  <a:srgbClr val="C00000"/>
                </a:solidFill>
                <a:cs typeface="+mj-cs"/>
              </a:rPr>
              <a:t> </a:t>
            </a:r>
            <a:endParaRPr lang="th-TH" sz="4000" b="1" dirty="0">
              <a:solidFill>
                <a:srgbClr val="C00000"/>
              </a:solidFill>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83BB574-34C5-420A-8033-0D86130BD248}"/>
              </a:ext>
            </a:extLst>
          </p:cNvPr>
          <p:cNvSpPr>
            <a:spLocks noGrp="1" noRot="1" noChangeArrowheads="1"/>
          </p:cNvSpPr>
          <p:nvPr>
            <p:ph type="title" idx="4294967295"/>
          </p:nvPr>
        </p:nvSpPr>
        <p:spPr>
          <a:xfrm>
            <a:off x="0" y="188913"/>
            <a:ext cx="9144000" cy="908050"/>
          </a:xfrm>
        </p:spPr>
        <p:txBody>
          <a:bodyPr/>
          <a:lstStyle/>
          <a:p>
            <a:pPr algn="l" eaLnBrk="1" hangingPunct="1"/>
            <a:r>
              <a:rPr lang="th-TH" altLang="th-TH" sz="4800" b="1">
                <a:solidFill>
                  <a:srgbClr val="FF0000"/>
                </a:solidFill>
              </a:rPr>
              <a:t>  แบบฝึกหัด</a:t>
            </a:r>
          </a:p>
        </p:txBody>
      </p:sp>
      <p:sp>
        <p:nvSpPr>
          <p:cNvPr id="75779" name="Rectangle 3">
            <a:extLst>
              <a:ext uri="{FF2B5EF4-FFF2-40B4-BE49-F238E27FC236}">
                <a16:creationId xmlns:a16="http://schemas.microsoft.com/office/drawing/2014/main" id="{AAC8D82D-DFCD-4D6F-BF55-ECBD12F5D91A}"/>
              </a:ext>
            </a:extLst>
          </p:cNvPr>
          <p:cNvSpPr>
            <a:spLocks noGrp="1" noChangeArrowheads="1"/>
          </p:cNvSpPr>
          <p:nvPr>
            <p:ph sz="quarter" idx="4294967295"/>
          </p:nvPr>
        </p:nvSpPr>
        <p:spPr>
          <a:xfrm>
            <a:off x="2220973" y="436473"/>
            <a:ext cx="8964612" cy="4967288"/>
          </a:xfrm>
        </p:spPr>
        <p:txBody>
          <a:bodyPr>
            <a:normAutofit fontScale="92500" lnSpcReduction="10000"/>
          </a:bodyPr>
          <a:lstStyle/>
          <a:p>
            <a:pPr marL="68263" indent="0" eaLnBrk="1" hangingPunct="1">
              <a:buNone/>
            </a:pPr>
            <a:r>
              <a:rPr lang="th-TH" altLang="th-TH" sz="4000" b="1" dirty="0">
                <a:solidFill>
                  <a:srgbClr val="0070C0"/>
                </a:solidFill>
                <a:latin typeface="Angsana New" panose="02020603050405020304" pitchFamily="18" charset="-34"/>
              </a:rPr>
              <a:t>1) นาย ก. ขี่รถไปตามถนน หักหลบคนที่วิ่งตัดหน้า ทำให้รถไปชนแผงขายผลไม้ของนาย ข. เสียหาย  เหตุการณ์นี้ เรียกว่า </a:t>
            </a:r>
            <a:r>
              <a:rPr lang="en-US" altLang="th-TH" sz="4000" b="1" dirty="0">
                <a:solidFill>
                  <a:srgbClr val="0070C0"/>
                </a:solidFill>
                <a:latin typeface="Angsana New" panose="02020603050405020304" pitchFamily="18" charset="-34"/>
                <a:cs typeface="DilleniaUPC" panose="02020603050405020304" pitchFamily="18" charset="-34"/>
              </a:rPr>
              <a:t>……………..</a:t>
            </a:r>
          </a:p>
          <a:p>
            <a:pPr marL="68263" indent="0" eaLnBrk="1" hangingPunct="1">
              <a:buNone/>
            </a:pPr>
            <a:r>
              <a:rPr lang="en-US" altLang="th-TH" sz="4000" b="1" dirty="0">
                <a:latin typeface="Angsana New" panose="02020603050405020304" pitchFamily="18" charset="-34"/>
                <a:cs typeface="DilleniaUPC" panose="02020603050405020304" pitchFamily="18" charset="-34"/>
              </a:rPr>
              <a:t>1.</a:t>
            </a:r>
            <a:r>
              <a:rPr lang="th-TH" altLang="th-TH" sz="4000" b="1" dirty="0">
                <a:latin typeface="Angsana New" panose="02020603050405020304" pitchFamily="18" charset="-34"/>
              </a:rPr>
              <a:t>นิติเหตุ  </a:t>
            </a:r>
            <a:r>
              <a:rPr lang="en-US" altLang="th-TH" sz="4000" b="1" dirty="0">
                <a:latin typeface="Angsana New" panose="02020603050405020304" pitchFamily="18" charset="-34"/>
                <a:cs typeface="DilleniaUPC" panose="02020603050405020304" pitchFamily="18" charset="-34"/>
              </a:rPr>
              <a:t>,</a:t>
            </a:r>
            <a:r>
              <a:rPr lang="th-TH" altLang="th-TH" sz="4000" b="1" dirty="0">
                <a:latin typeface="Angsana New" panose="02020603050405020304" pitchFamily="18" charset="-34"/>
              </a:rPr>
              <a:t>ลาภมิควรได้ </a:t>
            </a:r>
            <a:endParaRPr lang="en-US" altLang="th-TH" sz="4000" b="1" dirty="0">
              <a:latin typeface="Angsana New" panose="02020603050405020304" pitchFamily="18" charset="-34"/>
              <a:cs typeface="DilleniaUPC" panose="02020603050405020304" pitchFamily="18" charset="-34"/>
            </a:endParaRPr>
          </a:p>
          <a:p>
            <a:pPr marL="68263" indent="0" eaLnBrk="1" hangingPunct="1">
              <a:buNone/>
            </a:pPr>
            <a:r>
              <a:rPr lang="en-US" altLang="th-TH" sz="4000" b="1" dirty="0">
                <a:latin typeface="Angsana New" panose="02020603050405020304" pitchFamily="18" charset="-34"/>
                <a:cs typeface="DilleniaUPC" panose="02020603050405020304" pitchFamily="18" charset="-34"/>
              </a:rPr>
              <a:t>2.</a:t>
            </a:r>
            <a:r>
              <a:rPr lang="th-TH" altLang="th-TH" sz="4000" b="1" dirty="0">
                <a:latin typeface="Angsana New" panose="02020603050405020304" pitchFamily="18" charset="-34"/>
              </a:rPr>
              <a:t>นิติกรรม </a:t>
            </a:r>
            <a:r>
              <a:rPr lang="en-US" altLang="th-TH" sz="4000" b="1" dirty="0">
                <a:latin typeface="Angsana New" panose="02020603050405020304" pitchFamily="18" charset="-34"/>
                <a:cs typeface="DilleniaUPC" panose="02020603050405020304" pitchFamily="18" charset="-34"/>
              </a:rPr>
              <a:t>,</a:t>
            </a:r>
            <a:r>
              <a:rPr lang="th-TH" altLang="th-TH" sz="4000" b="1" dirty="0">
                <a:latin typeface="Angsana New" panose="02020603050405020304" pitchFamily="18" charset="-34"/>
              </a:rPr>
              <a:t>ละเมิด</a:t>
            </a:r>
            <a:endParaRPr lang="en-US" altLang="th-TH" sz="4000" b="1" dirty="0">
              <a:latin typeface="Angsana New" panose="02020603050405020304" pitchFamily="18" charset="-34"/>
              <a:cs typeface="DilleniaUPC" panose="02020603050405020304" pitchFamily="18" charset="-34"/>
            </a:endParaRPr>
          </a:p>
          <a:p>
            <a:pPr marL="68263" indent="0" eaLnBrk="1" hangingPunct="1">
              <a:buNone/>
            </a:pPr>
            <a:r>
              <a:rPr lang="en-US" altLang="th-TH" sz="4000" b="1" dirty="0">
                <a:latin typeface="Angsana New" panose="02020603050405020304" pitchFamily="18" charset="-34"/>
                <a:cs typeface="DilleniaUPC" panose="02020603050405020304" pitchFamily="18" charset="-34"/>
              </a:rPr>
              <a:t>3.</a:t>
            </a:r>
            <a:r>
              <a:rPr lang="th-TH" altLang="th-TH" sz="4000" b="1" dirty="0">
                <a:latin typeface="Angsana New" panose="02020603050405020304" pitchFamily="18" charset="-34"/>
              </a:rPr>
              <a:t>นิติกรรม </a:t>
            </a:r>
            <a:r>
              <a:rPr lang="en-US" altLang="th-TH" sz="4000" b="1" dirty="0">
                <a:latin typeface="Angsana New" panose="02020603050405020304" pitchFamily="18" charset="-34"/>
                <a:cs typeface="DilleniaUPC" panose="02020603050405020304" pitchFamily="18" charset="-34"/>
              </a:rPr>
              <a:t>,</a:t>
            </a:r>
            <a:r>
              <a:rPr lang="th-TH" altLang="th-TH" sz="4000" b="1" dirty="0">
                <a:latin typeface="Angsana New" panose="02020603050405020304" pitchFamily="18" charset="-34"/>
              </a:rPr>
              <a:t>จัดการงานนอกสั่ง </a:t>
            </a:r>
            <a:endParaRPr lang="en-US" altLang="th-TH" sz="4000" b="1" dirty="0">
              <a:latin typeface="Angsana New" panose="02020603050405020304" pitchFamily="18" charset="-34"/>
              <a:cs typeface="DilleniaUPC" panose="02020603050405020304" pitchFamily="18" charset="-34"/>
            </a:endParaRPr>
          </a:p>
          <a:p>
            <a:pPr marL="68263" indent="0" eaLnBrk="1" hangingPunct="1">
              <a:buNone/>
            </a:pPr>
            <a:r>
              <a:rPr lang="en-US" altLang="th-TH" sz="4000" b="1" dirty="0">
                <a:latin typeface="Angsana New" panose="02020603050405020304" pitchFamily="18" charset="-34"/>
                <a:cs typeface="DilleniaUPC" panose="02020603050405020304" pitchFamily="18" charset="-34"/>
              </a:rPr>
              <a:t>4.</a:t>
            </a:r>
            <a:r>
              <a:rPr lang="th-TH" altLang="th-TH" sz="4000" b="1" dirty="0">
                <a:latin typeface="Angsana New" panose="02020603050405020304" pitchFamily="18" charset="-34"/>
              </a:rPr>
              <a:t>นิติเหตุ </a:t>
            </a:r>
            <a:r>
              <a:rPr lang="en-US" altLang="th-TH" sz="4000" b="1" dirty="0">
                <a:latin typeface="Angsana New" panose="02020603050405020304" pitchFamily="18" charset="-34"/>
                <a:cs typeface="DilleniaUPC" panose="02020603050405020304" pitchFamily="18" charset="-34"/>
              </a:rPr>
              <a:t>,</a:t>
            </a:r>
            <a:r>
              <a:rPr lang="th-TH" altLang="th-TH" sz="4000" b="1" dirty="0">
                <a:latin typeface="Angsana New" panose="02020603050405020304" pitchFamily="18" charset="-34"/>
              </a:rPr>
              <a:t>ละเมิด</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36D4472C-1BBE-4998-A664-6970828A30BB}"/>
              </a:ext>
            </a:extLst>
          </p:cNvPr>
          <p:cNvSpPr>
            <a:spLocks noGrp="1" noChangeArrowheads="1"/>
          </p:cNvSpPr>
          <p:nvPr>
            <p:ph sz="quarter" idx="4294967295"/>
          </p:nvPr>
        </p:nvSpPr>
        <p:spPr>
          <a:xfrm>
            <a:off x="1194729" y="72815"/>
            <a:ext cx="8961437" cy="6192837"/>
          </a:xfrm>
        </p:spPr>
        <p:txBody>
          <a:bodyPr/>
          <a:lstStyle/>
          <a:p>
            <a:pPr marL="68263" indent="0" eaLnBrk="1" hangingPunct="1">
              <a:buNone/>
            </a:pPr>
            <a:r>
              <a:rPr lang="th-TH" altLang="th-TH" sz="3600" b="1" dirty="0">
                <a:solidFill>
                  <a:srgbClr val="0070C0"/>
                </a:solidFill>
                <a:latin typeface="Angsana New" panose="02020603050405020304" pitchFamily="18" charset="-34"/>
              </a:rPr>
              <a:t>2) ที่ดินของนาย </a:t>
            </a:r>
            <a:r>
              <a:rPr lang="en-US" altLang="th-TH" sz="3600" b="1" dirty="0">
                <a:solidFill>
                  <a:srgbClr val="0070C0"/>
                </a:solidFill>
                <a:latin typeface="Angsana New" panose="02020603050405020304" pitchFamily="18" charset="-34"/>
              </a:rPr>
              <a:t>A </a:t>
            </a:r>
            <a:r>
              <a:rPr lang="th-TH" altLang="th-TH" sz="3600" b="1" dirty="0">
                <a:solidFill>
                  <a:srgbClr val="0070C0"/>
                </a:solidFill>
                <a:latin typeface="Angsana New" panose="02020603050405020304" pitchFamily="18" charset="-34"/>
              </a:rPr>
              <a:t>อยู่ติดกับแม่น้ำ ต่อมาเกิดน้ำหลากได้พัดพาเอาตะกอนมาทำให้ที่ดินเพิ่มขึ้น 20</a:t>
            </a:r>
            <a:r>
              <a:rPr lang="en-US" altLang="th-TH" sz="3600" b="1" dirty="0">
                <a:solidFill>
                  <a:srgbClr val="0070C0"/>
                </a:solidFill>
                <a:latin typeface="Angsana New" panose="02020603050405020304" pitchFamily="18" charset="-34"/>
              </a:rPr>
              <a:t> </a:t>
            </a:r>
            <a:r>
              <a:rPr lang="th-TH" altLang="th-TH" sz="3600" b="1" dirty="0">
                <a:solidFill>
                  <a:srgbClr val="0070C0"/>
                </a:solidFill>
                <a:latin typeface="Angsana New" panose="02020603050405020304" pitchFamily="18" charset="-34"/>
              </a:rPr>
              <a:t>ตารางวา เหตุการณ์นี้เรียกว่าอะไร?   </a:t>
            </a:r>
            <a:endParaRPr lang="en-US" altLang="th-TH" sz="3600" b="1" dirty="0">
              <a:solidFill>
                <a:srgbClr val="0070C0"/>
              </a:solidFill>
              <a:latin typeface="Angsana New" panose="02020603050405020304" pitchFamily="18" charset="-34"/>
            </a:endParaRPr>
          </a:p>
          <a:p>
            <a:pPr marL="68263" indent="0" eaLnBrk="1" hangingPunct="1">
              <a:buNone/>
            </a:pPr>
            <a:r>
              <a:rPr lang="en-US" altLang="th-TH" sz="3600" b="1" dirty="0">
                <a:latin typeface="Angsana New" panose="02020603050405020304" pitchFamily="18" charset="-34"/>
              </a:rPr>
              <a:t>1.</a:t>
            </a:r>
            <a:r>
              <a:rPr lang="th-TH" altLang="th-TH" sz="3600" b="1" dirty="0">
                <a:latin typeface="Angsana New" panose="02020603050405020304" pitchFamily="18" charset="-34"/>
              </a:rPr>
              <a:t>นิติกรรม ทำให้นาย ก</a:t>
            </a:r>
            <a:r>
              <a:rPr lang="en-US" altLang="th-TH" sz="3600" b="1" dirty="0">
                <a:latin typeface="Angsana New" panose="02020603050405020304" pitchFamily="18" charset="-34"/>
              </a:rPr>
              <a:t>.</a:t>
            </a:r>
            <a:r>
              <a:rPr lang="th-TH" altLang="th-TH" sz="3600" b="1" dirty="0">
                <a:latin typeface="Angsana New" panose="02020603050405020304" pitchFamily="18" charset="-34"/>
              </a:rPr>
              <a:t>ได้สิทธิในที่งอกที่เพิ่มขึ้น </a:t>
            </a:r>
            <a:endParaRPr lang="en-US" altLang="th-TH" sz="3600" b="1" dirty="0">
              <a:latin typeface="Angsana New" panose="02020603050405020304" pitchFamily="18" charset="-34"/>
            </a:endParaRPr>
          </a:p>
          <a:p>
            <a:pPr marL="68263" indent="0" eaLnBrk="1" hangingPunct="1">
              <a:buNone/>
            </a:pPr>
            <a:r>
              <a:rPr lang="en-US" altLang="th-TH" sz="3600" b="1" dirty="0">
                <a:latin typeface="Angsana New" panose="02020603050405020304" pitchFamily="18" charset="-34"/>
              </a:rPr>
              <a:t>2.</a:t>
            </a:r>
            <a:r>
              <a:rPr lang="th-TH" altLang="th-TH" sz="3600" b="1" dirty="0">
                <a:latin typeface="Angsana New" panose="02020603050405020304" pitchFamily="18" charset="-34"/>
              </a:rPr>
              <a:t>นิติเหตุ  เป็นที่งอกริมฝั่ง</a:t>
            </a:r>
            <a:endParaRPr lang="en-US" altLang="th-TH" sz="3600" b="1" dirty="0">
              <a:latin typeface="Angsana New" panose="02020603050405020304" pitchFamily="18" charset="-34"/>
            </a:endParaRPr>
          </a:p>
          <a:p>
            <a:pPr marL="68263" indent="0" eaLnBrk="1" hangingPunct="1">
              <a:buNone/>
            </a:pPr>
            <a:r>
              <a:rPr lang="en-US" altLang="th-TH" sz="3600" b="1" dirty="0">
                <a:latin typeface="Angsana New" panose="02020603050405020304" pitchFamily="18" charset="-34"/>
              </a:rPr>
              <a:t>3.</a:t>
            </a:r>
            <a:r>
              <a:rPr lang="th-TH" altLang="th-TH" sz="3600" b="1" dirty="0">
                <a:latin typeface="Angsana New" panose="02020603050405020304" pitchFamily="18" charset="-34"/>
              </a:rPr>
              <a:t>นิติเหตุ  เป็นที่งอกริมตลิ่ง</a:t>
            </a:r>
            <a:endParaRPr lang="en-US" altLang="th-TH" sz="3600" b="1" dirty="0">
              <a:latin typeface="Angsana New" panose="02020603050405020304" pitchFamily="18" charset="-34"/>
            </a:endParaRPr>
          </a:p>
          <a:p>
            <a:pPr marL="68263" indent="0" eaLnBrk="1" hangingPunct="1">
              <a:buNone/>
            </a:pPr>
            <a:r>
              <a:rPr lang="en-US" altLang="th-TH" sz="3600" b="1" dirty="0">
                <a:latin typeface="Angsana New" panose="02020603050405020304" pitchFamily="18" charset="-34"/>
              </a:rPr>
              <a:t>4.</a:t>
            </a:r>
            <a:r>
              <a:rPr lang="th-TH" altLang="th-TH" sz="3600" b="1" dirty="0">
                <a:latin typeface="Angsana New" panose="02020603050405020304" pitchFamily="18" charset="-34"/>
              </a:rPr>
              <a:t>นิติกรรม เป็นที่งอกริมตลิ่ง</a:t>
            </a:r>
          </a:p>
          <a:p>
            <a:pPr marL="68263" indent="0" eaLnBrk="1" hangingPunct="1">
              <a:buNone/>
            </a:pPr>
            <a:endParaRPr lang="th-TH" altLang="th-TH" sz="3600" b="1" dirty="0">
              <a:latin typeface="Angsana New" panose="02020603050405020304" pitchFamily="18" charset="-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สี่เหลี่ยมผืนผ้า 1">
            <a:extLst>
              <a:ext uri="{FF2B5EF4-FFF2-40B4-BE49-F238E27FC236}">
                <a16:creationId xmlns:a16="http://schemas.microsoft.com/office/drawing/2014/main" id="{EE2459D5-B9A4-45EC-B85E-B0C2DEC1DCF5}"/>
              </a:ext>
            </a:extLst>
          </p:cNvPr>
          <p:cNvSpPr>
            <a:spLocks noChangeArrowheads="1"/>
          </p:cNvSpPr>
          <p:nvPr/>
        </p:nvSpPr>
        <p:spPr bwMode="auto">
          <a:xfrm>
            <a:off x="1962659" y="240162"/>
            <a:ext cx="74168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2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Angsana New" panose="02020603050405020304" pitchFamily="18" charset="-34"/>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Angsana New" panose="02020603050405020304" pitchFamily="18" charset="-34"/>
              </a:defRPr>
            </a:lvl2pPr>
            <a:lvl3pPr marL="1143000" indent="-228600">
              <a:spcBef>
                <a:spcPct val="20000"/>
              </a:spcBef>
              <a:buClr>
                <a:srgbClr val="A8CDD7"/>
              </a:buClr>
              <a:buSzPct val="75000"/>
              <a:buFont typeface="Wingdings 2" panose="05020102010507070707" pitchFamily="18" charset="2"/>
              <a:buChar char=""/>
              <a:defRPr sz="2000">
                <a:solidFill>
                  <a:schemeClr val="tx1"/>
                </a:solidFill>
                <a:latin typeface="Georgia" panose="02040502050405020303" pitchFamily="18" charset="0"/>
                <a:cs typeface="Angsana New" panose="02020603050405020304" pitchFamily="18" charset="-34"/>
              </a:defRPr>
            </a:lvl3pPr>
            <a:lvl4pPr marL="1600200" indent="-228600">
              <a:spcBef>
                <a:spcPct val="20000"/>
              </a:spcBef>
              <a:buClr>
                <a:srgbClr val="C0BEAF"/>
              </a:buClr>
              <a:buSzPct val="70000"/>
              <a:buFont typeface="Wingdings" panose="05000000000000000000" pitchFamily="2" charset="2"/>
              <a:buChar char=""/>
              <a:defRPr sz="2000">
                <a:solidFill>
                  <a:schemeClr val="tx2"/>
                </a:solidFill>
                <a:latin typeface="Georgia" panose="02040502050405020303" pitchFamily="18" charset="0"/>
                <a:cs typeface="Angsana New" panose="02020603050405020304" pitchFamily="18" charset="-34"/>
              </a:defRPr>
            </a:lvl4pPr>
            <a:lvl5pPr marL="2057400" indent="-228600">
              <a:spcBef>
                <a:spcPct val="20000"/>
              </a:spcBef>
              <a:buClr>
                <a:srgbClr val="CEC597"/>
              </a:buClr>
              <a:buChar char="•"/>
              <a:defRPr>
                <a:solidFill>
                  <a:schemeClr val="tx1"/>
                </a:solidFill>
                <a:latin typeface="Georgia" panose="02040502050405020303" pitchFamily="18" charset="0"/>
                <a:cs typeface="Angsana New" panose="02020603050405020304" pitchFamily="18" charset="-34"/>
              </a:defRPr>
            </a:lvl5pPr>
            <a:lvl6pPr marL="25146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cs typeface="Angsana New" panose="02020603050405020304" pitchFamily="18" charset="-34"/>
              </a:defRPr>
            </a:lvl6pPr>
            <a:lvl7pPr marL="29718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cs typeface="Angsana New" panose="02020603050405020304" pitchFamily="18" charset="-34"/>
              </a:defRPr>
            </a:lvl7pPr>
            <a:lvl8pPr marL="34290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cs typeface="Angsana New" panose="02020603050405020304" pitchFamily="18" charset="-34"/>
              </a:defRPr>
            </a:lvl8pPr>
            <a:lvl9pPr marL="3886200" indent="-228600" eaLnBrk="0" fontAlgn="base" hangingPunct="0">
              <a:spcBef>
                <a:spcPct val="20000"/>
              </a:spcBef>
              <a:spcAft>
                <a:spcPct val="0"/>
              </a:spcAft>
              <a:buClr>
                <a:srgbClr val="CEC597"/>
              </a:buClr>
              <a:buChar char="•"/>
              <a:defRPr>
                <a:solidFill>
                  <a:schemeClr val="tx1"/>
                </a:solidFill>
                <a:latin typeface="Georgia" panose="02040502050405020303" pitchFamily="18" charset="0"/>
                <a:cs typeface="Angsana New" panose="02020603050405020304" pitchFamily="18" charset="-34"/>
              </a:defRPr>
            </a:lvl9pPr>
          </a:lstStyle>
          <a:p>
            <a:pPr fontAlgn="base">
              <a:spcAft>
                <a:spcPct val="0"/>
              </a:spcAft>
              <a:buClr>
                <a:srgbClr val="72A376"/>
              </a:buClr>
              <a:buNone/>
            </a:pPr>
            <a:r>
              <a:rPr lang="th-TH" altLang="th-TH" sz="3600" b="1" dirty="0">
                <a:solidFill>
                  <a:srgbClr val="0070C0"/>
                </a:solidFill>
                <a:latin typeface="Angsana New" panose="02020603050405020304" pitchFamily="18" charset="-34"/>
              </a:rPr>
              <a:t>3) ข้อใดเป็นการแสดงเจตนาทำนิติกรรมโดยปริยาย</a:t>
            </a:r>
            <a:endParaRPr lang="en-US" altLang="th-TH" sz="3600" b="1" dirty="0">
              <a:solidFill>
                <a:srgbClr val="0070C0"/>
              </a:solidFill>
              <a:latin typeface="Angsana New" panose="02020603050405020304" pitchFamily="18" charset="-34"/>
            </a:endParaRPr>
          </a:p>
          <a:p>
            <a:pPr fontAlgn="base">
              <a:spcAft>
                <a:spcPct val="0"/>
              </a:spcAft>
              <a:buClr>
                <a:srgbClr val="72A376"/>
              </a:buClr>
              <a:buNone/>
            </a:pPr>
            <a:r>
              <a:rPr lang="en-US" altLang="th-TH" sz="3600" b="1" dirty="0">
                <a:solidFill>
                  <a:srgbClr val="000000"/>
                </a:solidFill>
                <a:latin typeface="Angsana New" panose="02020603050405020304" pitchFamily="18" charset="-34"/>
              </a:rPr>
              <a:t>1.</a:t>
            </a:r>
            <a:r>
              <a:rPr lang="th-TH" altLang="th-TH" sz="3600" b="1" dirty="0">
                <a:solidFill>
                  <a:srgbClr val="000000"/>
                </a:solidFill>
                <a:latin typeface="Angsana New" panose="02020603050405020304" pitchFamily="18" charset="-34"/>
              </a:rPr>
              <a:t> นายก</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กวักมือเรียกและยื่นเงินให้แก่เด็กขายพวงมาลัย ขณะขับรถติดไฟแดงอยู่เพื่อซื้อพวงมาลัย</a:t>
            </a:r>
            <a:endParaRPr lang="en-US" altLang="th-TH" sz="3600" b="1" dirty="0">
              <a:solidFill>
                <a:srgbClr val="000000"/>
              </a:solidFill>
              <a:latin typeface="Angsana New" panose="02020603050405020304" pitchFamily="18" charset="-34"/>
            </a:endParaRPr>
          </a:p>
          <a:p>
            <a:pPr fontAlgn="base">
              <a:spcAft>
                <a:spcPct val="0"/>
              </a:spcAft>
              <a:buClr>
                <a:srgbClr val="72A376"/>
              </a:buClr>
              <a:buNone/>
            </a:pPr>
            <a:r>
              <a:rPr lang="en-US" altLang="th-TH" sz="3600" b="1" dirty="0">
                <a:solidFill>
                  <a:srgbClr val="000000"/>
                </a:solidFill>
                <a:latin typeface="Angsana New" panose="02020603050405020304" pitchFamily="18" charset="-34"/>
              </a:rPr>
              <a:t>2.</a:t>
            </a:r>
            <a:r>
              <a:rPr lang="th-TH" altLang="th-TH" sz="3600" b="1" dirty="0">
                <a:solidFill>
                  <a:srgbClr val="000000"/>
                </a:solidFill>
                <a:latin typeface="Angsana New" panose="02020603050405020304" pitchFamily="18" charset="-34"/>
              </a:rPr>
              <a:t> นาย ก</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พูดให้  ข</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มารับจ้างขุดดิน  ข</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ตกลงขุดดินให้  ก</a:t>
            </a:r>
            <a:r>
              <a:rPr lang="en-US" altLang="th-TH" sz="3600" b="1" dirty="0">
                <a:solidFill>
                  <a:srgbClr val="000000"/>
                </a:solidFill>
                <a:latin typeface="Angsana New" panose="02020603050405020304" pitchFamily="18" charset="-34"/>
              </a:rPr>
              <a:t>.</a:t>
            </a:r>
          </a:p>
          <a:p>
            <a:pPr fontAlgn="base">
              <a:spcAft>
                <a:spcPct val="0"/>
              </a:spcAft>
              <a:buClr>
                <a:srgbClr val="72A376"/>
              </a:buClr>
              <a:buNone/>
            </a:pPr>
            <a:r>
              <a:rPr lang="en-US" altLang="th-TH" sz="3600" b="1" dirty="0">
                <a:solidFill>
                  <a:srgbClr val="000000"/>
                </a:solidFill>
                <a:latin typeface="Angsana New" panose="02020603050405020304" pitchFamily="18" charset="-34"/>
              </a:rPr>
              <a:t>3.</a:t>
            </a:r>
            <a:r>
              <a:rPr lang="th-TH" altLang="th-TH" sz="3600" b="1" dirty="0">
                <a:solidFill>
                  <a:srgbClr val="000000"/>
                </a:solidFill>
                <a:latin typeface="Angsana New" panose="02020603050405020304" pitchFamily="18" charset="-34"/>
              </a:rPr>
              <a:t> นาย ก</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เจ้าหนี้ฉีกสัญญาเงินกู้ทิ้งต่อหน้านาย  ข</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ลูกหนี้</a:t>
            </a:r>
            <a:endParaRPr lang="en-US" altLang="th-TH" sz="3600" b="1" dirty="0">
              <a:solidFill>
                <a:srgbClr val="000000"/>
              </a:solidFill>
              <a:latin typeface="Angsana New" panose="02020603050405020304" pitchFamily="18" charset="-34"/>
            </a:endParaRPr>
          </a:p>
          <a:p>
            <a:pPr fontAlgn="base">
              <a:spcAft>
                <a:spcPct val="0"/>
              </a:spcAft>
              <a:buClr>
                <a:srgbClr val="72A376"/>
              </a:buClr>
              <a:buNone/>
            </a:pPr>
            <a:r>
              <a:rPr lang="en-US" altLang="th-TH" sz="3600" b="1" dirty="0">
                <a:solidFill>
                  <a:srgbClr val="000000"/>
                </a:solidFill>
                <a:latin typeface="Angsana New" panose="02020603050405020304" pitchFamily="18" charset="-34"/>
              </a:rPr>
              <a:t>4.</a:t>
            </a:r>
            <a:r>
              <a:rPr lang="th-TH" altLang="th-TH" sz="3600" b="1" dirty="0">
                <a:solidFill>
                  <a:srgbClr val="000000"/>
                </a:solidFill>
                <a:latin typeface="Angsana New" panose="02020603050405020304" pitchFamily="18" charset="-34"/>
              </a:rPr>
              <a:t> นาย ก</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ผู้ให้เช่ารู้ว่า  ข</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ผู้เช่า  หมดเวลาเช่าแล้ว แต่นิ่งเฉยไม่ทักท้วงในการที่  ข</a:t>
            </a:r>
            <a:r>
              <a:rPr lang="en-US" altLang="th-TH" sz="3600" b="1" dirty="0">
                <a:solidFill>
                  <a:srgbClr val="000000"/>
                </a:solidFill>
                <a:latin typeface="Angsana New" panose="02020603050405020304" pitchFamily="18" charset="-34"/>
              </a:rPr>
              <a:t>.  </a:t>
            </a:r>
            <a:r>
              <a:rPr lang="th-TH" altLang="th-TH" sz="3600" b="1" dirty="0">
                <a:solidFill>
                  <a:srgbClr val="000000"/>
                </a:solidFill>
                <a:latin typeface="Angsana New" panose="02020603050405020304" pitchFamily="18" charset="-34"/>
              </a:rPr>
              <a:t>อยู่ในที่เช่า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AF8B40FA-14CB-4312-9782-70E1206E5C5D}"/>
              </a:ext>
            </a:extLst>
          </p:cNvPr>
          <p:cNvSpPr>
            <a:spLocks noGrp="1" noChangeArrowheads="1"/>
          </p:cNvSpPr>
          <p:nvPr>
            <p:ph sz="quarter" idx="4294967295"/>
          </p:nvPr>
        </p:nvSpPr>
        <p:spPr>
          <a:xfrm>
            <a:off x="2421148" y="114839"/>
            <a:ext cx="7632700" cy="5761038"/>
          </a:xfrm>
        </p:spPr>
        <p:txBody>
          <a:bodyPr/>
          <a:lstStyle/>
          <a:p>
            <a:pPr marL="68263" indent="0" eaLnBrk="1" hangingPunct="1">
              <a:buNone/>
            </a:pPr>
            <a:r>
              <a:rPr lang="th-TH" altLang="th-TH" sz="4000" b="1" dirty="0">
                <a:solidFill>
                  <a:srgbClr val="0070C0"/>
                </a:solidFill>
                <a:latin typeface="Angsana New" panose="02020603050405020304" pitchFamily="18" charset="-34"/>
              </a:rPr>
              <a:t>4) หากนักศึกษาจะให้เพื่อนกู้ยืมเงิน เท่าใด</a:t>
            </a:r>
            <a:r>
              <a:rPr lang="en-US" altLang="th-TH" sz="4000" b="1" dirty="0">
                <a:solidFill>
                  <a:srgbClr val="0070C0"/>
                </a:solidFill>
                <a:latin typeface="Angsana New" panose="02020603050405020304" pitchFamily="18" charset="-34"/>
                <a:cs typeface="DilleniaUPC" panose="02020603050405020304" pitchFamily="18" charset="-34"/>
              </a:rPr>
              <a:t> </a:t>
            </a:r>
            <a:r>
              <a:rPr lang="th-TH" altLang="th-TH" sz="4000" b="1" dirty="0">
                <a:solidFill>
                  <a:srgbClr val="0070C0"/>
                </a:solidFill>
                <a:latin typeface="Angsana New" panose="02020603050405020304" pitchFamily="18" charset="-34"/>
              </a:rPr>
              <a:t>ต้องทำเป็นหนังสือลงลายมือชื่อเพื่อนผู้กู้</a:t>
            </a:r>
            <a:endParaRPr lang="en-US" altLang="th-TH" sz="4000" b="1" dirty="0">
              <a:solidFill>
                <a:srgbClr val="0070C0"/>
              </a:solidFill>
              <a:latin typeface="Angsana New" panose="02020603050405020304" pitchFamily="18" charset="-34"/>
              <a:cs typeface="DilleniaUPC" panose="02020603050405020304" pitchFamily="18" charset="-34"/>
            </a:endParaRPr>
          </a:p>
          <a:p>
            <a:pPr marL="68263" indent="0" eaLnBrk="1" hangingPunct="1">
              <a:buNone/>
            </a:pPr>
            <a:r>
              <a:rPr lang="en-US" altLang="th-TH" sz="3600" b="1" dirty="0">
                <a:latin typeface="Angsana New" panose="02020603050405020304" pitchFamily="18" charset="-34"/>
                <a:cs typeface="DilleniaUPC" panose="02020603050405020304" pitchFamily="18" charset="-34"/>
              </a:rPr>
              <a:t>1.</a:t>
            </a:r>
            <a:r>
              <a:rPr lang="th-TH" altLang="th-TH" sz="3600" b="1" dirty="0">
                <a:latin typeface="Angsana New" panose="02020603050405020304" pitchFamily="18" charset="-34"/>
              </a:rPr>
              <a:t>ตั้งแต่ </a:t>
            </a:r>
            <a:r>
              <a:rPr lang="en-US" altLang="th-TH" sz="3600" b="1" dirty="0">
                <a:latin typeface="Angsana New" panose="02020603050405020304" pitchFamily="18" charset="-34"/>
                <a:cs typeface="DilleniaUPC" panose="02020603050405020304" pitchFamily="18" charset="-34"/>
              </a:rPr>
              <a:t>50 </a:t>
            </a:r>
            <a:r>
              <a:rPr lang="th-TH" altLang="th-TH" sz="3600" b="1" dirty="0">
                <a:latin typeface="Angsana New" panose="02020603050405020304" pitchFamily="18" charset="-34"/>
              </a:rPr>
              <a:t>บาทขึ้นไป</a:t>
            </a:r>
            <a:r>
              <a:rPr lang="en-US" altLang="th-TH" sz="3600" b="1" dirty="0">
                <a:latin typeface="Angsana New" panose="02020603050405020304" pitchFamily="18" charset="-34"/>
                <a:cs typeface="DilleniaUPC" panose="02020603050405020304" pitchFamily="18" charset="-34"/>
              </a:rPr>
              <a:t>	 </a:t>
            </a:r>
          </a:p>
          <a:p>
            <a:pPr marL="68263" indent="0" eaLnBrk="1" hangingPunct="1">
              <a:buNone/>
            </a:pPr>
            <a:r>
              <a:rPr lang="en-US" altLang="th-TH" sz="3600" b="1" dirty="0">
                <a:latin typeface="Angsana New" panose="02020603050405020304" pitchFamily="18" charset="-34"/>
                <a:cs typeface="DilleniaUPC" panose="02020603050405020304" pitchFamily="18" charset="-34"/>
              </a:rPr>
              <a:t>2.</a:t>
            </a:r>
            <a:r>
              <a:rPr lang="th-TH" altLang="th-TH" sz="3600" b="1" dirty="0">
                <a:latin typeface="Angsana New" panose="02020603050405020304" pitchFamily="18" charset="-34"/>
              </a:rPr>
              <a:t>ตั้งแต่ </a:t>
            </a:r>
            <a:r>
              <a:rPr lang="en-US" altLang="th-TH" sz="3600" b="1" dirty="0">
                <a:latin typeface="Angsana New" panose="02020603050405020304" pitchFamily="18" charset="-34"/>
                <a:cs typeface="DilleniaUPC" panose="02020603050405020304" pitchFamily="18" charset="-34"/>
              </a:rPr>
              <a:t>500 </a:t>
            </a:r>
            <a:r>
              <a:rPr lang="th-TH" altLang="th-TH" sz="3600" b="1" dirty="0">
                <a:latin typeface="Angsana New" panose="02020603050405020304" pitchFamily="18" charset="-34"/>
              </a:rPr>
              <a:t>บาทขึ้นไป</a:t>
            </a:r>
            <a:r>
              <a:rPr lang="en-US" altLang="th-TH" sz="3600" b="1" dirty="0">
                <a:latin typeface="Angsana New" panose="02020603050405020304" pitchFamily="18" charset="-34"/>
                <a:cs typeface="DilleniaUPC" panose="02020603050405020304" pitchFamily="18" charset="-34"/>
              </a:rPr>
              <a:t>	</a:t>
            </a:r>
          </a:p>
          <a:p>
            <a:pPr marL="68263" indent="0" eaLnBrk="1" hangingPunct="1">
              <a:buNone/>
            </a:pPr>
            <a:r>
              <a:rPr lang="en-US" altLang="th-TH" sz="3600" b="1" dirty="0">
                <a:latin typeface="Angsana New" panose="02020603050405020304" pitchFamily="18" charset="-34"/>
                <a:cs typeface="DilleniaUPC" panose="02020603050405020304" pitchFamily="18" charset="-34"/>
              </a:rPr>
              <a:t>3.</a:t>
            </a:r>
            <a:r>
              <a:rPr lang="th-TH" altLang="th-TH" sz="3600" b="1" dirty="0">
                <a:latin typeface="Angsana New" panose="02020603050405020304" pitchFamily="18" charset="-34"/>
              </a:rPr>
              <a:t>ตั้งแต่ </a:t>
            </a:r>
            <a:r>
              <a:rPr lang="en-US" altLang="th-TH" sz="3600" b="1" dirty="0">
                <a:latin typeface="Angsana New" panose="02020603050405020304" pitchFamily="18" charset="-34"/>
                <a:cs typeface="DilleniaUPC" panose="02020603050405020304" pitchFamily="18" charset="-34"/>
              </a:rPr>
              <a:t>2,000 </a:t>
            </a:r>
            <a:r>
              <a:rPr lang="th-TH" altLang="th-TH" sz="3600" b="1" dirty="0">
                <a:latin typeface="Angsana New" panose="02020603050405020304" pitchFamily="18" charset="-34"/>
              </a:rPr>
              <a:t>บาทขึ้นไป</a:t>
            </a:r>
            <a:endParaRPr lang="en-US" altLang="th-TH" sz="3600" b="1" dirty="0">
              <a:latin typeface="Angsana New" panose="02020603050405020304" pitchFamily="18" charset="-34"/>
              <a:cs typeface="DilleniaUPC" panose="02020603050405020304" pitchFamily="18" charset="-34"/>
            </a:endParaRPr>
          </a:p>
          <a:p>
            <a:pPr marL="68263" indent="0" eaLnBrk="1" hangingPunct="1">
              <a:buNone/>
            </a:pPr>
            <a:r>
              <a:rPr lang="en-US" altLang="th-TH" sz="3600" b="1" dirty="0">
                <a:latin typeface="Angsana New" panose="02020603050405020304" pitchFamily="18" charset="-34"/>
                <a:cs typeface="DilleniaUPC" panose="02020603050405020304" pitchFamily="18" charset="-34"/>
              </a:rPr>
              <a:t>4.</a:t>
            </a:r>
            <a:r>
              <a:rPr lang="th-TH" altLang="th-TH" sz="3600" b="1" dirty="0">
                <a:latin typeface="Angsana New" panose="02020603050405020304" pitchFamily="18" charset="-34"/>
              </a:rPr>
              <a:t>ตั้งแต่ </a:t>
            </a:r>
            <a:r>
              <a:rPr lang="en-US" altLang="th-TH" sz="3600" b="1" dirty="0">
                <a:latin typeface="Angsana New" panose="02020603050405020304" pitchFamily="18" charset="-34"/>
                <a:cs typeface="DilleniaUPC" panose="02020603050405020304" pitchFamily="18" charset="-34"/>
              </a:rPr>
              <a:t>20,000 </a:t>
            </a:r>
            <a:r>
              <a:rPr lang="th-TH" altLang="th-TH" sz="3600" b="1" dirty="0">
                <a:latin typeface="Angsana New" panose="02020603050405020304" pitchFamily="18" charset="-34"/>
              </a:rPr>
              <a:t>บาทขึ้นไป</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B5EB482A-F464-4BA3-86A0-93A255AFF518}"/>
              </a:ext>
            </a:extLst>
          </p:cNvPr>
          <p:cNvSpPr>
            <a:spLocks noGrp="1" noChangeArrowheads="1"/>
          </p:cNvSpPr>
          <p:nvPr>
            <p:ph sz="quarter" idx="4294967295"/>
          </p:nvPr>
        </p:nvSpPr>
        <p:spPr>
          <a:xfrm>
            <a:off x="1876604" y="247111"/>
            <a:ext cx="8820150" cy="5616575"/>
          </a:xfrm>
        </p:spPr>
        <p:txBody>
          <a:bodyPr/>
          <a:lstStyle/>
          <a:p>
            <a:pPr marL="68263" indent="0" eaLnBrk="1" hangingPunct="1">
              <a:buNone/>
            </a:pPr>
            <a:r>
              <a:rPr lang="th-TH" altLang="th-TH" sz="3600" b="1" dirty="0">
                <a:solidFill>
                  <a:srgbClr val="0070C0"/>
                </a:solidFill>
                <a:latin typeface="Angsana New" panose="02020603050405020304" pitchFamily="18" charset="-34"/>
              </a:rPr>
              <a:t>5) บิดาต้องการยกรถเบนซ์ให้บุตรชายคนเล็ก แต่เกรงว่าบุตรคนโตจะเสียใจ บิดาจึงทำสัญญาซื้อขายระหว่างตนขายรถให้กับบุตรคนเล็ก  กรณีนี้เป็นเรื่องใด </a:t>
            </a:r>
            <a:endParaRPr lang="en-US" altLang="th-TH" sz="3600" b="1" dirty="0">
              <a:solidFill>
                <a:srgbClr val="0070C0"/>
              </a:solidFill>
              <a:latin typeface="Angsana New" panose="02020603050405020304" pitchFamily="18" charset="-34"/>
            </a:endParaRPr>
          </a:p>
          <a:p>
            <a:pPr marL="68263" indent="0" eaLnBrk="1" hangingPunct="1">
              <a:buNone/>
            </a:pPr>
            <a:r>
              <a:rPr lang="en-US" altLang="th-TH" sz="3600" b="1" dirty="0">
                <a:latin typeface="Angsana New" panose="02020603050405020304" pitchFamily="18" charset="-34"/>
              </a:rPr>
              <a:t>1.</a:t>
            </a:r>
            <a:r>
              <a:rPr lang="th-TH" altLang="th-TH" sz="3600" b="1" dirty="0">
                <a:latin typeface="Angsana New" panose="02020603050405020304" pitchFamily="18" charset="-34"/>
              </a:rPr>
              <a:t>เรื่องเจตนาลวง</a:t>
            </a:r>
            <a:r>
              <a:rPr lang="en-US" altLang="th-TH" sz="3600" b="1" dirty="0">
                <a:latin typeface="Angsana New" panose="02020603050405020304" pitchFamily="18" charset="-34"/>
              </a:rPr>
              <a:t>	</a:t>
            </a:r>
          </a:p>
          <a:p>
            <a:pPr marL="68263" indent="0" eaLnBrk="1" hangingPunct="1">
              <a:buNone/>
            </a:pPr>
            <a:r>
              <a:rPr lang="en-US" altLang="th-TH" sz="3600" b="1" dirty="0">
                <a:latin typeface="Angsana New" panose="02020603050405020304" pitchFamily="18" charset="-34"/>
              </a:rPr>
              <a:t>2.</a:t>
            </a:r>
            <a:r>
              <a:rPr lang="th-TH" altLang="th-TH" sz="3600" b="1" dirty="0">
                <a:latin typeface="Angsana New" panose="02020603050405020304" pitchFamily="18" charset="-34"/>
              </a:rPr>
              <a:t>เรื่องนิติกรรมอำพราง</a:t>
            </a:r>
            <a:r>
              <a:rPr lang="en-US" altLang="th-TH" sz="3600" b="1" dirty="0">
                <a:latin typeface="Angsana New" panose="02020603050405020304" pitchFamily="18" charset="-34"/>
              </a:rPr>
              <a:t>	</a:t>
            </a:r>
          </a:p>
          <a:p>
            <a:pPr marL="68263" indent="0" eaLnBrk="1" hangingPunct="1">
              <a:buNone/>
            </a:pPr>
            <a:r>
              <a:rPr lang="en-US" altLang="th-TH" sz="3600" b="1" dirty="0">
                <a:latin typeface="Angsana New" panose="02020603050405020304" pitchFamily="18" charset="-34"/>
              </a:rPr>
              <a:t>3.</a:t>
            </a:r>
            <a:r>
              <a:rPr lang="th-TH" altLang="th-TH" sz="3600" b="1" dirty="0">
                <a:latin typeface="Angsana New" panose="02020603050405020304" pitchFamily="18" charset="-34"/>
              </a:rPr>
              <a:t>เรื่องสำคัญผิดในสาระสำคัญ</a:t>
            </a:r>
            <a:endParaRPr lang="en-US" altLang="th-TH" sz="3600" b="1" dirty="0">
              <a:latin typeface="Angsana New" panose="02020603050405020304" pitchFamily="18" charset="-34"/>
            </a:endParaRPr>
          </a:p>
          <a:p>
            <a:pPr marL="68263" indent="0" eaLnBrk="1" hangingPunct="1">
              <a:buNone/>
            </a:pPr>
            <a:r>
              <a:rPr lang="en-US" altLang="th-TH" sz="3600" b="1" dirty="0">
                <a:latin typeface="Angsana New" panose="02020603050405020304" pitchFamily="18" charset="-34"/>
              </a:rPr>
              <a:t> 4.</a:t>
            </a:r>
            <a:r>
              <a:rPr lang="th-TH" altLang="th-TH" sz="3600" b="1" dirty="0">
                <a:latin typeface="Angsana New" panose="02020603050405020304" pitchFamily="18" charset="-34"/>
              </a:rPr>
              <a:t>เรื่องกลฉ้อฉล</a:t>
            </a:r>
          </a:p>
          <a:p>
            <a:pPr marL="68263" indent="0" eaLnBrk="1" hangingPunct="1"/>
            <a:endParaRPr lang="th-TH" altLang="th-TH" b="1" dirty="0">
              <a:latin typeface="Angsana New" panose="02020603050405020304" pitchFamily="18"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02F1C41F-62CF-4451-892B-B012B4973315}"/>
              </a:ext>
            </a:extLst>
          </p:cNvPr>
          <p:cNvSpPr>
            <a:spLocks noGrp="1" noChangeArrowheads="1"/>
          </p:cNvSpPr>
          <p:nvPr>
            <p:ph sz="quarter" idx="4294967295"/>
          </p:nvPr>
        </p:nvSpPr>
        <p:spPr>
          <a:xfrm>
            <a:off x="2346385" y="162584"/>
            <a:ext cx="8353425" cy="5472113"/>
          </a:xfrm>
        </p:spPr>
        <p:txBody>
          <a:bodyPr/>
          <a:lstStyle/>
          <a:p>
            <a:pPr marL="68263" indent="0" eaLnBrk="1" hangingPunct="1">
              <a:buNone/>
            </a:pPr>
            <a:r>
              <a:rPr lang="th-TH" altLang="th-TH" sz="3600" b="1" dirty="0">
                <a:solidFill>
                  <a:srgbClr val="0070C0"/>
                </a:solidFill>
                <a:latin typeface="Angsana New" panose="02020603050405020304" pitchFamily="18" charset="-34"/>
              </a:rPr>
              <a:t>6) ก</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นำแหวนฝังพลอยขาวมาหลอกขายให้  ข</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โดยบอกว่าเป็นแหวนฝังเพชร  ข</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หลงเชื่อจึงซื้อไว้  กรณีนี้เป็นเรื่องใดและผลทางกฎหมายเป็นอย่างไร  </a:t>
            </a:r>
            <a:endParaRPr lang="en-US" altLang="th-TH" sz="3600" b="1" dirty="0">
              <a:solidFill>
                <a:srgbClr val="0070C0"/>
              </a:solidFill>
              <a:latin typeface="Angsana New" panose="02020603050405020304" pitchFamily="18" charset="-34"/>
              <a:cs typeface="DilleniaUPC" panose="02020603050405020304" pitchFamily="18" charset="-34"/>
            </a:endParaRPr>
          </a:p>
          <a:p>
            <a:pPr marL="68263" indent="0" eaLnBrk="1" hangingPunct="1">
              <a:buNone/>
            </a:pPr>
            <a:r>
              <a:rPr lang="en-US" altLang="th-TH" sz="3600" b="1" dirty="0">
                <a:latin typeface="Angsana New" panose="02020603050405020304" pitchFamily="18" charset="-34"/>
                <a:cs typeface="DilleniaUPC" panose="02020603050405020304" pitchFamily="18" charset="-34"/>
              </a:rPr>
              <a:t>1.</a:t>
            </a:r>
            <a:r>
              <a:rPr lang="th-TH" altLang="th-TH" sz="3600" b="1" dirty="0">
                <a:latin typeface="Angsana New" panose="02020603050405020304" pitchFamily="18" charset="-34"/>
              </a:rPr>
              <a:t>เป็นเรื่องนิติกรรมอำพราง</a:t>
            </a:r>
            <a:r>
              <a:rPr lang="en-US" altLang="th-TH" sz="3600" b="1" dirty="0">
                <a:latin typeface="Angsana New" panose="02020603050405020304" pitchFamily="18" charset="-34"/>
                <a:cs typeface="DilleniaUPC" panose="02020603050405020304" pitchFamily="18" charset="-34"/>
              </a:rPr>
              <a:t>,  </a:t>
            </a:r>
            <a:r>
              <a:rPr lang="th-TH" altLang="th-TH" sz="3600" b="1" dirty="0">
                <a:latin typeface="Angsana New" panose="02020603050405020304" pitchFamily="18" charset="-34"/>
              </a:rPr>
              <a:t>โมฆะ</a:t>
            </a:r>
            <a:endParaRPr lang="en-US" altLang="th-TH" sz="3600" b="1" dirty="0">
              <a:latin typeface="Angsana New" panose="02020603050405020304" pitchFamily="18" charset="-34"/>
              <a:cs typeface="DilleniaUPC" panose="02020603050405020304" pitchFamily="18" charset="-34"/>
            </a:endParaRPr>
          </a:p>
          <a:p>
            <a:pPr marL="68263" indent="0" eaLnBrk="1" hangingPunct="1">
              <a:buNone/>
            </a:pPr>
            <a:r>
              <a:rPr lang="en-US" altLang="th-TH" sz="3600" b="1" dirty="0">
                <a:latin typeface="Angsana New" panose="02020603050405020304" pitchFamily="18" charset="-34"/>
                <a:cs typeface="DilleniaUPC" panose="02020603050405020304" pitchFamily="18" charset="-34"/>
              </a:rPr>
              <a:t>2.</a:t>
            </a:r>
            <a:r>
              <a:rPr lang="th-TH" altLang="th-TH" sz="3600" b="1" dirty="0">
                <a:latin typeface="Angsana New" panose="02020603050405020304" pitchFamily="18" charset="-34"/>
              </a:rPr>
              <a:t>เป็นเรื่องสำคัญผิดในสาระสำคัญ</a:t>
            </a:r>
            <a:r>
              <a:rPr lang="en-US" altLang="th-TH" sz="3600" b="1" dirty="0">
                <a:latin typeface="Angsana New" panose="02020603050405020304" pitchFamily="18" charset="-34"/>
                <a:cs typeface="DilleniaUPC" panose="02020603050405020304" pitchFamily="18" charset="-34"/>
              </a:rPr>
              <a:t>,  </a:t>
            </a:r>
            <a:r>
              <a:rPr lang="th-TH" altLang="th-TH" sz="3600" b="1" dirty="0">
                <a:latin typeface="Angsana New" panose="02020603050405020304" pitchFamily="18" charset="-34"/>
              </a:rPr>
              <a:t>โมฆียะ</a:t>
            </a:r>
            <a:endParaRPr lang="en-US" altLang="th-TH" sz="3600" b="1" dirty="0">
              <a:latin typeface="Angsana New" panose="02020603050405020304" pitchFamily="18" charset="-34"/>
              <a:cs typeface="DilleniaUPC" panose="02020603050405020304" pitchFamily="18" charset="-34"/>
            </a:endParaRPr>
          </a:p>
          <a:p>
            <a:pPr marL="68263" indent="0" eaLnBrk="1" hangingPunct="1">
              <a:buNone/>
            </a:pPr>
            <a:r>
              <a:rPr lang="en-US" altLang="th-TH" sz="3600" b="1" dirty="0">
                <a:latin typeface="Angsana New" panose="02020603050405020304" pitchFamily="18" charset="-34"/>
                <a:cs typeface="DilleniaUPC" panose="02020603050405020304" pitchFamily="18" charset="-34"/>
              </a:rPr>
              <a:t>3.</a:t>
            </a:r>
            <a:r>
              <a:rPr lang="th-TH" altLang="th-TH" sz="3600" b="1" dirty="0">
                <a:latin typeface="Angsana New" panose="02020603050405020304" pitchFamily="18" charset="-34"/>
              </a:rPr>
              <a:t>เป็นเรื่องเจตนาลวง</a:t>
            </a:r>
            <a:r>
              <a:rPr lang="en-US" altLang="th-TH" sz="3600" b="1" dirty="0">
                <a:latin typeface="Angsana New" panose="02020603050405020304" pitchFamily="18" charset="-34"/>
                <a:cs typeface="DilleniaUPC" panose="02020603050405020304" pitchFamily="18" charset="-34"/>
              </a:rPr>
              <a:t>,  </a:t>
            </a:r>
            <a:r>
              <a:rPr lang="th-TH" altLang="th-TH" sz="3600" b="1" dirty="0">
                <a:latin typeface="Angsana New" panose="02020603050405020304" pitchFamily="18" charset="-34"/>
              </a:rPr>
              <a:t>โมฆะ</a:t>
            </a:r>
            <a:endParaRPr lang="en-US" altLang="th-TH" sz="3600" b="1" dirty="0">
              <a:latin typeface="Angsana New" panose="02020603050405020304" pitchFamily="18" charset="-34"/>
              <a:cs typeface="DilleniaUPC" panose="02020603050405020304" pitchFamily="18" charset="-34"/>
            </a:endParaRPr>
          </a:p>
          <a:p>
            <a:pPr marL="68263" indent="0" eaLnBrk="1" hangingPunct="1">
              <a:buNone/>
            </a:pPr>
            <a:r>
              <a:rPr lang="en-US" altLang="th-TH" sz="3600" b="1" dirty="0">
                <a:latin typeface="Angsana New" panose="02020603050405020304" pitchFamily="18" charset="-34"/>
                <a:cs typeface="DilleniaUPC" panose="02020603050405020304" pitchFamily="18" charset="-34"/>
              </a:rPr>
              <a:t>4.</a:t>
            </a:r>
            <a:r>
              <a:rPr lang="th-TH" altLang="th-TH" sz="3600" b="1" dirty="0">
                <a:latin typeface="Angsana New" panose="02020603050405020304" pitchFamily="18" charset="-34"/>
              </a:rPr>
              <a:t>เป็นเรื่องกลฉ้อฉล</a:t>
            </a:r>
            <a:r>
              <a:rPr lang="en-US" altLang="th-TH" sz="3600" b="1" dirty="0">
                <a:latin typeface="Angsana New" panose="02020603050405020304" pitchFamily="18" charset="-34"/>
                <a:cs typeface="DilleniaUPC" panose="02020603050405020304" pitchFamily="18" charset="-34"/>
              </a:rPr>
              <a:t>,  </a:t>
            </a:r>
            <a:r>
              <a:rPr lang="th-TH" altLang="th-TH" sz="3600" b="1" dirty="0">
                <a:latin typeface="Angsana New" panose="02020603050405020304" pitchFamily="18" charset="-34"/>
              </a:rPr>
              <a:t>โมฆียะ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04A7DCF2-66B2-4FD3-B812-A362657B922E}"/>
              </a:ext>
            </a:extLst>
          </p:cNvPr>
          <p:cNvSpPr>
            <a:spLocks noGrp="1" noChangeArrowheads="1"/>
          </p:cNvSpPr>
          <p:nvPr>
            <p:ph sz="quarter" idx="4294967295"/>
          </p:nvPr>
        </p:nvSpPr>
        <p:spPr>
          <a:xfrm>
            <a:off x="1500997" y="-58588"/>
            <a:ext cx="9325694" cy="5905500"/>
          </a:xfrm>
        </p:spPr>
        <p:txBody>
          <a:bodyPr/>
          <a:lstStyle/>
          <a:p>
            <a:pPr marL="68263" indent="0" eaLnBrk="1" hangingPunct="1">
              <a:lnSpc>
                <a:spcPct val="90000"/>
              </a:lnSpc>
              <a:buNone/>
            </a:pPr>
            <a:r>
              <a:rPr lang="th-TH" altLang="th-TH" sz="3600" b="1" dirty="0">
                <a:solidFill>
                  <a:srgbClr val="0070C0"/>
                </a:solidFill>
                <a:latin typeface="Angsana New" panose="02020603050405020304" pitchFamily="18" charset="-34"/>
              </a:rPr>
              <a:t>7) ก</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ทำสัญญาจ้าง  ข</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ให้ไปทำร้าย  ค</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โดยตกลงให้เงิน  </a:t>
            </a:r>
            <a:r>
              <a:rPr lang="en-US" altLang="th-TH" sz="3600" b="1" dirty="0">
                <a:solidFill>
                  <a:srgbClr val="0070C0"/>
                </a:solidFill>
                <a:latin typeface="Angsana New" panose="02020603050405020304" pitchFamily="18" charset="-34"/>
                <a:cs typeface="DilleniaUPC" panose="02020603050405020304" pitchFamily="18" charset="-34"/>
              </a:rPr>
              <a:t>10,000  </a:t>
            </a:r>
            <a:r>
              <a:rPr lang="th-TH" altLang="th-TH" sz="3600" b="1" dirty="0">
                <a:solidFill>
                  <a:srgbClr val="0070C0"/>
                </a:solidFill>
                <a:latin typeface="Angsana New" panose="02020603050405020304" pitchFamily="18" charset="-34"/>
              </a:rPr>
              <a:t>บาท แก่  ข</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และ  ก</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จ่ายให้  ข</a:t>
            </a:r>
            <a:r>
              <a:rPr lang="en-US" altLang="th-TH" sz="3600" b="1" dirty="0">
                <a:solidFill>
                  <a:srgbClr val="0070C0"/>
                </a:solidFill>
                <a:latin typeface="Angsana New" panose="02020603050405020304" pitchFamily="18" charset="-34"/>
                <a:cs typeface="DilleniaUPC" panose="02020603050405020304" pitchFamily="18" charset="-34"/>
              </a:rPr>
              <a:t>.</a:t>
            </a:r>
            <a:r>
              <a:rPr lang="th-TH" altLang="th-TH" sz="3600" b="1" dirty="0">
                <a:solidFill>
                  <a:srgbClr val="0070C0"/>
                </a:solidFill>
                <a:latin typeface="Angsana New" panose="02020603050405020304" pitchFamily="18" charset="-34"/>
              </a:rPr>
              <a:t>ไปแล้ว  </a:t>
            </a:r>
            <a:r>
              <a:rPr lang="en-US" altLang="th-TH" sz="3600" b="1" dirty="0">
                <a:solidFill>
                  <a:srgbClr val="0070C0"/>
                </a:solidFill>
                <a:latin typeface="Angsana New" panose="02020603050405020304" pitchFamily="18" charset="-34"/>
                <a:cs typeface="DilleniaUPC" panose="02020603050405020304" pitchFamily="18" charset="-34"/>
              </a:rPr>
              <a:t>5,000  </a:t>
            </a:r>
            <a:r>
              <a:rPr lang="th-TH" altLang="th-TH" sz="3600" b="1" dirty="0">
                <a:solidFill>
                  <a:srgbClr val="0070C0"/>
                </a:solidFill>
                <a:latin typeface="Angsana New" panose="02020603050405020304" pitchFamily="18" charset="-34"/>
              </a:rPr>
              <a:t>บาท หาก  ข</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ไม่ทำร้าย  ค</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ก</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เรียกเงินดังกล่าวคืนได้หรือไม่  เพราะเหตุใด</a:t>
            </a:r>
            <a:endParaRPr lang="en-US" altLang="th-TH" sz="3600" b="1" dirty="0">
              <a:solidFill>
                <a:srgbClr val="0070C0"/>
              </a:solidFill>
              <a:latin typeface="Angsana New" panose="02020603050405020304" pitchFamily="18" charset="-34"/>
              <a:cs typeface="DilleniaUPC"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cs typeface="DilleniaUPC" panose="02020603050405020304" pitchFamily="18" charset="-34"/>
              </a:rPr>
              <a:t>1.</a:t>
            </a:r>
            <a:r>
              <a:rPr lang="th-TH" altLang="th-TH" sz="3200" b="1" dirty="0">
                <a:latin typeface="Angsana New" panose="02020603050405020304" pitchFamily="18" charset="-34"/>
              </a:rPr>
              <a:t>เรียกคืนไม่ได้ เพราะเป็นกรณีชำระหนี้ไปตามนิติกรรมเป็นโมฆะเพราะฝ่าฝืนกฎหมาย</a:t>
            </a:r>
            <a:endParaRPr lang="en-US" altLang="th-TH" sz="3200" b="1" dirty="0">
              <a:latin typeface="Angsana New" panose="02020603050405020304" pitchFamily="18" charset="-34"/>
              <a:cs typeface="DilleniaUPC"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cs typeface="DilleniaUPC" panose="02020603050405020304" pitchFamily="18" charset="-34"/>
              </a:rPr>
              <a:t>2.</a:t>
            </a:r>
            <a:r>
              <a:rPr lang="th-TH" altLang="th-TH" sz="3200" b="1" dirty="0">
                <a:latin typeface="Angsana New" panose="02020603050405020304" pitchFamily="18" charset="-34"/>
              </a:rPr>
              <a:t>เรียกคืนไม่ได้ เพราะเป็นกรณีชำระไปโดยมุ่งต่อผลซึ่งรู้อยู่แล้วว่าเป็นการพ้นวิสัย</a:t>
            </a:r>
            <a:endParaRPr lang="en-US" altLang="th-TH" sz="3200" b="1" dirty="0">
              <a:latin typeface="Angsana New" panose="02020603050405020304" pitchFamily="18" charset="-34"/>
              <a:cs typeface="DilleniaUPC"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cs typeface="DilleniaUPC" panose="02020603050405020304" pitchFamily="18" charset="-34"/>
              </a:rPr>
              <a:t>3.</a:t>
            </a:r>
            <a:r>
              <a:rPr lang="th-TH" altLang="th-TH" sz="3200" b="1" dirty="0">
                <a:latin typeface="Angsana New" panose="02020603050405020304" pitchFamily="18" charset="-34"/>
              </a:rPr>
              <a:t>เรียกคืนไม่ได้ เพราะเป็นกรณีชำระหนี้จากนิติกรรมที่เป็นโมฆะไปตามอำเภอใจ</a:t>
            </a:r>
            <a:endParaRPr lang="en-US" altLang="th-TH" sz="3200" b="1" dirty="0">
              <a:latin typeface="Angsana New" panose="02020603050405020304" pitchFamily="18" charset="-34"/>
              <a:cs typeface="DilleniaUPC"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cs typeface="DilleniaUPC" panose="02020603050405020304" pitchFamily="18" charset="-34"/>
              </a:rPr>
              <a:t>4.</a:t>
            </a:r>
            <a:r>
              <a:rPr lang="th-TH" altLang="th-TH" sz="3200" b="1" dirty="0">
                <a:latin typeface="Angsana New" panose="02020603050405020304" pitchFamily="18" charset="-34"/>
              </a:rPr>
              <a:t>เรียกคืนไม่ได้ เพราะเป็นโมฆียะ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1403732C-FD7C-4D3F-9859-17BD36FA68EB}"/>
              </a:ext>
            </a:extLst>
          </p:cNvPr>
          <p:cNvSpPr>
            <a:spLocks noGrp="1" noChangeArrowheads="1"/>
          </p:cNvSpPr>
          <p:nvPr>
            <p:ph sz="quarter" idx="4294967295"/>
          </p:nvPr>
        </p:nvSpPr>
        <p:spPr>
          <a:xfrm>
            <a:off x="1437736" y="100013"/>
            <a:ext cx="10668000" cy="6165850"/>
          </a:xfrm>
        </p:spPr>
        <p:txBody>
          <a:bodyPr/>
          <a:lstStyle/>
          <a:p>
            <a:pPr marL="68263" indent="0" eaLnBrk="1" hangingPunct="1">
              <a:lnSpc>
                <a:spcPct val="90000"/>
              </a:lnSpc>
              <a:buNone/>
            </a:pPr>
            <a:r>
              <a:rPr lang="th-TH" altLang="th-TH" sz="3700" b="1" dirty="0">
                <a:solidFill>
                  <a:srgbClr val="0070C0"/>
                </a:solidFill>
                <a:latin typeface="Angsana New" panose="02020603050405020304" pitchFamily="18" charset="-34"/>
              </a:rPr>
              <a:t>9) </a:t>
            </a:r>
            <a:r>
              <a:rPr lang="th-TH" altLang="th-TH" sz="3100" b="1" dirty="0">
                <a:solidFill>
                  <a:srgbClr val="0070C0"/>
                </a:solidFill>
                <a:latin typeface="Angsana New" panose="02020603050405020304" pitchFamily="18" charset="-34"/>
              </a:rPr>
              <a:t>กำหนดระยะเวลาบอกล้างโมฆียกรรม คือ</a:t>
            </a:r>
            <a:endParaRPr lang="en-US" altLang="th-TH" sz="3100" b="1" dirty="0">
              <a:solidFill>
                <a:srgbClr val="0070C0"/>
              </a:solidFill>
              <a:latin typeface="Angsana New" panose="02020603050405020304" pitchFamily="18" charset="-34"/>
            </a:endParaRPr>
          </a:p>
          <a:p>
            <a:pPr marL="68263" indent="0" eaLnBrk="1" hangingPunct="1">
              <a:lnSpc>
                <a:spcPct val="90000"/>
              </a:lnSpc>
              <a:buNone/>
            </a:pPr>
            <a:r>
              <a:rPr lang="en-US" altLang="th-TH" sz="3100" b="1" dirty="0">
                <a:latin typeface="Angsana New" panose="02020603050405020304" pitchFamily="18" charset="-34"/>
              </a:rPr>
              <a:t>1.	</a:t>
            </a:r>
            <a:r>
              <a:rPr lang="th-TH" altLang="th-TH" sz="3100" b="1" dirty="0">
                <a:latin typeface="Angsana New" panose="02020603050405020304" pitchFamily="18" charset="-34"/>
              </a:rPr>
              <a:t>หนึ่งปีนับแต่ทำนิติกรรมนั้น</a:t>
            </a:r>
            <a:r>
              <a:rPr lang="en-US" altLang="th-TH" sz="3100" b="1" dirty="0">
                <a:latin typeface="Angsana New" panose="02020603050405020304" pitchFamily="18" charset="-34"/>
              </a:rPr>
              <a:t>	</a:t>
            </a:r>
          </a:p>
          <a:p>
            <a:pPr marL="68263" indent="0" eaLnBrk="1" hangingPunct="1">
              <a:lnSpc>
                <a:spcPct val="90000"/>
              </a:lnSpc>
              <a:buNone/>
            </a:pPr>
            <a:r>
              <a:rPr lang="en-US" altLang="th-TH" sz="3100" b="1" dirty="0">
                <a:latin typeface="Angsana New" panose="02020603050405020304" pitchFamily="18" charset="-34"/>
              </a:rPr>
              <a:t>2.	</a:t>
            </a:r>
            <a:r>
              <a:rPr lang="th-TH" altLang="th-TH" sz="3100" b="1" dirty="0">
                <a:latin typeface="Angsana New" panose="02020603050405020304" pitchFamily="18" charset="-34"/>
              </a:rPr>
              <a:t>หนึ่งปีนับแต่เวลาที่อาจให้สัตยาบันได้</a:t>
            </a:r>
            <a:endParaRPr lang="en-US" altLang="th-TH" sz="3100" b="1" dirty="0">
              <a:latin typeface="Angsana New" panose="02020603050405020304" pitchFamily="18" charset="-34"/>
            </a:endParaRPr>
          </a:p>
          <a:p>
            <a:pPr marL="68263" indent="0" eaLnBrk="1" hangingPunct="1">
              <a:lnSpc>
                <a:spcPct val="90000"/>
              </a:lnSpc>
              <a:buNone/>
            </a:pPr>
            <a:r>
              <a:rPr lang="en-US" altLang="th-TH" sz="3100" b="1" dirty="0">
                <a:latin typeface="Angsana New" panose="02020603050405020304" pitchFamily="18" charset="-34"/>
              </a:rPr>
              <a:t>3.	</a:t>
            </a:r>
            <a:r>
              <a:rPr lang="th-TH" altLang="th-TH" sz="3100" b="1" dirty="0">
                <a:latin typeface="Angsana New" panose="02020603050405020304" pitchFamily="18" charset="-34"/>
              </a:rPr>
              <a:t>หนึ่งปีนับแต่เวลาที่อาจบอกล้างได้</a:t>
            </a:r>
            <a:r>
              <a:rPr lang="en-US" altLang="th-TH" sz="3100" b="1" dirty="0">
                <a:latin typeface="Angsana New" panose="02020603050405020304" pitchFamily="18" charset="-34"/>
              </a:rPr>
              <a:t>	</a:t>
            </a:r>
          </a:p>
          <a:p>
            <a:pPr marL="68263" indent="0" eaLnBrk="1" hangingPunct="1">
              <a:lnSpc>
                <a:spcPct val="90000"/>
              </a:lnSpc>
              <a:buNone/>
            </a:pPr>
            <a:r>
              <a:rPr lang="en-US" altLang="th-TH" sz="3100" b="1" dirty="0">
                <a:latin typeface="Angsana New" panose="02020603050405020304" pitchFamily="18" charset="-34"/>
              </a:rPr>
              <a:t>4.	</a:t>
            </a:r>
            <a:r>
              <a:rPr lang="th-TH" altLang="th-TH" sz="3100" b="1" dirty="0">
                <a:latin typeface="Angsana New" panose="02020603050405020304" pitchFamily="18" charset="-34"/>
              </a:rPr>
              <a:t>สิบปีนับแต่อาจให้สัตยาบันได้</a:t>
            </a:r>
          </a:p>
          <a:p>
            <a:pPr marL="68263" indent="0" eaLnBrk="1" hangingPunct="1">
              <a:lnSpc>
                <a:spcPct val="90000"/>
              </a:lnSpc>
              <a:buNone/>
            </a:pPr>
            <a:r>
              <a:rPr lang="th-TH" altLang="th-TH" sz="3100" b="1" dirty="0">
                <a:solidFill>
                  <a:srgbClr val="0070C0"/>
                </a:solidFill>
                <a:latin typeface="Angsana New" panose="02020603050405020304" pitchFamily="18" charset="-34"/>
              </a:rPr>
              <a:t>10) ผู้เยาว์ทำนิติกรรมเมื่ออายุ  </a:t>
            </a:r>
            <a:r>
              <a:rPr lang="en-US" altLang="th-TH" sz="3100" b="1" dirty="0">
                <a:solidFill>
                  <a:srgbClr val="0070C0"/>
                </a:solidFill>
                <a:latin typeface="Angsana New" panose="02020603050405020304" pitchFamily="18" charset="-34"/>
              </a:rPr>
              <a:t>19  </a:t>
            </a:r>
            <a:r>
              <a:rPr lang="th-TH" altLang="th-TH" sz="3100" b="1" dirty="0">
                <a:solidFill>
                  <a:srgbClr val="0070C0"/>
                </a:solidFill>
                <a:latin typeface="Angsana New" panose="02020603050405020304" pitchFamily="18" charset="-34"/>
              </a:rPr>
              <a:t>ปี ผู้เยาว์จะบอกล้างนิติกรรมที่ตนทำได้เมื่อใด</a:t>
            </a:r>
            <a:r>
              <a:rPr lang="en-US" altLang="th-TH" sz="3100" b="1" dirty="0">
                <a:latin typeface="Angsana New" panose="02020603050405020304" pitchFamily="18" charset="-34"/>
              </a:rPr>
              <a:t>	</a:t>
            </a:r>
          </a:p>
          <a:p>
            <a:pPr marL="68263" indent="0" eaLnBrk="1" hangingPunct="1">
              <a:lnSpc>
                <a:spcPct val="90000"/>
              </a:lnSpc>
              <a:buNone/>
            </a:pPr>
            <a:r>
              <a:rPr lang="en-US" altLang="th-TH" sz="3100" b="1" dirty="0">
                <a:latin typeface="Angsana New" panose="02020603050405020304" pitchFamily="18" charset="-34"/>
              </a:rPr>
              <a:t>1.	</a:t>
            </a:r>
            <a:r>
              <a:rPr lang="th-TH" altLang="th-TH" sz="3100" b="1" dirty="0">
                <a:latin typeface="Angsana New" panose="02020603050405020304" pitchFamily="18" charset="-34"/>
              </a:rPr>
              <a:t>เมื่อภายในอายุ</a:t>
            </a:r>
            <a:r>
              <a:rPr lang="en-US" altLang="th-TH" sz="3100" b="1" dirty="0">
                <a:latin typeface="Angsana New" panose="02020603050405020304" pitchFamily="18" charset="-34"/>
              </a:rPr>
              <a:t>  21  </a:t>
            </a:r>
            <a:r>
              <a:rPr lang="th-TH" altLang="th-TH" sz="3100" b="1" dirty="0">
                <a:latin typeface="Angsana New" panose="02020603050405020304" pitchFamily="18" charset="-34"/>
              </a:rPr>
              <a:t>ปี คือหนึ่งปีนับแต่บรรลุนิติภาวะ </a:t>
            </a:r>
            <a:endParaRPr lang="en-US" altLang="th-TH" sz="3100" b="1" dirty="0">
              <a:latin typeface="Angsana New" panose="02020603050405020304" pitchFamily="18" charset="-34"/>
            </a:endParaRPr>
          </a:p>
          <a:p>
            <a:pPr marL="68263" indent="0" eaLnBrk="1" hangingPunct="1">
              <a:lnSpc>
                <a:spcPct val="90000"/>
              </a:lnSpc>
              <a:buNone/>
            </a:pPr>
            <a:r>
              <a:rPr lang="en-US" altLang="th-TH" sz="3100" b="1" dirty="0">
                <a:latin typeface="Angsana New" panose="02020603050405020304" pitchFamily="18" charset="-34"/>
              </a:rPr>
              <a:t>2.	</a:t>
            </a:r>
            <a:r>
              <a:rPr lang="th-TH" altLang="th-TH" sz="3100" b="1" dirty="0">
                <a:latin typeface="Angsana New" panose="02020603050405020304" pitchFamily="18" charset="-34"/>
              </a:rPr>
              <a:t>เมื่อยังไม่พ้น  </a:t>
            </a:r>
            <a:r>
              <a:rPr lang="en-US" altLang="th-TH" sz="3100" b="1" dirty="0">
                <a:latin typeface="Angsana New" panose="02020603050405020304" pitchFamily="18" charset="-34"/>
              </a:rPr>
              <a:t>10  </a:t>
            </a:r>
            <a:r>
              <a:rPr lang="th-TH" altLang="th-TH" sz="3100" b="1" dirty="0">
                <a:latin typeface="Angsana New" panose="02020603050405020304" pitchFamily="18" charset="-34"/>
              </a:rPr>
              <a:t>ปี คือ ก่อนอายุ  </a:t>
            </a:r>
            <a:r>
              <a:rPr lang="en-US" altLang="th-TH" sz="3100" b="1" dirty="0">
                <a:latin typeface="Angsana New" panose="02020603050405020304" pitchFamily="18" charset="-34"/>
              </a:rPr>
              <a:t>28  </a:t>
            </a:r>
            <a:r>
              <a:rPr lang="th-TH" altLang="th-TH" sz="3100" b="1" dirty="0">
                <a:latin typeface="Angsana New" panose="02020603050405020304" pitchFamily="18" charset="-34"/>
              </a:rPr>
              <a:t>ปี นับแต่ทำนิติกรรม</a:t>
            </a:r>
            <a:endParaRPr lang="en-US" altLang="th-TH" sz="3100" b="1" dirty="0">
              <a:latin typeface="Angsana New" panose="02020603050405020304" pitchFamily="18" charset="-34"/>
            </a:endParaRPr>
          </a:p>
          <a:p>
            <a:pPr marL="68263" indent="0" eaLnBrk="1" hangingPunct="1">
              <a:lnSpc>
                <a:spcPct val="90000"/>
              </a:lnSpc>
              <a:buNone/>
            </a:pPr>
            <a:r>
              <a:rPr lang="en-US" altLang="th-TH" sz="3100" b="1" dirty="0">
                <a:latin typeface="Angsana New" panose="02020603050405020304" pitchFamily="18" charset="-34"/>
              </a:rPr>
              <a:t>3.	</a:t>
            </a:r>
            <a:r>
              <a:rPr lang="th-TH" altLang="th-TH" sz="3100" b="1" dirty="0">
                <a:latin typeface="Angsana New" panose="02020603050405020304" pitchFamily="18" charset="-34"/>
              </a:rPr>
              <a:t>เมื่ออายุครบ  </a:t>
            </a:r>
            <a:r>
              <a:rPr lang="en-US" altLang="th-TH" sz="3100" b="1" dirty="0">
                <a:latin typeface="Angsana New" panose="02020603050405020304" pitchFamily="18" charset="-34"/>
              </a:rPr>
              <a:t>20  </a:t>
            </a:r>
            <a:r>
              <a:rPr lang="th-TH" altLang="th-TH" sz="3100" b="1" dirty="0">
                <a:latin typeface="Angsana New" panose="02020603050405020304" pitchFamily="18" charset="-34"/>
              </a:rPr>
              <a:t>ปีบริบูรณ์</a:t>
            </a:r>
            <a:endParaRPr lang="en-US" altLang="th-TH" sz="3100" b="1" dirty="0">
              <a:latin typeface="Angsana New" panose="02020603050405020304" pitchFamily="18" charset="-34"/>
            </a:endParaRPr>
          </a:p>
          <a:p>
            <a:pPr marL="68263" indent="0" eaLnBrk="1" hangingPunct="1">
              <a:lnSpc>
                <a:spcPct val="90000"/>
              </a:lnSpc>
              <a:buNone/>
            </a:pPr>
            <a:r>
              <a:rPr lang="en-US" altLang="th-TH" sz="3100" b="1" dirty="0">
                <a:latin typeface="Angsana New" panose="02020603050405020304" pitchFamily="18" charset="-34"/>
              </a:rPr>
              <a:t>4.	</a:t>
            </a:r>
            <a:r>
              <a:rPr lang="th-TH" altLang="th-TH" sz="3100" b="1" dirty="0">
                <a:latin typeface="Angsana New" panose="02020603050405020304" pitchFamily="18" charset="-34"/>
              </a:rPr>
              <a:t>เมื่ออายุ  </a:t>
            </a:r>
            <a:r>
              <a:rPr lang="en-US" altLang="th-TH" sz="3100" b="1" dirty="0">
                <a:latin typeface="Angsana New" panose="02020603050405020304" pitchFamily="18" charset="-34"/>
              </a:rPr>
              <a:t>23  </a:t>
            </a:r>
            <a:r>
              <a:rPr lang="th-TH" altLang="th-TH" sz="3100" b="1" dirty="0">
                <a:latin typeface="Angsana New" panose="02020603050405020304" pitchFamily="18" charset="-34"/>
              </a:rPr>
              <a:t>ปี คือ สามปีหลังจากรู้เรื่องโมฆียะ</a:t>
            </a:r>
          </a:p>
          <a:p>
            <a:pPr marL="68263" indent="0" eaLnBrk="1" hangingPunct="1">
              <a:lnSpc>
                <a:spcPct val="90000"/>
              </a:lnSpc>
              <a:buNone/>
            </a:pPr>
            <a:endParaRPr lang="th-TH" altLang="th-TH" sz="2500" b="1" dirty="0">
              <a:latin typeface="Angsana New" panose="02020603050405020304" pitchFamily="18"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FB409E3B-88E7-44CC-BCC1-078A5C5B9CB1}"/>
              </a:ext>
            </a:extLst>
          </p:cNvPr>
          <p:cNvSpPr>
            <a:spLocks noGrp="1" noChangeArrowheads="1"/>
          </p:cNvSpPr>
          <p:nvPr>
            <p:ph sz="quarter" idx="1"/>
          </p:nvPr>
        </p:nvSpPr>
        <p:spPr>
          <a:xfrm>
            <a:off x="1923391" y="991662"/>
            <a:ext cx="8504238" cy="4572000"/>
          </a:xfrm>
        </p:spPr>
        <p:txBody>
          <a:bodyPr/>
          <a:lstStyle/>
          <a:p>
            <a:pPr marL="0" indent="0">
              <a:buNone/>
            </a:pPr>
            <a:r>
              <a:rPr lang="th-TH" altLang="th-TH" sz="3600" b="1" dirty="0">
                <a:solidFill>
                  <a:srgbClr val="000000"/>
                </a:solidFill>
                <a:latin typeface="TH SarabunPSK" panose="020B0500040200020003" pitchFamily="34" charset="-34"/>
                <a:cs typeface="TH SarabunPSK" panose="020B0500040200020003" pitchFamily="34" charset="-34"/>
              </a:rPr>
              <a:t>สัญญาตองมีองคประกอบที่มีสาระสําคัญดังตอไปนี้ </a:t>
            </a:r>
            <a:endParaRPr lang="th-TH" altLang="zh-CN" sz="3600" b="1" dirty="0">
              <a:latin typeface="TH SarabunPSK" panose="020B0500040200020003" pitchFamily="34" charset="-34"/>
              <a:cs typeface="TH SarabunPSK" panose="020B0500040200020003" pitchFamily="34" charset="-34"/>
            </a:endParaRPr>
          </a:p>
          <a:p>
            <a:pPr marL="0" indent="0" eaLnBrk="1" hangingPunct="1">
              <a:buNone/>
            </a:pPr>
            <a:r>
              <a:rPr lang="th-TH" altLang="zh-CN" sz="3600" b="1" dirty="0">
                <a:latin typeface="TH SarabunPSK" panose="020B0500040200020003" pitchFamily="34" charset="-34"/>
                <a:cs typeface="TH SarabunPSK" panose="020B0500040200020003" pitchFamily="34" charset="-34"/>
              </a:rPr>
              <a:t>1.1 มีบุคคลเป็นคู่สัญญา</a:t>
            </a:r>
            <a:r>
              <a:rPr lang="th-TH" altLang="zh-CN" sz="3600" b="1" u="sng" dirty="0">
                <a:latin typeface="TH SarabunPSK" panose="020B0500040200020003" pitchFamily="34" charset="-34"/>
                <a:cs typeface="TH SarabunPSK" panose="020B0500040200020003" pitchFamily="34" charset="-34"/>
              </a:rPr>
              <a:t>ตั้งแต่สองฝ่ายขึ้นไป</a:t>
            </a:r>
            <a:r>
              <a:rPr lang="en-US" altLang="zh-CN" sz="3600" b="1" u="sng" dirty="0">
                <a:latin typeface="TH SarabunPSK" panose="020B0500040200020003" pitchFamily="34" charset="-34"/>
                <a:cs typeface="TH SarabunPSK" panose="020B0500040200020003" pitchFamily="34" charset="-34"/>
              </a:rPr>
              <a:t> </a:t>
            </a:r>
            <a:endParaRPr lang="th-TH" altLang="zh-CN" sz="3600" b="1" u="sng" dirty="0">
              <a:latin typeface="TH SarabunPSK" panose="020B0500040200020003" pitchFamily="34" charset="-34"/>
              <a:cs typeface="TH SarabunPSK" panose="020B0500040200020003" pitchFamily="34" charset="-34"/>
            </a:endParaRPr>
          </a:p>
          <a:p>
            <a:pPr marL="0" indent="0" eaLnBrk="1" hangingPunct="1">
              <a:buNone/>
            </a:pPr>
            <a:r>
              <a:rPr lang="th-TH" altLang="zh-CN" sz="3600" b="1" dirty="0">
                <a:latin typeface="TH SarabunPSK" panose="020B0500040200020003" pitchFamily="34" charset="-34"/>
                <a:cs typeface="TH SarabunPSK" panose="020B0500040200020003" pitchFamily="34" charset="-34"/>
              </a:rPr>
              <a:t>1.2 มีการแสดงเจตนาเป็น</a:t>
            </a:r>
            <a:r>
              <a:rPr lang="th-TH" altLang="zh-CN" sz="3600" b="1" u="sng" dirty="0">
                <a:latin typeface="TH SarabunPSK" panose="020B0500040200020003" pitchFamily="34" charset="-34"/>
                <a:cs typeface="TH SarabunPSK" panose="020B0500040200020003" pitchFamily="34" charset="-34"/>
              </a:rPr>
              <a:t>คำเสนอ-คำสนองถูกต้องตรงกัน</a:t>
            </a:r>
            <a:r>
              <a:rPr lang="en-US" altLang="zh-CN" sz="3600" b="1" u="sng" dirty="0">
                <a:latin typeface="TH SarabunPSK" panose="020B0500040200020003" pitchFamily="34" charset="-34"/>
                <a:cs typeface="TH SarabunPSK" panose="020B0500040200020003" pitchFamily="34" charset="-34"/>
              </a:rPr>
              <a:t> </a:t>
            </a:r>
            <a:endParaRPr lang="th-TH" altLang="zh-CN" sz="3600" b="1" u="sng" dirty="0">
              <a:latin typeface="TH SarabunPSK" panose="020B0500040200020003" pitchFamily="34" charset="-34"/>
              <a:cs typeface="TH SarabunPSK" panose="020B0500040200020003" pitchFamily="34" charset="-34"/>
            </a:endParaRPr>
          </a:p>
          <a:p>
            <a:pPr marL="0" indent="0" eaLnBrk="1" hangingPunct="1">
              <a:buNone/>
            </a:pPr>
            <a:r>
              <a:rPr lang="th-TH" altLang="zh-CN" sz="3600" b="1" dirty="0">
                <a:latin typeface="TH SarabunPSK" panose="020B0500040200020003" pitchFamily="34" charset="-34"/>
                <a:cs typeface="TH SarabunPSK" panose="020B0500040200020003" pitchFamily="34" charset="-34"/>
              </a:rPr>
              <a:t>1.3 มี</a:t>
            </a:r>
            <a:r>
              <a:rPr lang="th-TH" altLang="zh-CN" sz="3600" b="1" u="sng" dirty="0">
                <a:latin typeface="TH SarabunPSK" panose="020B0500040200020003" pitchFamily="34" charset="-34"/>
                <a:cs typeface="TH SarabunPSK" panose="020B0500040200020003" pitchFamily="34" charset="-34"/>
              </a:rPr>
              <a:t>วัตถุประสงค์</a:t>
            </a:r>
            <a:r>
              <a:rPr lang="th-TH" altLang="zh-CN" sz="3600" b="1" dirty="0">
                <a:latin typeface="TH SarabunPSK" panose="020B0500040200020003" pitchFamily="34" charset="-34"/>
                <a:cs typeface="TH SarabunPSK" panose="020B0500040200020003" pitchFamily="34" charset="-34"/>
              </a:rPr>
              <a:t>ของสัญญา</a:t>
            </a:r>
            <a:endParaRPr lang="th-TH" altLang="th-TH" sz="3600" b="1" dirty="0">
              <a:latin typeface="TH SarabunPSK" panose="020B0500040200020003" pitchFamily="34" charset="-34"/>
              <a:ea typeface="方正舒体"/>
              <a:cs typeface="TH SarabunPSK" panose="020B0500040200020003" pitchFamily="34" charset="-34"/>
            </a:endParaRPr>
          </a:p>
        </p:txBody>
      </p:sp>
      <p:sp>
        <p:nvSpPr>
          <p:cNvPr id="5" name="TextBox 4">
            <a:extLst>
              <a:ext uri="{FF2B5EF4-FFF2-40B4-BE49-F238E27FC236}">
                <a16:creationId xmlns:a16="http://schemas.microsoft.com/office/drawing/2014/main" id="{E921C65E-604B-47DA-B861-A24AD1855924}"/>
              </a:ext>
            </a:extLst>
          </p:cNvPr>
          <p:cNvSpPr txBox="1"/>
          <p:nvPr/>
        </p:nvSpPr>
        <p:spPr>
          <a:xfrm>
            <a:off x="1653396" y="401930"/>
            <a:ext cx="6136256" cy="707886"/>
          </a:xfrm>
          <a:prstGeom prst="rect">
            <a:avLst/>
          </a:prstGeom>
          <a:noFill/>
        </p:spPr>
        <p:txBody>
          <a:bodyPr wrap="square">
            <a:spAutoFit/>
          </a:bodyPr>
          <a:lstStyle/>
          <a:p>
            <a:r>
              <a:rPr lang="th-TH" altLang="zh-CN" sz="4000" b="1" dirty="0">
                <a:solidFill>
                  <a:srgbClr val="C00000"/>
                </a:solidFill>
                <a:cs typeface="+mj-cs"/>
              </a:rPr>
              <a:t>1 สาระสำคัญของสัญญา</a:t>
            </a:r>
            <a:r>
              <a:rPr lang="en-US" altLang="zh-CN" sz="4000" b="1" dirty="0">
                <a:solidFill>
                  <a:srgbClr val="C00000"/>
                </a:solidFill>
                <a:cs typeface="+mj-cs"/>
              </a:rPr>
              <a:t> </a:t>
            </a:r>
            <a:endParaRPr lang="th-TH" sz="4000" b="1" dirty="0">
              <a:solidFill>
                <a:srgbClr val="C00000"/>
              </a:solidFill>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B76CFC01-141F-4A56-9ADD-8F26088E1D62}"/>
              </a:ext>
            </a:extLst>
          </p:cNvPr>
          <p:cNvSpPr>
            <a:spLocks noGrp="1" noChangeArrowheads="1"/>
          </p:cNvSpPr>
          <p:nvPr>
            <p:ph sz="quarter" idx="4294967295"/>
          </p:nvPr>
        </p:nvSpPr>
        <p:spPr>
          <a:xfrm>
            <a:off x="3481597" y="304411"/>
            <a:ext cx="8388350" cy="5400675"/>
          </a:xfrm>
        </p:spPr>
        <p:txBody>
          <a:bodyPr>
            <a:normAutofit lnSpcReduction="10000"/>
          </a:bodyPr>
          <a:lstStyle/>
          <a:p>
            <a:pPr marL="68263" indent="0" eaLnBrk="1" hangingPunct="1">
              <a:lnSpc>
                <a:spcPct val="90000"/>
              </a:lnSpc>
              <a:buNone/>
            </a:pPr>
            <a:r>
              <a:rPr lang="th-TH" altLang="th-TH" sz="3200" b="1" dirty="0">
                <a:solidFill>
                  <a:srgbClr val="0070C0"/>
                </a:solidFill>
                <a:latin typeface="Angsana New" panose="02020603050405020304" pitchFamily="18" charset="-34"/>
              </a:rPr>
              <a:t>11) ข้อใดเป็นสัญญาประธาน </a:t>
            </a:r>
            <a:endParaRPr lang="en-US" altLang="th-TH" sz="3200" b="1" dirty="0">
              <a:solidFill>
                <a:srgbClr val="0070C0"/>
              </a:solidFill>
              <a:latin typeface="Angsana New"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rPr>
              <a:t>1.	</a:t>
            </a:r>
            <a:r>
              <a:rPr lang="th-TH" altLang="th-TH" sz="3200" b="1" dirty="0">
                <a:latin typeface="Angsana New" panose="02020603050405020304" pitchFamily="18" charset="-34"/>
              </a:rPr>
              <a:t>สัญญาซื้อขาย</a:t>
            </a:r>
            <a:r>
              <a:rPr lang="en-US" altLang="th-TH" sz="3200" b="1" dirty="0">
                <a:latin typeface="Angsana New" panose="02020603050405020304" pitchFamily="18" charset="-34"/>
              </a:rPr>
              <a:t>	</a:t>
            </a:r>
          </a:p>
          <a:p>
            <a:pPr marL="68263" indent="0" eaLnBrk="1" hangingPunct="1">
              <a:lnSpc>
                <a:spcPct val="90000"/>
              </a:lnSpc>
              <a:buNone/>
            </a:pPr>
            <a:r>
              <a:rPr lang="en-US" altLang="th-TH" sz="3200" b="1" dirty="0">
                <a:latin typeface="Angsana New" panose="02020603050405020304" pitchFamily="18" charset="-34"/>
              </a:rPr>
              <a:t>2.	</a:t>
            </a:r>
            <a:r>
              <a:rPr lang="th-TH" altLang="th-TH" sz="3200" b="1" dirty="0">
                <a:latin typeface="Angsana New" panose="02020603050405020304" pitchFamily="18" charset="-34"/>
              </a:rPr>
              <a:t>สัญญาค้ำประกัน</a:t>
            </a:r>
            <a:r>
              <a:rPr lang="en-US" altLang="th-TH" sz="3200" b="1" dirty="0">
                <a:latin typeface="Angsana New" panose="02020603050405020304" pitchFamily="18" charset="-34"/>
              </a:rPr>
              <a:t>	</a:t>
            </a:r>
          </a:p>
          <a:p>
            <a:pPr marL="68263" indent="0" eaLnBrk="1" hangingPunct="1">
              <a:lnSpc>
                <a:spcPct val="90000"/>
              </a:lnSpc>
              <a:buNone/>
            </a:pPr>
            <a:r>
              <a:rPr lang="en-US" altLang="th-TH" sz="3200" b="1" dirty="0">
                <a:latin typeface="Angsana New" panose="02020603050405020304" pitchFamily="18" charset="-34"/>
              </a:rPr>
              <a:t>3.	</a:t>
            </a:r>
            <a:r>
              <a:rPr lang="th-TH" altLang="th-TH" sz="3200" b="1" dirty="0">
                <a:latin typeface="Angsana New" panose="02020603050405020304" pitchFamily="18" charset="-34"/>
              </a:rPr>
              <a:t>สัญญาจำนอง </a:t>
            </a:r>
            <a:endParaRPr lang="en-US" altLang="th-TH" sz="3200" b="1" dirty="0">
              <a:latin typeface="Angsana New"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rPr>
              <a:t>4.	</a:t>
            </a:r>
            <a:r>
              <a:rPr lang="th-TH" altLang="th-TH" sz="3200" b="1" dirty="0">
                <a:latin typeface="Angsana New" panose="02020603050405020304" pitchFamily="18" charset="-34"/>
              </a:rPr>
              <a:t>สัญญาจำนำ</a:t>
            </a:r>
          </a:p>
          <a:p>
            <a:pPr marL="68263" indent="0" eaLnBrk="1" hangingPunct="1">
              <a:lnSpc>
                <a:spcPct val="90000"/>
              </a:lnSpc>
              <a:buNone/>
            </a:pPr>
            <a:r>
              <a:rPr lang="th-TH" altLang="th-TH" sz="3200" b="1" dirty="0">
                <a:solidFill>
                  <a:srgbClr val="0070C0"/>
                </a:solidFill>
                <a:latin typeface="Angsana New" panose="02020603050405020304" pitchFamily="18" charset="-34"/>
              </a:rPr>
              <a:t>12) ข้อใดเป็นสัญญา อุปกรณ์</a:t>
            </a:r>
            <a:endParaRPr lang="en-US" altLang="th-TH" sz="3200" b="1" dirty="0">
              <a:solidFill>
                <a:srgbClr val="0070C0"/>
              </a:solidFill>
              <a:latin typeface="Angsana New"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rPr>
              <a:t>1.	</a:t>
            </a:r>
            <a:r>
              <a:rPr lang="th-TH" altLang="th-TH" sz="3200" b="1" dirty="0">
                <a:latin typeface="Angsana New" panose="02020603050405020304" pitchFamily="18" charset="-34"/>
              </a:rPr>
              <a:t>สัญญาซื้อขาย</a:t>
            </a:r>
            <a:r>
              <a:rPr lang="en-US" altLang="th-TH" sz="3200" b="1" dirty="0">
                <a:latin typeface="Angsana New" panose="02020603050405020304" pitchFamily="18" charset="-34"/>
              </a:rPr>
              <a:t>	</a:t>
            </a:r>
          </a:p>
          <a:p>
            <a:pPr marL="68263" indent="0" eaLnBrk="1" hangingPunct="1">
              <a:lnSpc>
                <a:spcPct val="90000"/>
              </a:lnSpc>
              <a:buNone/>
            </a:pPr>
            <a:r>
              <a:rPr lang="en-US" altLang="th-TH" sz="3200" b="1" dirty="0">
                <a:latin typeface="Angsana New" panose="02020603050405020304" pitchFamily="18" charset="-34"/>
              </a:rPr>
              <a:t>2.	</a:t>
            </a:r>
            <a:r>
              <a:rPr lang="th-TH" altLang="th-TH" sz="3200" b="1" dirty="0">
                <a:latin typeface="Angsana New" panose="02020603050405020304" pitchFamily="18" charset="-34"/>
              </a:rPr>
              <a:t>สัญญาค้ำประกัน</a:t>
            </a:r>
            <a:r>
              <a:rPr lang="en-US" altLang="th-TH" sz="3200" b="1" dirty="0">
                <a:latin typeface="Angsana New" panose="02020603050405020304" pitchFamily="18" charset="-34"/>
              </a:rPr>
              <a:t>	</a:t>
            </a:r>
          </a:p>
          <a:p>
            <a:pPr marL="68263" indent="0" eaLnBrk="1" hangingPunct="1">
              <a:lnSpc>
                <a:spcPct val="90000"/>
              </a:lnSpc>
              <a:buNone/>
            </a:pPr>
            <a:r>
              <a:rPr lang="en-US" altLang="th-TH" sz="3200" b="1" dirty="0">
                <a:latin typeface="Angsana New" panose="02020603050405020304" pitchFamily="18" charset="-34"/>
              </a:rPr>
              <a:t>3.	</a:t>
            </a:r>
            <a:r>
              <a:rPr lang="th-TH" altLang="th-TH" sz="3200" b="1" dirty="0">
                <a:latin typeface="Angsana New" panose="02020603050405020304" pitchFamily="18" charset="-34"/>
              </a:rPr>
              <a:t>สัญญากู้ยืมเงิน </a:t>
            </a:r>
            <a:endParaRPr lang="en-US" altLang="th-TH" sz="3200" b="1" dirty="0">
              <a:latin typeface="Angsana New" panose="02020603050405020304" pitchFamily="18" charset="-34"/>
            </a:endParaRPr>
          </a:p>
          <a:p>
            <a:pPr marL="68263" indent="0" eaLnBrk="1" hangingPunct="1">
              <a:lnSpc>
                <a:spcPct val="90000"/>
              </a:lnSpc>
              <a:buNone/>
            </a:pPr>
            <a:r>
              <a:rPr lang="en-US" altLang="th-TH" sz="3200" b="1" dirty="0">
                <a:latin typeface="Angsana New" panose="02020603050405020304" pitchFamily="18" charset="-34"/>
              </a:rPr>
              <a:t>4.	</a:t>
            </a:r>
            <a:r>
              <a:rPr lang="th-TH" sz="3200" b="1" dirty="0">
                <a:effectLst/>
                <a:ea typeface="Times New Roman" panose="02020603050405020304" pitchFamily="18" charset="0"/>
              </a:rPr>
              <a:t>สัญญาเช่าทรัพย์ </a:t>
            </a:r>
            <a:endParaRPr lang="th-TH" altLang="th-TH" sz="3200" b="1" dirty="0">
              <a:latin typeface="Angsana New" panose="02020603050405020304" pitchFamily="18" charset="-34"/>
            </a:endParaRPr>
          </a:p>
          <a:p>
            <a:pPr marL="68263" indent="0" eaLnBrk="1" hangingPunct="1">
              <a:lnSpc>
                <a:spcPct val="90000"/>
              </a:lnSpc>
              <a:buNone/>
            </a:pPr>
            <a:endParaRPr lang="th-TH" altLang="th-TH" sz="3200" b="1" dirty="0">
              <a:latin typeface="Angsana New" panose="02020603050405020304" pitchFamily="18"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2BF7AE46-74BE-4D78-8FF8-876B88C1B75C}"/>
              </a:ext>
            </a:extLst>
          </p:cNvPr>
          <p:cNvSpPr>
            <a:spLocks noGrp="1" noChangeArrowheads="1"/>
          </p:cNvSpPr>
          <p:nvPr>
            <p:ph sz="quarter" idx="4294967295"/>
          </p:nvPr>
        </p:nvSpPr>
        <p:spPr>
          <a:xfrm>
            <a:off x="2027028" y="0"/>
            <a:ext cx="8353425" cy="5472113"/>
          </a:xfrm>
        </p:spPr>
        <p:txBody>
          <a:bodyPr>
            <a:normAutofit fontScale="92500"/>
          </a:bodyPr>
          <a:lstStyle/>
          <a:p>
            <a:pPr marL="68263" indent="0" eaLnBrk="1" hangingPunct="1">
              <a:buNone/>
            </a:pPr>
            <a:r>
              <a:rPr lang="th-TH" altLang="th-TH" sz="3600" b="1" dirty="0">
                <a:solidFill>
                  <a:srgbClr val="0070C0"/>
                </a:solidFill>
                <a:latin typeface="Angsana New" panose="02020603050405020304" pitchFamily="18" charset="-34"/>
              </a:rPr>
              <a:t>13) นางสาว  ข</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จ้าง นาย  ก</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ตัดชุดแต่งงานเพื่อใส่ในวันที่</a:t>
            </a:r>
            <a:r>
              <a:rPr lang="en-US" altLang="th-TH" sz="3600" b="1" dirty="0">
                <a:solidFill>
                  <a:srgbClr val="0070C0"/>
                </a:solidFill>
                <a:latin typeface="Angsana New" panose="02020603050405020304" pitchFamily="18" charset="-34"/>
                <a:cs typeface="DilleniaUPC" panose="02020603050405020304" pitchFamily="18" charset="-34"/>
              </a:rPr>
              <a:t>  10  </a:t>
            </a:r>
            <a:r>
              <a:rPr lang="th-TH" altLang="th-TH" sz="3600" b="1" dirty="0">
                <a:solidFill>
                  <a:srgbClr val="0070C0"/>
                </a:solidFill>
                <a:latin typeface="Angsana New" panose="02020603050405020304" pitchFamily="18" charset="-34"/>
              </a:rPr>
              <a:t>มกราคม  </a:t>
            </a:r>
            <a:r>
              <a:rPr lang="en-US" altLang="th-TH" sz="3600" b="1" dirty="0">
                <a:solidFill>
                  <a:srgbClr val="0070C0"/>
                </a:solidFill>
                <a:latin typeface="Angsana New" panose="02020603050405020304" pitchFamily="18" charset="-34"/>
                <a:cs typeface="DilleniaUPC" panose="02020603050405020304" pitchFamily="18" charset="-34"/>
              </a:rPr>
              <a:t>2551  </a:t>
            </a:r>
            <a:r>
              <a:rPr lang="th-TH" altLang="th-TH" sz="3600" b="1" dirty="0">
                <a:solidFill>
                  <a:srgbClr val="0070C0"/>
                </a:solidFill>
                <a:latin typeface="Angsana New" panose="02020603050405020304" pitchFamily="18" charset="-34"/>
              </a:rPr>
              <a:t>แต่หาก  นาย  ข</a:t>
            </a:r>
            <a:r>
              <a:rPr lang="en-US" altLang="th-TH" sz="3600" b="1" dirty="0">
                <a:solidFill>
                  <a:srgbClr val="0070C0"/>
                </a:solidFill>
                <a:latin typeface="Angsana New" panose="02020603050405020304" pitchFamily="18" charset="-34"/>
                <a:cs typeface="DilleniaUPC" panose="02020603050405020304" pitchFamily="18" charset="-34"/>
              </a:rPr>
              <a:t>.</a:t>
            </a:r>
            <a:r>
              <a:rPr lang="th-TH" altLang="th-TH" sz="3600" b="1" dirty="0">
                <a:solidFill>
                  <a:srgbClr val="0070C0"/>
                </a:solidFill>
                <a:latin typeface="Angsana New" panose="02020603050405020304" pitchFamily="18" charset="-34"/>
              </a:rPr>
              <a:t>ตัดไม่เสร็จในกำหนดดังกล่าว  นางสาว  ข</a:t>
            </a:r>
            <a:r>
              <a:rPr lang="en-US" altLang="th-TH" sz="3600" b="1" dirty="0">
                <a:solidFill>
                  <a:srgbClr val="0070C0"/>
                </a:solidFill>
                <a:latin typeface="Angsana New" panose="02020603050405020304" pitchFamily="18" charset="-34"/>
                <a:cs typeface="DilleniaUPC" panose="02020603050405020304" pitchFamily="18" charset="-34"/>
              </a:rPr>
              <a:t>. </a:t>
            </a:r>
            <a:r>
              <a:rPr lang="th-TH" altLang="th-TH" sz="3600" b="1" dirty="0">
                <a:solidFill>
                  <a:srgbClr val="0070C0"/>
                </a:solidFill>
                <a:latin typeface="Angsana New" panose="02020603050405020304" pitchFamily="18" charset="-34"/>
              </a:rPr>
              <a:t>มีสิทธิบอกเลิกสัญญาได้หรือไม่ อย่างไร</a:t>
            </a:r>
            <a:endParaRPr lang="en-US" altLang="th-TH" sz="3600" b="1" dirty="0">
              <a:solidFill>
                <a:srgbClr val="0070C0"/>
              </a:solidFill>
              <a:latin typeface="Angsana New" panose="02020603050405020304" pitchFamily="18" charset="-34"/>
              <a:cs typeface="DilleniaUPC" panose="02020603050405020304" pitchFamily="18" charset="-34"/>
            </a:endParaRPr>
          </a:p>
          <a:p>
            <a:pPr marL="68263" indent="0" eaLnBrk="1" hangingPunct="1">
              <a:buNone/>
            </a:pPr>
            <a:r>
              <a:rPr lang="en-US" altLang="th-TH" sz="3200" b="1" dirty="0">
                <a:latin typeface="Angsana New" panose="02020603050405020304" pitchFamily="18" charset="-34"/>
                <a:cs typeface="DilleniaUPC" panose="02020603050405020304" pitchFamily="18" charset="-34"/>
              </a:rPr>
              <a:t>1.</a:t>
            </a:r>
            <a:r>
              <a:rPr lang="th-TH" altLang="th-TH" sz="3200" b="1" dirty="0">
                <a:latin typeface="Angsana New" panose="02020603050405020304" pitchFamily="18" charset="-34"/>
              </a:rPr>
              <a:t>บอกเลิกได้ทันที เพราะถือว่าผิดสัญญาอย่างร้ายแรง</a:t>
            </a:r>
            <a:endParaRPr lang="en-US" altLang="th-TH" sz="3200" b="1" dirty="0">
              <a:latin typeface="Angsana New" panose="02020603050405020304" pitchFamily="18" charset="-34"/>
              <a:cs typeface="DilleniaUPC" panose="02020603050405020304" pitchFamily="18" charset="-34"/>
            </a:endParaRPr>
          </a:p>
          <a:p>
            <a:pPr marL="68263" indent="0" eaLnBrk="1" hangingPunct="1">
              <a:buNone/>
            </a:pPr>
            <a:r>
              <a:rPr lang="en-US" altLang="th-TH" sz="3200" b="1" dirty="0">
                <a:latin typeface="Angsana New" panose="02020603050405020304" pitchFamily="18" charset="-34"/>
                <a:cs typeface="DilleniaUPC" panose="02020603050405020304" pitchFamily="18" charset="-34"/>
              </a:rPr>
              <a:t>2.</a:t>
            </a:r>
            <a:r>
              <a:rPr lang="th-TH" altLang="th-TH" sz="3200" b="1" dirty="0">
                <a:latin typeface="Angsana New" panose="02020603050405020304" pitchFamily="18" charset="-34"/>
              </a:rPr>
              <a:t>บอกเลิกสัญญาได้ทันที  เพราะระยะเวลาเป็นสาระสำคัญของสัญญานี้</a:t>
            </a:r>
            <a:endParaRPr lang="en-US" altLang="th-TH" sz="3200" b="1" dirty="0">
              <a:latin typeface="Angsana New" panose="02020603050405020304" pitchFamily="18" charset="-34"/>
              <a:cs typeface="DilleniaUPC" panose="02020603050405020304" pitchFamily="18" charset="-34"/>
            </a:endParaRPr>
          </a:p>
          <a:p>
            <a:pPr marL="68263" indent="0" eaLnBrk="1" hangingPunct="1">
              <a:buNone/>
            </a:pPr>
            <a:r>
              <a:rPr lang="en-US" altLang="th-TH" sz="3200" b="1" dirty="0">
                <a:latin typeface="Angsana New" panose="02020603050405020304" pitchFamily="18" charset="-34"/>
                <a:cs typeface="DilleniaUPC" panose="02020603050405020304" pitchFamily="18" charset="-34"/>
              </a:rPr>
              <a:t>3.</a:t>
            </a:r>
            <a:r>
              <a:rPr lang="th-TH" altLang="th-TH" sz="3200" b="1" dirty="0">
                <a:latin typeface="Angsana New" panose="02020603050405020304" pitchFamily="18" charset="-34"/>
              </a:rPr>
              <a:t>บอกเลิกสัญญาไม่ได้  เพราะ  นาย  ก</a:t>
            </a:r>
            <a:r>
              <a:rPr lang="en-US" altLang="th-TH" sz="3200" b="1" dirty="0">
                <a:latin typeface="Angsana New" panose="02020603050405020304" pitchFamily="18" charset="-34"/>
                <a:cs typeface="DilleniaUPC" panose="02020603050405020304" pitchFamily="18" charset="-34"/>
              </a:rPr>
              <a:t>. </a:t>
            </a:r>
            <a:r>
              <a:rPr lang="th-TH" altLang="th-TH" sz="3200" b="1" dirty="0">
                <a:latin typeface="Angsana New" panose="02020603050405020304" pitchFamily="18" charset="-34"/>
              </a:rPr>
              <a:t>ยังไม่ผิดสัญญา</a:t>
            </a:r>
            <a:endParaRPr lang="en-US" altLang="th-TH" sz="3200" b="1" dirty="0">
              <a:latin typeface="Angsana New" panose="02020603050405020304" pitchFamily="18" charset="-34"/>
              <a:cs typeface="DilleniaUPC" panose="02020603050405020304" pitchFamily="18" charset="-34"/>
            </a:endParaRPr>
          </a:p>
          <a:p>
            <a:pPr marL="68263" indent="0" eaLnBrk="1" hangingPunct="1">
              <a:buNone/>
            </a:pPr>
            <a:r>
              <a:rPr lang="en-US" altLang="th-TH" sz="3200" b="1" dirty="0">
                <a:latin typeface="Angsana New" panose="02020603050405020304" pitchFamily="18" charset="-34"/>
                <a:cs typeface="DilleniaUPC" panose="02020603050405020304" pitchFamily="18" charset="-34"/>
              </a:rPr>
              <a:t>4.</a:t>
            </a:r>
            <a:r>
              <a:rPr lang="th-TH" altLang="th-TH" sz="3200" b="1" dirty="0">
                <a:latin typeface="Angsana New" panose="02020603050405020304" pitchFamily="18" charset="-34"/>
              </a:rPr>
              <a:t>บอกเลิกสัญญาได้  แต่ต้องฟ้องศาลก่อน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D663C78-E78F-410F-8015-1BEA2FDACAD9}"/>
              </a:ext>
            </a:extLst>
          </p:cNvPr>
          <p:cNvSpPr>
            <a:spLocks noGrp="1" noRot="1" noChangeArrowheads="1"/>
          </p:cNvSpPr>
          <p:nvPr>
            <p:ph type="title"/>
          </p:nvPr>
        </p:nvSpPr>
        <p:spPr>
          <a:xfrm>
            <a:off x="519023" y="-79075"/>
            <a:ext cx="10396882" cy="1151965"/>
          </a:xfrm>
        </p:spPr>
        <p:txBody>
          <a:bodyPr/>
          <a:lstStyle/>
          <a:p>
            <a:pPr algn="l" eaLnBrk="1" hangingPunct="1"/>
            <a:r>
              <a:rPr lang="th-TH" altLang="zh-CN" sz="4000" b="1" dirty="0">
                <a:solidFill>
                  <a:srgbClr val="C00000"/>
                </a:solidFill>
                <a:cs typeface="Angsana New" panose="02020603050405020304" pitchFamily="18" charset="-34"/>
              </a:rPr>
              <a:t>1.1 มีบุคคลเป็นคู่สัญญาตั้งแต่สองฝ่าย</a:t>
            </a:r>
            <a:endParaRPr lang="th-TH" altLang="th-TH" sz="4000" b="1" dirty="0">
              <a:solidFill>
                <a:srgbClr val="C00000"/>
              </a:solidFill>
              <a:ea typeface="方正舒体"/>
              <a:cs typeface="Angsana New" panose="02020603050405020304" pitchFamily="18" charset="-34"/>
            </a:endParaRPr>
          </a:p>
        </p:txBody>
      </p:sp>
      <p:sp>
        <p:nvSpPr>
          <p:cNvPr id="57347" name="Rectangle 3">
            <a:extLst>
              <a:ext uri="{FF2B5EF4-FFF2-40B4-BE49-F238E27FC236}">
                <a16:creationId xmlns:a16="http://schemas.microsoft.com/office/drawing/2014/main" id="{DDA3CE62-B8C2-4158-9FEE-48C1E6D1647A}"/>
              </a:ext>
            </a:extLst>
          </p:cNvPr>
          <p:cNvSpPr>
            <a:spLocks noGrp="1" noChangeArrowheads="1"/>
          </p:cNvSpPr>
          <p:nvPr>
            <p:ph sz="quarter" idx="1"/>
          </p:nvPr>
        </p:nvSpPr>
        <p:spPr>
          <a:xfrm>
            <a:off x="991738" y="848564"/>
            <a:ext cx="9630255" cy="4572000"/>
          </a:xfrm>
        </p:spPr>
        <p:txBody>
          <a:bodyPr>
            <a:normAutofit fontScale="92500"/>
          </a:bodyPr>
          <a:lstStyle/>
          <a:p>
            <a:pPr marL="0" indent="0">
              <a:buNone/>
            </a:pPr>
            <a:r>
              <a:rPr lang="th-TH" altLang="th-TH" sz="3200" b="1" dirty="0">
                <a:solidFill>
                  <a:srgbClr val="000000"/>
                </a:solidFill>
                <a:latin typeface="TH SarabunPSK" panose="020B0500040200020003" pitchFamily="34" charset="-34"/>
                <a:cs typeface="TH SarabunPSK" panose="020B0500040200020003" pitchFamily="34" charset="-34"/>
              </a:rPr>
              <a:t>      ตองมีบุคคลเปนคูสัญญาตั้งแตสองฝายขึ้นไป บุคคลคนเดียวหรือหลายคน</a:t>
            </a:r>
            <a:r>
              <a:rPr lang="th-TH" altLang="th-TH" sz="3200" b="1" u="sng" dirty="0">
                <a:solidFill>
                  <a:srgbClr val="FF0000"/>
                </a:solidFill>
                <a:latin typeface="TH SarabunPSK" panose="020B0500040200020003" pitchFamily="34" charset="-34"/>
                <a:cs typeface="TH SarabunPSK" panose="020B0500040200020003" pitchFamily="34" charset="-34"/>
              </a:rPr>
              <a:t>ที่แสดงเจตนาฝายเดียวไมอาจเปนสัญญาได </a:t>
            </a:r>
            <a:r>
              <a:rPr lang="th-TH" altLang="th-TH" sz="3200" b="1" dirty="0">
                <a:solidFill>
                  <a:srgbClr val="000000"/>
                </a:solidFill>
                <a:latin typeface="TH SarabunPSK" panose="020B0500040200020003" pitchFamily="34" charset="-34"/>
                <a:cs typeface="TH SarabunPSK" panose="020B0500040200020003" pitchFamily="34" charset="-34"/>
              </a:rPr>
              <a:t>โดยบุคคลที่เปนคูสัญญาดังกลาวอาจเปนบุคคลธรรมดา หรือนิติบุคคลก็ได แตคูสัญญาดังกลาวนั้นจะตองมีความสามารถในการใชสิทธิตามกฎหมาย ไมเปนผูเยาว ไม่เป็นคนที่ถูกศาลสั่งใหเปนคนไรความสามารถ ในกรณีคูสัญญาที่เปนนิติบุคคลตองทําสัญญาโดยฝายผูแทนของนิติบุคคลที่มีอํานาจกระทําตามกฎหมาย และอยูภายในกรอบวัตถุประสงคที่กําหนดไวในตราสารจัดตั้งนิติบุคคล อาทิเชน หนังสือบริคณหสนธิ </a:t>
            </a:r>
          </a:p>
          <a:p>
            <a:pPr marL="0" indent="0">
              <a:buNone/>
            </a:pPr>
            <a:r>
              <a:rPr lang="en-US" sz="2000" b="1" dirty="0">
                <a:solidFill>
                  <a:srgbClr val="FF0000"/>
                </a:solidFill>
                <a:latin typeface="db_heaventregular"/>
              </a:rPr>
              <a:t>* </a:t>
            </a:r>
            <a:r>
              <a:rPr lang="th-TH" sz="2000" b="1" i="0" dirty="0">
                <a:solidFill>
                  <a:srgbClr val="FF0000"/>
                </a:solidFill>
                <a:effectLst/>
                <a:latin typeface="db_heaventregular"/>
              </a:rPr>
              <a:t>หนังสือบริคณห์สนธิ</a:t>
            </a:r>
            <a:r>
              <a:rPr lang="th-TH" sz="2000" b="0" i="0" dirty="0">
                <a:solidFill>
                  <a:srgbClr val="FF0000"/>
                </a:solidFill>
                <a:effectLst/>
                <a:latin typeface="db_heaventregular"/>
              </a:rPr>
              <a:t> คือ เอกสารสำคัญชนิดหนึ่ง ใช้ในการจดทะเบียนบริษัท เพื่อเป็นการเปิดเผยเจตนาต่อบุคคลทั่วไปในการจัดตั้งบริษัท โดยเป็นเอกสารที่กำหนดรายละเอียดต่างๆ เกี่ยวกับการจัดตั้งบริษัทจำกัด อาทิเช่น กรอบวัตถุประสงค์ของบริษัท ทุนเรือนหุ้นที่จดทะเบียน รายชื่อผู้เริ่มก่อการ เป็นต้น</a:t>
            </a:r>
            <a:endParaRPr lang="th-TH" altLang="th-TH" sz="3200" b="1" dirty="0">
              <a:solidFill>
                <a:srgbClr val="FF0000"/>
              </a:solidFill>
              <a:latin typeface="TH SarabunPSK" panose="020B0500040200020003" pitchFamily="34" charset="-34"/>
              <a:cs typeface="TH SarabunPSK" panose="020B0500040200020003" pitchFamily="34" charset="-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30758AB-A5D2-4D8C-AD73-2F4B6D8D243A}"/>
              </a:ext>
            </a:extLst>
          </p:cNvPr>
          <p:cNvSpPr>
            <a:spLocks noGrp="1" noRot="1" noChangeArrowheads="1"/>
          </p:cNvSpPr>
          <p:nvPr>
            <p:ph type="title"/>
          </p:nvPr>
        </p:nvSpPr>
        <p:spPr>
          <a:xfrm>
            <a:off x="1157378" y="357996"/>
            <a:ext cx="10396882" cy="1151965"/>
          </a:xfrm>
        </p:spPr>
        <p:txBody>
          <a:bodyPr/>
          <a:lstStyle/>
          <a:p>
            <a:pPr algn="l" eaLnBrk="1" hangingPunct="1"/>
            <a:r>
              <a:rPr lang="th-TH" altLang="zh-CN" sz="4000" b="1" dirty="0">
                <a:solidFill>
                  <a:srgbClr val="C00000"/>
                </a:solidFill>
                <a:cs typeface="Angsana New" panose="02020603050405020304" pitchFamily="18" charset="-34"/>
              </a:rPr>
              <a:t>1.2 การแสดงเจตนาเป็นคำเสนอ-คำสนอง</a:t>
            </a:r>
            <a:endParaRPr lang="th-TH" altLang="th-TH" sz="4000" b="1" dirty="0">
              <a:solidFill>
                <a:srgbClr val="C00000"/>
              </a:solidFill>
              <a:ea typeface="方正舒体"/>
              <a:cs typeface="Angsana New" panose="02020603050405020304" pitchFamily="18" charset="-34"/>
            </a:endParaRPr>
          </a:p>
        </p:txBody>
      </p:sp>
      <p:sp>
        <p:nvSpPr>
          <p:cNvPr id="58371" name="Rectangle 3">
            <a:extLst>
              <a:ext uri="{FF2B5EF4-FFF2-40B4-BE49-F238E27FC236}">
                <a16:creationId xmlns:a16="http://schemas.microsoft.com/office/drawing/2014/main" id="{002FBB0C-5917-44C5-8D7C-7E21E0EF5F6B}"/>
              </a:ext>
            </a:extLst>
          </p:cNvPr>
          <p:cNvSpPr>
            <a:spLocks noGrp="1" noChangeArrowheads="1"/>
          </p:cNvSpPr>
          <p:nvPr>
            <p:ph sz="quarter" idx="1"/>
          </p:nvPr>
        </p:nvSpPr>
        <p:spPr>
          <a:xfrm>
            <a:off x="1561081" y="933978"/>
            <a:ext cx="8802118" cy="4572000"/>
          </a:xfrm>
        </p:spPr>
        <p:txBody>
          <a:bodyPr/>
          <a:lstStyle/>
          <a:p>
            <a:pPr marL="0" indent="0">
              <a:buNone/>
            </a:pPr>
            <a:r>
              <a:rPr lang="en-US" altLang="zh-CN" sz="3200" dirty="0">
                <a:latin typeface="TH SarabunPSK" panose="020B0500040200020003" pitchFamily="34" charset="-34"/>
                <a:cs typeface="TH SarabunPSK" panose="020B0500040200020003" pitchFamily="34" charset="-34"/>
              </a:rPr>
              <a:t> </a:t>
            </a:r>
            <a:r>
              <a:rPr lang="th-TH" altLang="th-TH" sz="3200" dirty="0">
                <a:solidFill>
                  <a:srgbClr val="000000"/>
                </a:solidFill>
                <a:latin typeface="TH SarabunPSK" panose="020B0500040200020003" pitchFamily="34" charset="-34"/>
                <a:ea typeface="方正舒体"/>
                <a:cs typeface="TH SarabunPSK" panose="020B0500040200020003" pitchFamily="34" charset="-34"/>
              </a:rPr>
              <a:t>ต้องมีการแสดงเจตนาเป็นคำเสนอ คำสนองถูกต้องตรงกัน นิติกรรมฝ่ายเดียว</a:t>
            </a:r>
          </a:p>
          <a:p>
            <a:pPr marL="0" indent="0">
              <a:buNone/>
            </a:pPr>
            <a:r>
              <a:rPr lang="th-TH" altLang="th-TH" sz="3200" dirty="0">
                <a:solidFill>
                  <a:srgbClr val="000000"/>
                </a:solidFill>
                <a:latin typeface="TH SarabunPSK" panose="020B0500040200020003" pitchFamily="34" charset="-34"/>
                <a:ea typeface="方正舒体"/>
                <a:cs typeface="TH SarabunPSK" panose="020B0500040200020003" pitchFamily="34" charset="-34"/>
              </a:rPr>
              <a:t>บุคคลแสดงเจตนาฝ่ายเดียวก็สําเร็จเป็นนิติกรรม </a:t>
            </a:r>
            <a:r>
              <a:rPr lang="th-TH" altLang="th-TH" sz="3200" u="sng" dirty="0">
                <a:solidFill>
                  <a:srgbClr val="FF0000"/>
                </a:solidFill>
                <a:latin typeface="TH SarabunPSK" panose="020B0500040200020003" pitchFamily="34" charset="-34"/>
                <a:ea typeface="方正舒体"/>
                <a:cs typeface="TH SarabunPSK" panose="020B0500040200020003" pitchFamily="34" charset="-34"/>
              </a:rPr>
              <a:t>แต่ในกรณีสัญญานั้นเกิดขึ้นโดยการแสดงเจตนาของบุคคลตั้งแต่สองฝ่ายขึ้นไป</a:t>
            </a:r>
            <a:r>
              <a:rPr lang="th-TH" altLang="th-TH" sz="3200" dirty="0">
                <a:solidFill>
                  <a:srgbClr val="000000"/>
                </a:solidFill>
                <a:latin typeface="TH SarabunPSK" panose="020B0500040200020003" pitchFamily="34" charset="-34"/>
                <a:ea typeface="方正舒体"/>
                <a:cs typeface="TH SarabunPSK" panose="020B0500040200020003" pitchFamily="34" charset="-34"/>
              </a:rPr>
              <a:t> </a:t>
            </a:r>
            <a:r>
              <a:rPr lang="th-TH" altLang="th-TH" sz="3200" u="sng" dirty="0">
                <a:solidFill>
                  <a:srgbClr val="FF0000"/>
                </a:solidFill>
                <a:latin typeface="TH SarabunPSK" panose="020B0500040200020003" pitchFamily="34" charset="-34"/>
                <a:ea typeface="方正舒体"/>
                <a:cs typeface="TH SarabunPSK" panose="020B0500040200020003" pitchFamily="34" charset="-34"/>
              </a:rPr>
              <a:t>ซึ่งคำเสนอและคำสนองถูกต้องตรงกันจึงจะเป็นสัญญา</a:t>
            </a:r>
            <a:endParaRPr lang="th-TH" altLang="zh-CN" sz="3200" dirty="0">
              <a:latin typeface="TH SarabunPSK" panose="020B0500040200020003" pitchFamily="34" charset="-34"/>
              <a:cs typeface="TH SarabunPSK" panose="020B0500040200020003" pitchFamily="34" charset="-34"/>
            </a:endParaRPr>
          </a:p>
          <a:p>
            <a:pPr marL="0" indent="0" eaLnBrk="1" hangingPunct="1">
              <a:buNone/>
            </a:pPr>
            <a:endParaRPr lang="th-TH" altLang="th-TH" sz="3200" dirty="0">
              <a:latin typeface="TH SarabunPSK" panose="020B0500040200020003" pitchFamily="34" charset="-34"/>
              <a:cs typeface="TH SarabunPSK" panose="020B0500040200020003" pitchFamily="34" charset="-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ชื่อเรื่อง 1">
            <a:extLst>
              <a:ext uri="{FF2B5EF4-FFF2-40B4-BE49-F238E27FC236}">
                <a16:creationId xmlns:a16="http://schemas.microsoft.com/office/drawing/2014/main" id="{F76BF751-BA87-48F3-8E7B-F82B5FCF608B}"/>
              </a:ext>
            </a:extLst>
          </p:cNvPr>
          <p:cNvSpPr>
            <a:spLocks noGrp="1"/>
          </p:cNvSpPr>
          <p:nvPr>
            <p:ph type="title"/>
          </p:nvPr>
        </p:nvSpPr>
        <p:spPr/>
        <p:txBody>
          <a:bodyPr/>
          <a:lstStyle/>
          <a:p>
            <a:pPr algn="l" eaLnBrk="1" hangingPunct="1">
              <a:spcBef>
                <a:spcPct val="20000"/>
              </a:spcBef>
            </a:pPr>
            <a:r>
              <a:rPr lang="th-TH" altLang="zh-CN" sz="4000" b="1">
                <a:solidFill>
                  <a:srgbClr val="C00000"/>
                </a:solidFill>
                <a:latin typeface="TH SarabunPSK" panose="020B0500040200020003" pitchFamily="34" charset="-34"/>
                <a:cs typeface="Angsana New" panose="02020603050405020304" pitchFamily="18" charset="-34"/>
              </a:rPr>
              <a:t>1.3 มีวัตถุประสงค์ของสัญญา</a:t>
            </a:r>
            <a:endParaRPr lang="th-TH" altLang="th-TH" sz="4000">
              <a:solidFill>
                <a:srgbClr val="C00000"/>
              </a:solidFill>
              <a:ea typeface="方正舒体"/>
              <a:cs typeface="Angsana New" panose="02020603050405020304" pitchFamily="18" charset="-34"/>
            </a:endParaRPr>
          </a:p>
        </p:txBody>
      </p:sp>
      <p:sp>
        <p:nvSpPr>
          <p:cNvPr id="59395" name="ตัวแทนเนื้อหา 2">
            <a:extLst>
              <a:ext uri="{FF2B5EF4-FFF2-40B4-BE49-F238E27FC236}">
                <a16:creationId xmlns:a16="http://schemas.microsoft.com/office/drawing/2014/main" id="{55560616-893C-4522-83D1-F402026C6D38}"/>
              </a:ext>
            </a:extLst>
          </p:cNvPr>
          <p:cNvSpPr>
            <a:spLocks noGrp="1"/>
          </p:cNvSpPr>
          <p:nvPr>
            <p:ph sz="quarter" idx="1"/>
          </p:nvPr>
        </p:nvSpPr>
        <p:spPr>
          <a:xfrm>
            <a:off x="1434790" y="1797470"/>
            <a:ext cx="9704787" cy="4572000"/>
          </a:xfrm>
        </p:spPr>
        <p:txBody>
          <a:bodyPr/>
          <a:lstStyle/>
          <a:p>
            <a:pPr marL="0" indent="0">
              <a:buNone/>
            </a:pPr>
            <a:r>
              <a:rPr lang="th-TH" altLang="th-TH" sz="3200" dirty="0">
                <a:solidFill>
                  <a:srgbClr val="000000"/>
                </a:solidFill>
                <a:latin typeface="TH SarabunPSK" panose="020B0500040200020003" pitchFamily="34" charset="-34"/>
                <a:cs typeface="TH SarabunPSK" panose="020B0500040200020003" pitchFamily="34" charset="-34"/>
              </a:rPr>
              <a:t>ตองมีวัตถุประสงค วัตถุประสงคดังกลาวยอมหมายถึงเปาหมายหรือประโยชน</a:t>
            </a:r>
          </a:p>
          <a:p>
            <a:pPr marL="0" indent="0">
              <a:buNone/>
            </a:pPr>
            <a:r>
              <a:rPr lang="th-TH" altLang="th-TH" sz="3200" dirty="0">
                <a:solidFill>
                  <a:srgbClr val="000000"/>
                </a:solidFill>
                <a:latin typeface="TH SarabunPSK" panose="020B0500040200020003" pitchFamily="34" charset="-34"/>
                <a:cs typeface="TH SarabunPSK" panose="020B0500040200020003" pitchFamily="34" charset="-34"/>
              </a:rPr>
              <a:t>สุดทายที่ไดจากการทําสัญญา สัญญาทุกประเภทยอมจะตองมีวัตถุประสงค ซึ่งอาจมีวัตถุประสงค ที่ชัดเจน เช</a:t>
            </a:r>
            <a:r>
              <a:rPr lang="th-TH" altLang="th-TH" sz="3200" u="sng" dirty="0">
                <a:solidFill>
                  <a:srgbClr val="000000"/>
                </a:solidFill>
                <a:latin typeface="TH SarabunPSK" panose="020B0500040200020003" pitchFamily="34" charset="-34"/>
                <a:cs typeface="TH SarabunPSK" panose="020B0500040200020003" pitchFamily="34" charset="-34"/>
              </a:rPr>
              <a:t>น สัญญาซื้อขาย </a:t>
            </a:r>
            <a:r>
              <a:rPr lang="th-TH" altLang="th-TH" sz="3200" dirty="0">
                <a:solidFill>
                  <a:srgbClr val="000000"/>
                </a:solidFill>
                <a:latin typeface="TH SarabunPSK" panose="020B0500040200020003" pitchFamily="34" charset="-34"/>
                <a:cs typeface="TH SarabunPSK" panose="020B0500040200020003" pitchFamily="34" charset="-34"/>
              </a:rPr>
              <a:t>หรือ</a:t>
            </a:r>
            <a:r>
              <a:rPr lang="th-TH" altLang="th-TH" sz="3200" u="sng" dirty="0">
                <a:solidFill>
                  <a:srgbClr val="000000"/>
                </a:solidFill>
                <a:latin typeface="TH SarabunPSK" panose="020B0500040200020003" pitchFamily="34" charset="-34"/>
                <a:cs typeface="TH SarabunPSK" panose="020B0500040200020003" pitchFamily="34" charset="-34"/>
              </a:rPr>
              <a:t>สัญญาเชา</a:t>
            </a:r>
            <a:r>
              <a:rPr lang="th-TH" altLang="th-TH" sz="3200" dirty="0">
                <a:solidFill>
                  <a:srgbClr val="000000"/>
                </a:solidFill>
                <a:latin typeface="TH SarabunPSK" panose="020B0500040200020003" pitchFamily="34" charset="-34"/>
                <a:cs typeface="TH SarabunPSK" panose="020B0500040200020003" pitchFamily="34" charset="-34"/>
              </a:rPr>
              <a:t> หรืออาจจะเปนวัตถุประสงคโดยปริยายซึ่งอาจแปรเปลี่ยนไปตามสัญญา แตอยางไรก็ตามวัตถุประสงคนั้นตองไมขัดตอ</a:t>
            </a:r>
          </a:p>
          <a:p>
            <a:pPr marL="0" indent="0">
              <a:buNone/>
            </a:pPr>
            <a:r>
              <a:rPr lang="th-TH" altLang="th-TH" sz="3200" dirty="0">
                <a:solidFill>
                  <a:srgbClr val="000000"/>
                </a:solidFill>
                <a:latin typeface="TH SarabunPSK" panose="020B0500040200020003" pitchFamily="34" charset="-34"/>
                <a:cs typeface="TH SarabunPSK" panose="020B0500040200020003" pitchFamily="34" charset="-34"/>
              </a:rPr>
              <a:t>กฎหมาย ไมพนวิสัย ไมขัดตอความสงบเรียบรอย ศีลธรรมอันดีของประชาชน</a:t>
            </a:r>
          </a:p>
          <a:p>
            <a:pPr marL="0" indent="0">
              <a:buNone/>
            </a:pPr>
            <a:endParaRPr lang="th-TH" altLang="th-TH" sz="3200" dirty="0">
              <a:solidFill>
                <a:srgbClr val="000000"/>
              </a:solidFill>
              <a:latin typeface="TH SarabunPSK" panose="020B0500040200020003" pitchFamily="34" charset="-34"/>
              <a:cs typeface="TH SarabunPSK" panose="020B0500040200020003" pitchFamily="34" charset="-34"/>
            </a:endParaRPr>
          </a:p>
          <a:p>
            <a:pPr marL="0" indent="0">
              <a:buNone/>
            </a:pPr>
            <a:endParaRPr lang="th-TH" altLang="th-TH"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B9A593EB-72B8-4081-8708-CE9C7324F77D}"/>
              </a:ext>
            </a:extLst>
          </p:cNvPr>
          <p:cNvSpPr>
            <a:spLocks noGrp="1" noChangeArrowheads="1"/>
          </p:cNvSpPr>
          <p:nvPr>
            <p:ph sz="quarter" idx="1"/>
          </p:nvPr>
        </p:nvSpPr>
        <p:spPr>
          <a:xfrm>
            <a:off x="1900687" y="836386"/>
            <a:ext cx="8504238" cy="4572000"/>
          </a:xfrm>
        </p:spPr>
        <p:txBody>
          <a:bodyPr/>
          <a:lstStyle/>
          <a:p>
            <a:pPr marL="0" indent="0" eaLnBrk="1" hangingPunct="1">
              <a:buNone/>
            </a:pPr>
            <a:r>
              <a:rPr lang="th-TH" altLang="zh-CN" sz="4000" b="1" dirty="0">
                <a:latin typeface="TH SarabunPSK" panose="020B0500040200020003" pitchFamily="34" charset="-34"/>
                <a:cs typeface="TH SarabunPSK" panose="020B0500040200020003" pitchFamily="34" charset="-34"/>
              </a:rPr>
              <a:t>2.1 สัญญาต่างตอบแทนกับสัญญาไม่ต่างตอบแทน</a:t>
            </a:r>
            <a:r>
              <a:rPr lang="en-US" altLang="zh-CN" sz="4000" b="1" dirty="0">
                <a:latin typeface="TH SarabunPSK" panose="020B0500040200020003" pitchFamily="34" charset="-34"/>
                <a:cs typeface="TH SarabunPSK" panose="020B0500040200020003" pitchFamily="34" charset="-34"/>
              </a:rPr>
              <a:t> </a:t>
            </a:r>
            <a:endParaRPr lang="th-TH" altLang="zh-CN" sz="4000" b="1" dirty="0">
              <a:latin typeface="TH SarabunPSK" panose="020B0500040200020003" pitchFamily="34" charset="-34"/>
              <a:cs typeface="TH SarabunPSK" panose="020B0500040200020003" pitchFamily="34" charset="-34"/>
            </a:endParaRPr>
          </a:p>
          <a:p>
            <a:pPr marL="0" indent="0" eaLnBrk="1" hangingPunct="1">
              <a:buNone/>
            </a:pPr>
            <a:r>
              <a:rPr lang="th-TH" altLang="zh-CN" sz="4000" b="1" dirty="0">
                <a:latin typeface="TH SarabunPSK" panose="020B0500040200020003" pitchFamily="34" charset="-34"/>
                <a:cs typeface="TH SarabunPSK" panose="020B0500040200020003" pitchFamily="34" charset="-34"/>
              </a:rPr>
              <a:t>2.2 สัญญามีค่าตอบแทนกับสัญญาไม่มีค่าตอบแทน</a:t>
            </a:r>
            <a:r>
              <a:rPr lang="en-US" altLang="zh-CN" sz="4000" b="1" dirty="0">
                <a:latin typeface="TH SarabunPSK" panose="020B0500040200020003" pitchFamily="34" charset="-34"/>
                <a:cs typeface="TH SarabunPSK" panose="020B0500040200020003" pitchFamily="34" charset="-34"/>
              </a:rPr>
              <a:t> </a:t>
            </a:r>
            <a:endParaRPr lang="th-TH" altLang="zh-CN" sz="4000" b="1" dirty="0">
              <a:latin typeface="TH SarabunPSK" panose="020B0500040200020003" pitchFamily="34" charset="-34"/>
              <a:cs typeface="TH SarabunPSK" panose="020B0500040200020003" pitchFamily="34" charset="-34"/>
            </a:endParaRPr>
          </a:p>
          <a:p>
            <a:pPr marL="0" indent="0" eaLnBrk="1" hangingPunct="1">
              <a:buNone/>
            </a:pPr>
            <a:r>
              <a:rPr lang="th-TH" altLang="zh-CN" sz="4000" b="1" dirty="0">
                <a:latin typeface="TH SarabunPSK" panose="020B0500040200020003" pitchFamily="34" charset="-34"/>
                <a:cs typeface="TH SarabunPSK" panose="020B0500040200020003" pitchFamily="34" charset="-34"/>
              </a:rPr>
              <a:t>2.3 สัญญาประธานกับสัญญาอุปกรณ์</a:t>
            </a:r>
            <a:r>
              <a:rPr lang="en-US" altLang="zh-CN" sz="4000" b="1" dirty="0">
                <a:latin typeface="TH SarabunPSK" panose="020B0500040200020003" pitchFamily="34" charset="-34"/>
                <a:cs typeface="TH SarabunPSK" panose="020B0500040200020003" pitchFamily="34" charset="-34"/>
              </a:rPr>
              <a:t> </a:t>
            </a:r>
            <a:endParaRPr lang="th-TH" altLang="zh-CN" sz="4000" b="1" dirty="0">
              <a:latin typeface="TH SarabunPSK" panose="020B0500040200020003" pitchFamily="34" charset="-34"/>
              <a:cs typeface="TH SarabunPSK" panose="020B0500040200020003" pitchFamily="34" charset="-34"/>
            </a:endParaRPr>
          </a:p>
          <a:p>
            <a:pPr marL="0" indent="0" eaLnBrk="1" hangingPunct="1">
              <a:buNone/>
            </a:pPr>
            <a:r>
              <a:rPr lang="th-TH" altLang="zh-CN" sz="4000" b="1" dirty="0">
                <a:latin typeface="TH SarabunPSK" panose="020B0500040200020003" pitchFamily="34" charset="-34"/>
                <a:cs typeface="TH SarabunPSK" panose="020B0500040200020003" pitchFamily="34" charset="-34"/>
              </a:rPr>
              <a:t>2.4 เอกเทศสัญญากับสัญญาไม่มีชื่อ</a:t>
            </a:r>
            <a:r>
              <a:rPr lang="en-US" altLang="zh-CN" sz="4000" b="1" dirty="0">
                <a:latin typeface="TH SarabunPSK" panose="020B0500040200020003" pitchFamily="34" charset="-34"/>
                <a:cs typeface="TH SarabunPSK" panose="020B0500040200020003" pitchFamily="34" charset="-34"/>
              </a:rPr>
              <a:t> </a:t>
            </a:r>
            <a:endParaRPr lang="th-TH" altLang="th-TH" sz="4000" b="1" dirty="0">
              <a:latin typeface="TH SarabunPSK" panose="020B0500040200020003" pitchFamily="34" charset="-34"/>
              <a:ea typeface="方正舒体"/>
              <a:cs typeface="TH SarabunPSK" panose="020B0500040200020003" pitchFamily="34" charset="-34"/>
            </a:endParaRPr>
          </a:p>
        </p:txBody>
      </p:sp>
      <p:sp>
        <p:nvSpPr>
          <p:cNvPr id="5" name="TextBox 4">
            <a:extLst>
              <a:ext uri="{FF2B5EF4-FFF2-40B4-BE49-F238E27FC236}">
                <a16:creationId xmlns:a16="http://schemas.microsoft.com/office/drawing/2014/main" id="{AAA63688-1C9C-4BE5-BBDE-7578036FE842}"/>
              </a:ext>
            </a:extLst>
          </p:cNvPr>
          <p:cNvSpPr txBox="1"/>
          <p:nvPr/>
        </p:nvSpPr>
        <p:spPr>
          <a:xfrm>
            <a:off x="1900687" y="482443"/>
            <a:ext cx="6136256" cy="707886"/>
          </a:xfrm>
          <a:prstGeom prst="rect">
            <a:avLst/>
          </a:prstGeom>
          <a:noFill/>
        </p:spPr>
        <p:txBody>
          <a:bodyPr wrap="square">
            <a:spAutoFit/>
          </a:bodyPr>
          <a:lstStyle/>
          <a:p>
            <a:r>
              <a:rPr lang="th-TH" altLang="zh-CN" sz="4000" b="1" dirty="0">
                <a:solidFill>
                  <a:srgbClr val="C00000"/>
                </a:solidFill>
                <a:cs typeface="+mj-cs"/>
              </a:rPr>
              <a:t>2.ประเภทของสัญญา</a:t>
            </a:r>
            <a:r>
              <a:rPr lang="en-US" altLang="zh-CN" sz="4000" b="1" dirty="0">
                <a:solidFill>
                  <a:srgbClr val="C00000"/>
                </a:solidFill>
                <a:cs typeface="+mj-cs"/>
              </a:rPr>
              <a:t> </a:t>
            </a:r>
            <a:endParaRPr lang="th-TH" sz="4000" b="1" dirty="0">
              <a:solidFill>
                <a:srgbClr val="C00000"/>
              </a:solidFill>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824AD7-A073-407E-8641-ADEE42392622}"/>
              </a:ext>
            </a:extLst>
          </p:cNvPr>
          <p:cNvSpPr txBox="1"/>
          <p:nvPr/>
        </p:nvSpPr>
        <p:spPr>
          <a:xfrm>
            <a:off x="471577" y="1351471"/>
            <a:ext cx="11248846" cy="3847207"/>
          </a:xfrm>
          <a:prstGeom prst="rect">
            <a:avLst/>
          </a:prstGeom>
          <a:noFill/>
        </p:spPr>
        <p:txBody>
          <a:bodyPr wrap="square">
            <a:spAutoFit/>
          </a:bodyPr>
          <a:lstStyle/>
          <a:p>
            <a:r>
              <a:rPr lang="th-TH" sz="2800" b="0" i="0" dirty="0">
                <a:solidFill>
                  <a:srgbClr val="000000"/>
                </a:solidFill>
                <a:effectLst/>
                <a:latin typeface="Times New Roman" panose="02020603050405020304" pitchFamily="18" charset="0"/>
                <a:cs typeface="+mj-cs"/>
              </a:rPr>
              <a:t>1</a:t>
            </a:r>
            <a:r>
              <a:rPr lang="en-US" sz="2800" dirty="0">
                <a:solidFill>
                  <a:srgbClr val="000000"/>
                </a:solidFill>
                <a:latin typeface="Times New Roman" panose="02020603050405020304" pitchFamily="18" charset="0"/>
                <a:cs typeface="+mj-cs"/>
              </a:rPr>
              <a:t>.</a:t>
            </a:r>
            <a:r>
              <a:rPr lang="th-TH" sz="2800" b="0" i="0" dirty="0">
                <a:solidFill>
                  <a:srgbClr val="000000"/>
                </a:solidFill>
                <a:effectLst/>
                <a:latin typeface="Times New Roman" panose="02020603050405020304" pitchFamily="18" charset="0"/>
                <a:cs typeface="+mj-cs"/>
              </a:rPr>
              <a:t> สัญญาต่างตอบแทนนั้นมีลักษณะเช่นเดียวกันกับนิติกรรมที่มีค่าตอบแทน เช่น สัญญาซื้อขายหรือสัญญาเช่าทรัพย์เป็นต้น </a:t>
            </a:r>
            <a:r>
              <a:rPr lang="th-TH" altLang="zh-CN" sz="2800" dirty="0">
                <a:cs typeface="+mj-cs"/>
              </a:rPr>
              <a:t>ในสัญญาซื้อขาย </a:t>
            </a:r>
            <a:r>
              <a:rPr lang="th-TH" altLang="zh-CN" sz="2800" u="sng" dirty="0">
                <a:solidFill>
                  <a:srgbClr val="C00000"/>
                </a:solidFill>
                <a:cs typeface="+mj-cs"/>
              </a:rPr>
              <a:t>ผู้ซื้อมีหน้าที่จะต้องชำระราคา ส่วนผู้ขายมีหนี้ที่ต้องโอนกรรมสิทธิ์และส่งมอบทรัพย์สินให้แก่ผู้ซื้อ </a:t>
            </a:r>
            <a:endParaRPr lang="en-US" altLang="zh-CN" sz="2800" u="sng" dirty="0">
              <a:solidFill>
                <a:srgbClr val="C00000"/>
              </a:solidFill>
              <a:cs typeface="+mj-cs"/>
            </a:endParaRPr>
          </a:p>
          <a:p>
            <a:br>
              <a:rPr lang="th-TH" sz="2800" dirty="0">
                <a:cs typeface="+mj-cs"/>
              </a:rPr>
            </a:br>
            <a:r>
              <a:rPr lang="th-TH" sz="2800" b="0" i="0" dirty="0">
                <a:solidFill>
                  <a:srgbClr val="000000"/>
                </a:solidFill>
                <a:effectLst/>
                <a:latin typeface="Times New Roman" panose="02020603050405020304" pitchFamily="18" charset="0"/>
                <a:cs typeface="+mj-cs"/>
              </a:rPr>
              <a:t>2</a:t>
            </a:r>
            <a:r>
              <a:rPr lang="en-US" sz="2800" b="0" i="0" dirty="0">
                <a:solidFill>
                  <a:srgbClr val="000000"/>
                </a:solidFill>
                <a:effectLst/>
                <a:latin typeface="Times New Roman" panose="02020603050405020304" pitchFamily="18" charset="0"/>
                <a:cs typeface="+mj-cs"/>
              </a:rPr>
              <a:t>.</a:t>
            </a:r>
            <a:r>
              <a:rPr lang="th-TH" sz="2800" b="0" i="0" dirty="0">
                <a:solidFill>
                  <a:srgbClr val="000000"/>
                </a:solidFill>
                <a:effectLst/>
                <a:latin typeface="Times New Roman" panose="02020603050405020304" pitchFamily="18" charset="0"/>
                <a:cs typeface="+mj-cs"/>
              </a:rPr>
              <a:t> สัญญาไม่ต่างตอบแทน คือ คู่สัญญาอีกฝ่ายหนึ่งไม่ต้องชำระหนี้หรือกระทำการอย่างใดเป็นการตอบแทนคู่สัญญาอีกฝ่ายหนึ่ง เช่นสัญญาให้โดยเสน่หาหรือสัญญาฝากทรัพย์โดยไม่มีบำเหน็จ (ตามประมวลกฎหมายแพ่งและพาณิชย์มาตรา 657,659) </a:t>
            </a:r>
            <a:r>
              <a:rPr lang="th-TH" altLang="zh-CN" sz="2800" dirty="0">
                <a:cs typeface="+mj-cs"/>
              </a:rPr>
              <a:t>สัญญายืมใช้คงรูป  สัญญาฝากทรัพย์ไม่มีบำเหน็จ </a:t>
            </a:r>
            <a:r>
              <a:rPr lang="th-TH" sz="2800" b="0" i="0" dirty="0">
                <a:solidFill>
                  <a:srgbClr val="000000"/>
                </a:solidFill>
                <a:effectLst/>
                <a:latin typeface="Times New Roman" panose="02020603050405020304" pitchFamily="18" charset="0"/>
                <a:cs typeface="+mj-cs"/>
              </a:rPr>
              <a:t>เป็นต้น </a:t>
            </a:r>
            <a:br>
              <a:rPr lang="th-TH" sz="2400" dirty="0"/>
            </a:br>
            <a:br>
              <a:rPr lang="th-TH" sz="2400" dirty="0"/>
            </a:br>
            <a:endParaRPr lang="th-TH" sz="2400" dirty="0"/>
          </a:p>
        </p:txBody>
      </p:sp>
      <p:sp>
        <p:nvSpPr>
          <p:cNvPr id="4" name="Rectangle 2">
            <a:extLst>
              <a:ext uri="{FF2B5EF4-FFF2-40B4-BE49-F238E27FC236}">
                <a16:creationId xmlns:a16="http://schemas.microsoft.com/office/drawing/2014/main" id="{902FD269-01A1-4065-BC1A-704A7DB55A9F}"/>
              </a:ext>
            </a:extLst>
          </p:cNvPr>
          <p:cNvSpPr txBox="1">
            <a:spLocks noRot="1" noChangeArrowheads="1"/>
          </p:cNvSpPr>
          <p:nvPr/>
        </p:nvSpPr>
        <p:spPr>
          <a:xfrm>
            <a:off x="770227" y="452888"/>
            <a:ext cx="11379200" cy="758825"/>
          </a:xfrm>
          <a:prstGeom prst="rect">
            <a:avLst/>
          </a:prstGeom>
        </p:spPr>
        <p:txBody>
          <a:bodyPr/>
          <a:lstStyle>
            <a:lvl1pPr algn="ctr" rtl="0" eaLnBrk="0" fontAlgn="base" hangingPunct="0">
              <a:spcBef>
                <a:spcPct val="0"/>
              </a:spcBef>
              <a:spcAft>
                <a:spcPct val="0"/>
              </a:spcAft>
              <a:defRPr sz="3300" kern="1200">
                <a:solidFill>
                  <a:srgbClr val="93B4BD"/>
                </a:solidFill>
                <a:latin typeface="+mj-lt"/>
                <a:ea typeface="+mj-ea"/>
                <a:cs typeface="+mj-cs"/>
              </a:defRPr>
            </a:lvl1pPr>
            <a:lvl2pPr algn="ctr" rtl="0" eaLnBrk="0" fontAlgn="base" hangingPunct="0">
              <a:spcBef>
                <a:spcPct val="0"/>
              </a:spcBef>
              <a:spcAft>
                <a:spcPct val="0"/>
              </a:spcAft>
              <a:defRPr sz="3300">
                <a:solidFill>
                  <a:srgbClr val="93B4BD"/>
                </a:solidFill>
                <a:latin typeface="Georgia" pitchFamily="18" charset="0"/>
                <a:cs typeface="Cordia New" pitchFamily="34" charset="-34"/>
              </a:defRPr>
            </a:lvl2pPr>
            <a:lvl3pPr algn="ctr" rtl="0" eaLnBrk="0" fontAlgn="base" hangingPunct="0">
              <a:spcBef>
                <a:spcPct val="0"/>
              </a:spcBef>
              <a:spcAft>
                <a:spcPct val="0"/>
              </a:spcAft>
              <a:defRPr sz="3300">
                <a:solidFill>
                  <a:srgbClr val="93B4BD"/>
                </a:solidFill>
                <a:latin typeface="Georgia" pitchFamily="18" charset="0"/>
                <a:cs typeface="Cordia New" pitchFamily="34" charset="-34"/>
              </a:defRPr>
            </a:lvl3pPr>
            <a:lvl4pPr algn="ctr" rtl="0" eaLnBrk="0" fontAlgn="base" hangingPunct="0">
              <a:spcBef>
                <a:spcPct val="0"/>
              </a:spcBef>
              <a:spcAft>
                <a:spcPct val="0"/>
              </a:spcAft>
              <a:defRPr sz="3300">
                <a:solidFill>
                  <a:srgbClr val="93B4BD"/>
                </a:solidFill>
                <a:latin typeface="Georgia" pitchFamily="18" charset="0"/>
                <a:cs typeface="Cordia New" pitchFamily="34" charset="-34"/>
              </a:defRPr>
            </a:lvl4pPr>
            <a:lvl5pPr algn="ctr" rtl="0" eaLnBrk="0" fontAlgn="base" hangingPunct="0">
              <a:spcBef>
                <a:spcPct val="0"/>
              </a:spcBef>
              <a:spcAft>
                <a:spcPct val="0"/>
              </a:spcAft>
              <a:defRPr sz="3300">
                <a:solidFill>
                  <a:srgbClr val="93B4BD"/>
                </a:solidFill>
                <a:latin typeface="Georgia" pitchFamily="18" charset="0"/>
                <a:cs typeface="Cordia New" pitchFamily="34" charset="-34"/>
              </a:defRPr>
            </a:lvl5pPr>
            <a:lvl6pPr marL="457200" algn="ctr" rtl="0" fontAlgn="base">
              <a:spcBef>
                <a:spcPct val="0"/>
              </a:spcBef>
              <a:spcAft>
                <a:spcPct val="0"/>
              </a:spcAft>
              <a:defRPr sz="3300">
                <a:solidFill>
                  <a:srgbClr val="93B4BD"/>
                </a:solidFill>
                <a:latin typeface="Georgia" pitchFamily="18" charset="0"/>
                <a:cs typeface="Cordia New" pitchFamily="34" charset="-34"/>
              </a:defRPr>
            </a:lvl6pPr>
            <a:lvl7pPr marL="914400" algn="ctr" rtl="0" fontAlgn="base">
              <a:spcBef>
                <a:spcPct val="0"/>
              </a:spcBef>
              <a:spcAft>
                <a:spcPct val="0"/>
              </a:spcAft>
              <a:defRPr sz="3300">
                <a:solidFill>
                  <a:srgbClr val="93B4BD"/>
                </a:solidFill>
                <a:latin typeface="Georgia" pitchFamily="18" charset="0"/>
                <a:cs typeface="Cordia New" pitchFamily="34" charset="-34"/>
              </a:defRPr>
            </a:lvl7pPr>
            <a:lvl8pPr marL="1371600" algn="ctr" rtl="0" fontAlgn="base">
              <a:spcBef>
                <a:spcPct val="0"/>
              </a:spcBef>
              <a:spcAft>
                <a:spcPct val="0"/>
              </a:spcAft>
              <a:defRPr sz="3300">
                <a:solidFill>
                  <a:srgbClr val="93B4BD"/>
                </a:solidFill>
                <a:latin typeface="Georgia" pitchFamily="18" charset="0"/>
                <a:cs typeface="Cordia New" pitchFamily="34" charset="-34"/>
              </a:defRPr>
            </a:lvl8pPr>
            <a:lvl9pPr marL="1828800" algn="ctr" rtl="0" fontAlgn="base">
              <a:spcBef>
                <a:spcPct val="0"/>
              </a:spcBef>
              <a:spcAft>
                <a:spcPct val="0"/>
              </a:spcAft>
              <a:defRPr sz="3300">
                <a:solidFill>
                  <a:srgbClr val="93B4BD"/>
                </a:solidFill>
                <a:latin typeface="Georgia" pitchFamily="18" charset="0"/>
                <a:cs typeface="Cordia New" pitchFamily="34" charset="-34"/>
              </a:defRPr>
            </a:lvl9pPr>
          </a:lstStyle>
          <a:p>
            <a:pPr algn="l" eaLnBrk="1" hangingPunct="1"/>
            <a:r>
              <a:rPr lang="th-TH" altLang="zh-CN" sz="4000" b="1" dirty="0">
                <a:solidFill>
                  <a:srgbClr val="C00000"/>
                </a:solidFill>
              </a:rPr>
              <a:t>2.1 สัญญาต่างตอบแทนกับสัญญาไม่ต่างตอบแทน</a:t>
            </a:r>
            <a:r>
              <a:rPr lang="en-US" altLang="zh-CN" sz="4000" b="1" dirty="0">
                <a:solidFill>
                  <a:srgbClr val="C00000"/>
                </a:solidFill>
              </a:rPr>
              <a:t> </a:t>
            </a:r>
            <a:endParaRPr lang="th-TH" altLang="th-TH" sz="4000" b="1" dirty="0">
              <a:solidFill>
                <a:srgbClr val="C00000"/>
              </a:solidFill>
              <a:ea typeface="方正舒体"/>
            </a:endParaRPr>
          </a:p>
        </p:txBody>
      </p:sp>
    </p:spTree>
    <p:extLst>
      <p:ext uri="{BB962C8B-B14F-4D97-AF65-F5344CB8AC3E}">
        <p14:creationId xmlns:p14="http://schemas.microsoft.com/office/powerpoint/2010/main" val="244480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42DC739-D49C-4BFB-9B32-B1C8342F7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517" y="0"/>
            <a:ext cx="5096488" cy="6576498"/>
          </a:xfrm>
          <a:prstGeom prst="rect">
            <a:avLst/>
          </a:prstGeom>
        </p:spPr>
      </p:pic>
    </p:spTree>
    <p:extLst>
      <p:ext uri="{BB962C8B-B14F-4D97-AF65-F5344CB8AC3E}">
        <p14:creationId xmlns:p14="http://schemas.microsoft.com/office/powerpoint/2010/main" val="40106351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153</TotalTime>
  <Words>2880</Words>
  <Application>Microsoft Office PowerPoint</Application>
  <PresentationFormat>Widescreen</PresentationFormat>
  <Paragraphs>133</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Angsana New</vt:lpstr>
      <vt:lpstr>Arial</vt:lpstr>
      <vt:lpstr>db_heaventregular</vt:lpstr>
      <vt:lpstr>Impact</vt:lpstr>
      <vt:lpstr>TH SarabunPSK</vt:lpstr>
      <vt:lpstr>Times New Roman</vt:lpstr>
      <vt:lpstr>Wingdings</vt:lpstr>
      <vt:lpstr>Wingdings 2</vt:lpstr>
      <vt:lpstr>Main Event</vt:lpstr>
      <vt:lpstr>PowerPoint Presentation</vt:lpstr>
      <vt:lpstr>PowerPoint Presentation</vt:lpstr>
      <vt:lpstr>PowerPoint Presentation</vt:lpstr>
      <vt:lpstr>1.1 มีบุคคลเป็นคู่สัญญาตั้งแต่สองฝ่าย</vt:lpstr>
      <vt:lpstr>1.2 การแสดงเจตนาเป็นคำเสนอ-คำสนอง</vt:lpstr>
      <vt:lpstr>1.3 มีวัตถุประสงค์ของสัญญา</vt:lpstr>
      <vt:lpstr>PowerPoint Presentation</vt:lpstr>
      <vt:lpstr>PowerPoint Presentation</vt:lpstr>
      <vt:lpstr>PowerPoint Presentation</vt:lpstr>
      <vt:lpstr>2.2 สัญญามีค่าตอบแทนกับสัญญาไม่มีค่าตอบแทน</vt:lpstr>
      <vt:lpstr>2.3 สัญญาประธานกับสัญญาอุปกรณ์</vt:lpstr>
      <vt:lpstr>2.4 เอกเทศสัญญากับสัญญาไม่มีชื่อ </vt:lpstr>
      <vt:lpstr>PowerPoint Presentation</vt:lpstr>
      <vt:lpstr>PowerPoint Presentation</vt:lpstr>
      <vt:lpstr>คำสนองโดยชัดแจ้ง</vt:lpstr>
      <vt:lpstr>คำสนองโดยปริยาย</vt:lpstr>
      <vt:lpstr>PowerPoint Presentation</vt:lpstr>
      <vt:lpstr>5.1 สิทธิในการเลิกสัญญาที่มาจาก “ข้อสัญญา”</vt:lpstr>
      <vt:lpstr>5.2 สิทธิในการเลิกสัญญาจาก “บทบัญญัติของกฎหมาย”</vt:lpstr>
      <vt:lpstr>ตัวอย่างกรณีการชำระหนี้กลายเป็นพ้นวิสัย </vt:lpstr>
      <vt:lpstr>PowerPoint Presentation</vt:lpstr>
      <vt:lpstr>  แบบฝึกหัด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LAWAN PONGSUWANSIRI</dc:creator>
  <cp:lastModifiedBy>Lily Lawan</cp:lastModifiedBy>
  <cp:revision>23</cp:revision>
  <dcterms:created xsi:type="dcterms:W3CDTF">2020-11-14T07:29:35Z</dcterms:created>
  <dcterms:modified xsi:type="dcterms:W3CDTF">2021-06-20T14:18:24Z</dcterms:modified>
</cp:coreProperties>
</file>