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419" r:id="rId3"/>
    <p:sldId id="420" r:id="rId4"/>
    <p:sldId id="421" r:id="rId5"/>
    <p:sldId id="422" r:id="rId6"/>
    <p:sldId id="439" r:id="rId7"/>
    <p:sldId id="440" r:id="rId8"/>
    <p:sldId id="441" r:id="rId9"/>
    <p:sldId id="442" r:id="rId10"/>
    <p:sldId id="44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DB59-8A00-46D2-8CC3-01204D93FF89}" type="datetimeFigureOut">
              <a:rPr lang="th-TH" smtClean="0"/>
              <a:t>22/12/64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4210-933E-42DC-A8F7-CC6BEE90BE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66790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DB59-8A00-46D2-8CC3-01204D93FF89}" type="datetimeFigureOut">
              <a:rPr lang="th-TH" smtClean="0"/>
              <a:t>22/12/64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4210-933E-42DC-A8F7-CC6BEE90BE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60376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DB59-8A00-46D2-8CC3-01204D93FF89}" type="datetimeFigureOut">
              <a:rPr lang="th-TH" smtClean="0"/>
              <a:t>22/12/64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4210-933E-42DC-A8F7-CC6BEE90BE00}" type="slidenum">
              <a:rPr lang="th-TH" smtClean="0"/>
              <a:t>‹#›</a:t>
            </a:fld>
            <a:endParaRPr lang="th-TH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1389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DB59-8A00-46D2-8CC3-01204D93FF89}" type="datetimeFigureOut">
              <a:rPr lang="th-TH" smtClean="0"/>
              <a:t>22/12/64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4210-933E-42DC-A8F7-CC6BEE90BE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499803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DB59-8A00-46D2-8CC3-01204D93FF89}" type="datetimeFigureOut">
              <a:rPr lang="th-TH" smtClean="0"/>
              <a:t>22/12/64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4210-933E-42DC-A8F7-CC6BEE90BE00}" type="slidenum">
              <a:rPr lang="th-TH" smtClean="0"/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53450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DB59-8A00-46D2-8CC3-01204D93FF89}" type="datetimeFigureOut">
              <a:rPr lang="th-TH" smtClean="0"/>
              <a:t>22/12/64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4210-933E-42DC-A8F7-CC6BEE90BE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70839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DB59-8A00-46D2-8CC3-01204D93FF89}" type="datetimeFigureOut">
              <a:rPr lang="th-TH" smtClean="0"/>
              <a:t>22/12/64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4210-933E-42DC-A8F7-CC6BEE90BE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9148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DB59-8A00-46D2-8CC3-01204D93FF89}" type="datetimeFigureOut">
              <a:rPr lang="th-TH" smtClean="0"/>
              <a:t>22/12/64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4210-933E-42DC-A8F7-CC6BEE90BE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7829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DB59-8A00-46D2-8CC3-01204D93FF89}" type="datetimeFigureOut">
              <a:rPr lang="th-TH" smtClean="0"/>
              <a:t>22/12/64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4210-933E-42DC-A8F7-CC6BEE90BE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48823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DB59-8A00-46D2-8CC3-01204D93FF89}" type="datetimeFigureOut">
              <a:rPr lang="th-TH" smtClean="0"/>
              <a:t>22/12/64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4210-933E-42DC-A8F7-CC6BEE90BE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73786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DB59-8A00-46D2-8CC3-01204D93FF89}" type="datetimeFigureOut">
              <a:rPr lang="th-TH" smtClean="0"/>
              <a:t>22/12/64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4210-933E-42DC-A8F7-CC6BEE90BE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46878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DB59-8A00-46D2-8CC3-01204D93FF89}" type="datetimeFigureOut">
              <a:rPr lang="th-TH" smtClean="0"/>
              <a:t>22/12/64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4210-933E-42DC-A8F7-CC6BEE90BE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81256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DB59-8A00-46D2-8CC3-01204D93FF89}" type="datetimeFigureOut">
              <a:rPr lang="th-TH" smtClean="0"/>
              <a:t>22/12/64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4210-933E-42DC-A8F7-CC6BEE90BE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92096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DB59-8A00-46D2-8CC3-01204D93FF89}" type="datetimeFigureOut">
              <a:rPr lang="th-TH" smtClean="0"/>
              <a:t>22/12/64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4210-933E-42DC-A8F7-CC6BEE90BE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87423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DB59-8A00-46D2-8CC3-01204D93FF89}" type="datetimeFigureOut">
              <a:rPr lang="th-TH" smtClean="0"/>
              <a:t>22/12/64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4210-933E-42DC-A8F7-CC6BEE90BE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20893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DB59-8A00-46D2-8CC3-01204D93FF89}" type="datetimeFigureOut">
              <a:rPr lang="th-TH" smtClean="0"/>
              <a:t>22/12/64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4210-933E-42DC-A8F7-CC6BEE90BE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23840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2DB59-8A00-46D2-8CC3-01204D93FF89}" type="datetimeFigureOut">
              <a:rPr lang="th-TH" smtClean="0"/>
              <a:t>22/12/64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E1D4210-933E-42DC-A8F7-CC6BEE90BE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7524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78F27-27C7-48CA-9B74-29EDEDB800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b="1" dirty="0"/>
              <a:t>บทที่ </a:t>
            </a:r>
            <a:r>
              <a:rPr lang="en-US" b="1" dirty="0"/>
              <a:t>6</a:t>
            </a:r>
            <a:endParaRPr lang="th-TH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CA8B07-E4F6-4A83-B290-E15BD03269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sz="5400" dirty="0">
                <a:cs typeface="+mj-cs"/>
              </a:rPr>
              <a:t>การหาคุณภาพของเครื่องมือ</a:t>
            </a:r>
          </a:p>
        </p:txBody>
      </p:sp>
    </p:spTree>
    <p:extLst>
      <p:ext uri="{BB962C8B-B14F-4D97-AF65-F5344CB8AC3E}">
        <p14:creationId xmlns:p14="http://schemas.microsoft.com/office/powerpoint/2010/main" val="3476407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9" name="Rectangle 2">
            <a:extLst>
              <a:ext uri="{FF2B5EF4-FFF2-40B4-BE49-F238E27FC236}">
                <a16:creationId xmlns:a16="http://schemas.microsoft.com/office/drawing/2014/main" id="{661ADF53-50B5-4506-9CD0-20C52CFF8E0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05000" y="381000"/>
            <a:ext cx="8458200" cy="6172200"/>
          </a:xfrm>
        </p:spPr>
        <p:txBody>
          <a:bodyPr rtlCol="0"/>
          <a:lstStyle/>
          <a:p>
            <a:pPr algn="thaiDist">
              <a:defRPr/>
            </a:pPr>
            <a:r>
              <a:rPr lang="th-TH" sz="3600">
                <a:latin typeface="AngsanaUPC" pitchFamily="18" charset="-34"/>
              </a:rPr>
              <a:t>	ความยากที่เหมาะสมอยู่ระหว่าง 0.20 - 0.80 ถ้ามีค่ายิ่งมากแสดงว่ายิ่งง่าย</a:t>
            </a:r>
          </a:p>
          <a:p>
            <a:pPr algn="thaiDist">
              <a:defRPr/>
            </a:pPr>
            <a:r>
              <a:rPr lang="th-TH" sz="4000">
                <a:latin typeface="AngsanaUPC" pitchFamily="18" charset="-34"/>
              </a:rPr>
              <a:t>การปรับปรุงเครื่องมือวัด</a:t>
            </a:r>
          </a:p>
          <a:p>
            <a:pPr algn="thaiDist">
              <a:defRPr/>
            </a:pPr>
            <a:r>
              <a:rPr lang="th-TH" sz="3600">
                <a:latin typeface="AngsanaUPC" pitchFamily="18" charset="-34"/>
              </a:rPr>
              <a:t>	ภายหลังจากการให้ผู้เชี่ยวชาญตรวจสอบและการนำไปทดลองใช้แล้ว ผู้สร้างอาจต้องตัดข้อคำถามบางข้อทิ้ง หรือปรับปรุงข้อความใหม่ การปรับปรุงได้แก่ การแก้ไขข้อความเช่น เพิ่มคำบางคำ หรือขยายความบางอย่างให้อ่านเข้าใจได้ง่ายขึ้น แล้วจึงนำไปทดลองกับกลุ่มตัวอย่างแล้ววิเคราะห์รายข้อทำเช่นนี้หลายๆ ครั้งจนไม่มีข้อใดที่จำเป็นต้องปรับปรุง จึงคำนวณหาค่าความเชื่อมั่นของเครื่องมือวัด</a:t>
            </a:r>
          </a:p>
        </p:txBody>
      </p:sp>
      <p:sp>
        <p:nvSpPr>
          <p:cNvPr id="59395" name="Slide Number Placeholder 5">
            <a:extLst>
              <a:ext uri="{FF2B5EF4-FFF2-40B4-BE49-F238E27FC236}">
                <a16:creationId xmlns:a16="http://schemas.microsoft.com/office/drawing/2014/main" id="{BDD9F50C-F6EF-471E-8F9D-E04D3D926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9pPr>
          </a:lstStyle>
          <a:p>
            <a:fld id="{218BD485-988E-4B89-9BC6-305745530129}" type="slidenum">
              <a:rPr lang="en-US" altLang="th-TH" sz="2600"/>
              <a:pPr/>
              <a:t>10</a:t>
            </a:fld>
            <a:endParaRPr lang="th-TH" altLang="th-TH" sz="2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Rectangle 2">
            <a:extLst>
              <a:ext uri="{FF2B5EF4-FFF2-40B4-BE49-F238E27FC236}">
                <a16:creationId xmlns:a16="http://schemas.microsoft.com/office/drawing/2014/main" id="{DCF5DC11-82BA-4614-B35F-E092DF1A234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62150" y="514350"/>
            <a:ext cx="8458200" cy="4800600"/>
          </a:xfrm>
        </p:spPr>
        <p:txBody>
          <a:bodyPr rtlCol="0">
            <a:normAutofit fontScale="92500" lnSpcReduction="20000"/>
          </a:bodyPr>
          <a:lstStyle/>
          <a:p>
            <a:pPr>
              <a:defRPr/>
            </a:pPr>
            <a:r>
              <a:rPr lang="th-TH" sz="3600" b="1" dirty="0">
                <a:latin typeface="AngsanaUPC" pitchFamily="18" charset="-34"/>
              </a:rPr>
              <a:t>	</a:t>
            </a:r>
            <a:r>
              <a:rPr lang="th-TH" sz="4300" b="1" u="sng" dirty="0">
                <a:latin typeface="AngsanaUPC" pitchFamily="18" charset="-34"/>
              </a:rPr>
              <a:t>บทที่ </a:t>
            </a:r>
            <a:r>
              <a:rPr lang="en-US" sz="4300" b="1" u="sng" dirty="0">
                <a:latin typeface="AngsanaUPC" pitchFamily="18" charset="-34"/>
              </a:rPr>
              <a:t>6</a:t>
            </a:r>
          </a:p>
          <a:p>
            <a:pPr>
              <a:defRPr/>
            </a:pPr>
            <a:r>
              <a:rPr lang="th-TH" sz="3600" b="1" dirty="0">
                <a:latin typeface="AngsanaUPC" pitchFamily="18" charset="-34"/>
              </a:rPr>
              <a:t>การหาคุณภาพของเครื่องมือที่ใช้ในการเก็บรวบรวมข้อมูล</a:t>
            </a:r>
            <a:endParaRPr lang="th-TH" sz="3600" dirty="0">
              <a:latin typeface="AngsanaUPC" pitchFamily="18" charset="-34"/>
            </a:endParaRPr>
          </a:p>
          <a:p>
            <a:pPr algn="thaiDist">
              <a:defRPr/>
            </a:pPr>
            <a:r>
              <a:rPr lang="th-TH" sz="3600" dirty="0">
                <a:latin typeface="AngsanaUPC" pitchFamily="18" charset="-34"/>
              </a:rPr>
              <a:t>	คุณภาพของเครื่องมือที่ใช้ในการเก็บรวบรวมข้อมูลเป็นสิ่งสำคัญมาก เพราะเครื่องมือที่มีคุณภาพ จะช่วยให้ได้ข้อมูลที่เชื่อถือได้ เครื่องมือที่ใช้ในการเก็บรวบรวมข้อมูลอาจได้จากที่ผู้อื่นสร้างไว้ ซึ่งจะทำให้ไม่เสียเวลาในการสร้างเครื่องมือใหม่ ถ้าไม่สามารถหาเครื่องมือเก็บรวบรวมข้อมูลที่ตรงกับงานวิจัยของตนได้ ควรสร้างเครื่องมือใหม่อย่างถูกหลักวิชาและควรตรวจสอบคุณภาพของเครื่องมือด้วย เครื่องมือในการเก็บรวบรวมข้อมูลที่มีคุณภาพควรมีลักษณะสำคัญคือมีความตรง ความเชื่อมั่น อำนาจแจกแจงและความยากเหมาะสมซึ่งมีรายละเอียดดังนี้</a:t>
            </a:r>
          </a:p>
        </p:txBody>
      </p:sp>
      <p:sp>
        <p:nvSpPr>
          <p:cNvPr id="34819" name="Slide Number Placeholder 5">
            <a:extLst>
              <a:ext uri="{FF2B5EF4-FFF2-40B4-BE49-F238E27FC236}">
                <a16:creationId xmlns:a16="http://schemas.microsoft.com/office/drawing/2014/main" id="{C031C273-7BE1-4F62-9B51-AA195779A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9pPr>
          </a:lstStyle>
          <a:p>
            <a:fld id="{A3769D4C-E1FF-4E28-BAAE-8A019B615967}" type="slidenum">
              <a:rPr lang="en-US" altLang="th-TH" sz="2600"/>
              <a:pPr/>
              <a:t>2</a:t>
            </a:fld>
            <a:endParaRPr lang="th-TH" altLang="th-TH" sz="2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2">
            <a:extLst>
              <a:ext uri="{FF2B5EF4-FFF2-40B4-BE49-F238E27FC236}">
                <a16:creationId xmlns:a16="http://schemas.microsoft.com/office/drawing/2014/main" id="{F517D8E5-2189-45F5-93E3-4BE470B21A2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362200" y="381000"/>
            <a:ext cx="5486400" cy="533400"/>
          </a:xfrm>
        </p:spPr>
        <p:txBody>
          <a:bodyPr/>
          <a:lstStyle/>
          <a:p>
            <a:pPr>
              <a:defRPr/>
            </a:pPr>
            <a:r>
              <a:rPr lang="th-TH">
                <a:latin typeface="AngsanaUPC" pitchFamily="18" charset="-34"/>
              </a:rPr>
              <a:t>เรื่องที่ 2.1 ความตรง (</a:t>
            </a:r>
            <a:r>
              <a:rPr lang="en-US">
                <a:latin typeface="AngsanaUPC" pitchFamily="18" charset="-34"/>
              </a:rPr>
              <a:t>Validity</a:t>
            </a:r>
            <a:r>
              <a:rPr lang="th-TH">
                <a:latin typeface="AngsanaUPC" pitchFamily="18" charset="-34"/>
              </a:rPr>
              <a:t>)</a:t>
            </a:r>
            <a:endParaRPr lang="th-TH" sz="2800">
              <a:latin typeface="AngsanaUPC" pitchFamily="18" charset="-34"/>
            </a:endParaRPr>
          </a:p>
        </p:txBody>
      </p:sp>
      <p:sp>
        <p:nvSpPr>
          <p:cNvPr id="169988" name="Rectangle 3">
            <a:extLst>
              <a:ext uri="{FF2B5EF4-FFF2-40B4-BE49-F238E27FC236}">
                <a16:creationId xmlns:a16="http://schemas.microsoft.com/office/drawing/2014/main" id="{610EF501-5DF8-4E5D-8642-82D12A97CC6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914400"/>
            <a:ext cx="8534400" cy="3505200"/>
          </a:xfrm>
        </p:spPr>
        <p:txBody>
          <a:bodyPr rtlCol="0">
            <a:normAutofit fontScale="85000" lnSpcReduction="20000"/>
          </a:bodyPr>
          <a:lstStyle/>
          <a:p>
            <a:pPr algn="thaiDist">
              <a:defRPr/>
            </a:pPr>
            <a:r>
              <a:rPr lang="th-TH" sz="3600">
                <a:latin typeface="AngsanaUPC" pitchFamily="18" charset="-34"/>
              </a:rPr>
              <a:t>	ความตรงหรือความเที่ยงตรง หมายถึง ความสามารถวัดในสิ่งที่ต้องการจะวัด เช่น จะวัดเรื่องความซื่อสัตย์ ตัวคำถามในแบบสอบถามจะต้องเป็นเรื่องที่แสดงออกถึงความซื่อสัตย์หรือหากสอนเรื่องเศษส่วน แบบทดสอบถามวัดเรื่องเศษส่วนจริงๆ หรือไม่ การสร้างเครื่องมือให้มีความตรง ควรถือหลักปฏิบัติดังนี้</a:t>
            </a:r>
          </a:p>
          <a:p>
            <a:pPr algn="thaiDist">
              <a:defRPr/>
            </a:pPr>
            <a:r>
              <a:rPr lang="th-TH" sz="3600">
                <a:latin typeface="AngsanaUPC" pitchFamily="18" charset="-34"/>
              </a:rPr>
              <a:t>	1. การเขียนข้อความ ให้คำนึงถึงหลักตรรกวิทยาและทฤษฎีที่เกี่ยวข้องมากที่สุดว่าสิ่งที่เราเขียนอยู่ในความหมายของสิ่งที่เราต้องการจะวัดหรือไม่</a:t>
            </a:r>
          </a:p>
          <a:p>
            <a:pPr algn="thaiDist">
              <a:defRPr/>
            </a:pPr>
            <a:r>
              <a:rPr lang="th-TH" sz="3600">
                <a:latin typeface="AngsanaUPC" pitchFamily="18" charset="-34"/>
              </a:rPr>
              <a:t>	2. ให้ปรึกษาผู้เชี่ยวชาญในด้านนั้นๆ ด้วยว่า ข้อความที่สร้างเหมาะสมหรือไม่ครอบคลุมสิ่งที่เราต้องการจะวัดมากน้อยเพียงใด</a:t>
            </a:r>
            <a:endParaRPr lang="th-TH" sz="2000">
              <a:latin typeface="AngsanaUPC" pitchFamily="18" charset="-34"/>
            </a:endParaRPr>
          </a:p>
          <a:p>
            <a:pPr algn="thaiDist">
              <a:defRPr/>
            </a:pPr>
            <a:endParaRPr lang="th-TH" sz="2000">
              <a:latin typeface="AngsanaUPC" pitchFamily="18" charset="-34"/>
            </a:endParaRPr>
          </a:p>
        </p:txBody>
      </p:sp>
      <p:sp>
        <p:nvSpPr>
          <p:cNvPr id="35844" name="Slide Number Placeholder 5">
            <a:extLst>
              <a:ext uri="{FF2B5EF4-FFF2-40B4-BE49-F238E27FC236}">
                <a16:creationId xmlns:a16="http://schemas.microsoft.com/office/drawing/2014/main" id="{BED6C06A-71E7-4BF9-A3BD-4AE332D7D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9pPr>
          </a:lstStyle>
          <a:p>
            <a:fld id="{C967C5C4-2E24-491C-B902-AA69FEA8343A}" type="slidenum">
              <a:rPr lang="en-US" altLang="th-TH" sz="2600"/>
              <a:pPr/>
              <a:t>3</a:t>
            </a:fld>
            <a:endParaRPr lang="th-TH" altLang="th-TH" sz="2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1" name="Rectangle 2">
            <a:extLst>
              <a:ext uri="{FF2B5EF4-FFF2-40B4-BE49-F238E27FC236}">
                <a16:creationId xmlns:a16="http://schemas.microsoft.com/office/drawing/2014/main" id="{EAA6E699-B51F-4D7C-B8D0-A8866DFD8C0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90800" y="685800"/>
            <a:ext cx="6172200" cy="533400"/>
          </a:xfrm>
        </p:spPr>
        <p:txBody>
          <a:bodyPr/>
          <a:lstStyle/>
          <a:p>
            <a:pPr>
              <a:defRPr/>
            </a:pPr>
            <a:r>
              <a:rPr lang="th-TH">
                <a:latin typeface="AngsanaUPC" pitchFamily="18" charset="-34"/>
              </a:rPr>
              <a:t>              การหาค่าความตรง</a:t>
            </a:r>
          </a:p>
        </p:txBody>
      </p:sp>
      <p:sp>
        <p:nvSpPr>
          <p:cNvPr id="171012" name="Rectangle 3">
            <a:extLst>
              <a:ext uri="{FF2B5EF4-FFF2-40B4-BE49-F238E27FC236}">
                <a16:creationId xmlns:a16="http://schemas.microsoft.com/office/drawing/2014/main" id="{9AAEC1E9-0E18-4DF4-9BA4-1B0108A1E10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1524000"/>
            <a:ext cx="8458200" cy="4191000"/>
          </a:xfrm>
        </p:spPr>
        <p:txBody>
          <a:bodyPr rtlCol="0">
            <a:normAutofit/>
          </a:bodyPr>
          <a:lstStyle/>
          <a:p>
            <a:pPr algn="thaiDist">
              <a:defRPr/>
            </a:pPr>
            <a:r>
              <a:rPr lang="th-TH" sz="3600">
                <a:latin typeface="AngsanaUPC" pitchFamily="18" charset="-34"/>
              </a:rPr>
              <a:t>	การหาค่าความตรงของเครื่องมือมีหลายวิธี ขึ้นอยู่กับประเภทของความตรงและวัตถุประสงค์ของผู้วิจัย ผู้วิจัยอาจใช้วิธีใดวิธีหนึ่ง หรือหลายวิธีพร้อมๆ กันก็ได้ ในที่นี้ ได้เสนอวิธีการหาค่าความตรงตามเนื้อหาดังนี้</a:t>
            </a:r>
          </a:p>
          <a:p>
            <a:pPr algn="thaiDist">
              <a:defRPr/>
            </a:pPr>
            <a:r>
              <a:rPr lang="th-TH" sz="3600">
                <a:latin typeface="AngsanaUPC" pitchFamily="18" charset="-34"/>
              </a:rPr>
              <a:t>	</a:t>
            </a:r>
            <a:r>
              <a:rPr lang="th-TH" sz="4000">
                <a:latin typeface="AngsanaUPC" pitchFamily="18" charset="-34"/>
              </a:rPr>
              <a:t>ความตรงตามเนื้อหา (</a:t>
            </a:r>
            <a:r>
              <a:rPr lang="en-US" sz="4000">
                <a:latin typeface="AngsanaUPC" pitchFamily="18" charset="-34"/>
              </a:rPr>
              <a:t>Content Validity</a:t>
            </a:r>
            <a:r>
              <a:rPr lang="th-TH" sz="4000">
                <a:latin typeface="AngsanaUPC" pitchFamily="18" charset="-34"/>
              </a:rPr>
              <a:t>) </a:t>
            </a:r>
            <a:r>
              <a:rPr lang="th-TH" sz="3600">
                <a:latin typeface="AngsanaUPC" pitchFamily="18" charset="-34"/>
              </a:rPr>
              <a:t>หมายถึง การที่เครื่องมือวัดมีข้อคำถามตรงตามเรื่องที่ต้องการจะวัด วิธีการวิเคราะห์จะดำเนินการหลังจากได้สร้างเครื่องมือวัดแล้วโดยมีวิธีการดังนี้</a:t>
            </a:r>
          </a:p>
          <a:p>
            <a:pPr algn="thaiDist">
              <a:defRPr/>
            </a:pPr>
            <a:endParaRPr lang="th-TH" sz="3600">
              <a:latin typeface="AngsanaUPC" pitchFamily="18" charset="-34"/>
            </a:endParaRPr>
          </a:p>
        </p:txBody>
      </p:sp>
      <p:sp>
        <p:nvSpPr>
          <p:cNvPr id="36868" name="Slide Number Placeholder 5">
            <a:extLst>
              <a:ext uri="{FF2B5EF4-FFF2-40B4-BE49-F238E27FC236}">
                <a16:creationId xmlns:a16="http://schemas.microsoft.com/office/drawing/2014/main" id="{D0FA72E2-2B83-42A5-B09E-1FD979E57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9pPr>
          </a:lstStyle>
          <a:p>
            <a:fld id="{55793B4A-103E-4A01-B799-CDA45AE38302}" type="slidenum">
              <a:rPr lang="en-US" altLang="th-TH" sz="2600"/>
              <a:pPr/>
              <a:t>4</a:t>
            </a:fld>
            <a:endParaRPr lang="th-TH" altLang="th-TH" sz="2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5" name="Rectangle 2">
            <a:extLst>
              <a:ext uri="{FF2B5EF4-FFF2-40B4-BE49-F238E27FC236}">
                <a16:creationId xmlns:a16="http://schemas.microsoft.com/office/drawing/2014/main" id="{FD54A881-38FF-4D41-B46F-8AF7AAE9F7C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81200" y="609600"/>
            <a:ext cx="8686800" cy="4343400"/>
          </a:xfrm>
          <a:solidFill>
            <a:schemeClr val="bg1"/>
          </a:solidFill>
        </p:spPr>
        <p:txBody>
          <a:bodyPr rtlCol="0">
            <a:normAutofit/>
          </a:bodyPr>
          <a:lstStyle/>
          <a:p>
            <a:pPr algn="l">
              <a:defRPr/>
            </a:pPr>
            <a:r>
              <a:rPr lang="th-TH" sz="3400">
                <a:latin typeface="AngsanaUPC" pitchFamily="18" charset="-34"/>
              </a:rPr>
              <a:t>1. ให้ผู้เชี่ยวชาญหรือผู้มีประสบการณ์ในรายวิชานั้นอย่างน้อย 3 คน ช่วยประเมินเป็นรายบุคคลว่าข้อคำถามแต่ละข้อสามารถวัดได้ตรงกับจุดประสงค์ที่กำหนดหรือไม่ โดยให้คะแนนตามเกณฑ์ดังนี้</a:t>
            </a:r>
          </a:p>
          <a:p>
            <a:pPr algn="l">
              <a:defRPr/>
            </a:pPr>
            <a:r>
              <a:rPr lang="th-TH" sz="3400">
                <a:latin typeface="AngsanaUPC" pitchFamily="18" charset="-34"/>
              </a:rPr>
              <a:t>    ถ้าข้อคำถามวัดได้ตรงจุดประสงค์                                ได้ 1 คะแนน</a:t>
            </a:r>
          </a:p>
          <a:p>
            <a:pPr algn="l">
              <a:defRPr/>
            </a:pPr>
            <a:r>
              <a:rPr lang="th-TH" sz="3400">
                <a:latin typeface="AngsanaUPC" pitchFamily="18" charset="-34"/>
              </a:rPr>
              <a:t>    ถ้าไม่แน่ใจว่าข้อคำถามนั้นวัดตรงจุดประสงค์หรือไม่  ให้ 0 คะแนน</a:t>
            </a:r>
          </a:p>
          <a:p>
            <a:pPr algn="l">
              <a:defRPr/>
            </a:pPr>
            <a:r>
              <a:rPr lang="th-TH" sz="3400">
                <a:latin typeface="AngsanaUPC" pitchFamily="18" charset="-34"/>
              </a:rPr>
              <a:t>    ถ้าข้อคำถามวัดได้ไม่ตรงจุดประสงค์                           ได้ -1 คะแน</a:t>
            </a:r>
            <a:r>
              <a:rPr lang="th-TH" sz="3600">
                <a:latin typeface="AngsanaUPC" pitchFamily="18" charset="-34"/>
              </a:rPr>
              <a:t>น	</a:t>
            </a:r>
          </a:p>
        </p:txBody>
      </p:sp>
      <p:sp>
        <p:nvSpPr>
          <p:cNvPr id="37891" name="Slide Number Placeholder 5">
            <a:extLst>
              <a:ext uri="{FF2B5EF4-FFF2-40B4-BE49-F238E27FC236}">
                <a16:creationId xmlns:a16="http://schemas.microsoft.com/office/drawing/2014/main" id="{9ADB6AA5-F23D-404E-8EDC-313DC01A5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9pPr>
          </a:lstStyle>
          <a:p>
            <a:fld id="{4F2050E9-02CF-4670-9C26-8F14EF0FDF6E}" type="slidenum">
              <a:rPr lang="en-US" altLang="th-TH" sz="2600"/>
              <a:pPr/>
              <a:t>5</a:t>
            </a:fld>
            <a:endParaRPr lang="th-TH" altLang="th-TH" sz="2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3" name="Rectangle 2">
            <a:extLst>
              <a:ext uri="{FF2B5EF4-FFF2-40B4-BE49-F238E27FC236}">
                <a16:creationId xmlns:a16="http://schemas.microsoft.com/office/drawing/2014/main" id="{CF3CB12F-EBAB-43C5-8EFA-65B0D30712F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1000"/>
            <a:ext cx="8534400" cy="6096000"/>
          </a:xfrm>
        </p:spPr>
        <p:txBody>
          <a:bodyPr rtlCol="0"/>
          <a:lstStyle/>
          <a:p>
            <a:pPr algn="thaiDist">
              <a:defRPr/>
            </a:pPr>
            <a:r>
              <a:rPr lang="th-TH" sz="3600">
                <a:latin typeface="AngsanaUPC" pitchFamily="18" charset="-34"/>
              </a:rPr>
              <a:t>3. ในข้อสอบแต่ละข้อให้นับจำนวนคนตอบถูกในกลุ่มสูงและกลุ่มต่ำ แล้วเทียบเป็นร้อยละของแต่ละกลุ่ม</a:t>
            </a:r>
          </a:p>
          <a:p>
            <a:pPr algn="thaiDist">
              <a:defRPr/>
            </a:pPr>
            <a:r>
              <a:rPr lang="th-TH" sz="3600">
                <a:latin typeface="AngsanaUPC" pitchFamily="18" charset="-34"/>
              </a:rPr>
              <a:t>4. หาความแตกต่างระหว่างร้อยละของคนตอบถูกในกลุ่มสูงและกลุ่มต่ำ ผลที่ได้คือ ค่าอำนาจจำแนก เช่น</a:t>
            </a:r>
          </a:p>
          <a:p>
            <a:pPr algn="thaiDist">
              <a:defRPr/>
            </a:pPr>
            <a:r>
              <a:rPr lang="th-TH" sz="3600">
                <a:latin typeface="AngsanaUPC" pitchFamily="18" charset="-34"/>
              </a:rPr>
              <a:t>	ข้อสอบข้อที่ 1 กลุ่มสูงตอบถูก 80</a:t>
            </a:r>
            <a:r>
              <a:rPr lang="en-US" sz="3600">
                <a:latin typeface="AngsanaUPC" pitchFamily="18" charset="-34"/>
              </a:rPr>
              <a:t>%</a:t>
            </a:r>
          </a:p>
          <a:p>
            <a:pPr algn="thaiDist">
              <a:defRPr/>
            </a:pPr>
            <a:r>
              <a:rPr lang="th-TH" sz="3600">
                <a:latin typeface="AngsanaUPC" pitchFamily="18" charset="-34"/>
              </a:rPr>
              <a:t>			กลุ่มต่ำตอบถูก</a:t>
            </a:r>
            <a:r>
              <a:rPr lang="en-US" sz="3600">
                <a:latin typeface="AngsanaUPC" pitchFamily="18" charset="-34"/>
              </a:rPr>
              <a:t>  20%</a:t>
            </a:r>
          </a:p>
          <a:p>
            <a:pPr algn="thaiDist">
              <a:defRPr/>
            </a:pPr>
            <a:r>
              <a:rPr lang="en-US" sz="3600">
                <a:latin typeface="AngsanaUPC" pitchFamily="18" charset="-34"/>
              </a:rPr>
              <a:t>	</a:t>
            </a:r>
            <a:r>
              <a:rPr lang="th-TH" sz="3600">
                <a:latin typeface="AngsanaUPC" pitchFamily="18" charset="-34"/>
              </a:rPr>
              <a:t>ค่าอำนาจจำแนก </a:t>
            </a:r>
            <a:r>
              <a:rPr lang="en-US" sz="3600">
                <a:latin typeface="AngsanaUPC" pitchFamily="18" charset="-34"/>
              </a:rPr>
              <a:t>= 80 - 20 = 60% </a:t>
            </a:r>
            <a:r>
              <a:rPr lang="th-TH" sz="3600">
                <a:latin typeface="AngsanaUPC" pitchFamily="18" charset="-34"/>
              </a:rPr>
              <a:t>หรือ 0.60</a:t>
            </a:r>
          </a:p>
          <a:p>
            <a:pPr algn="thaiDist">
              <a:defRPr/>
            </a:pPr>
            <a:r>
              <a:rPr lang="th-TH" sz="3600">
                <a:latin typeface="AngsanaUPC" pitchFamily="18" charset="-34"/>
              </a:rPr>
              <a:t>	ข้อสอบที่ถือว่ามีค่าอำนาจจำแนกใช้ได้จะมีค่าอำนาจจำแนกตั้งแต่ 0.20 ขึ้นไป</a:t>
            </a:r>
          </a:p>
        </p:txBody>
      </p:sp>
      <p:sp>
        <p:nvSpPr>
          <p:cNvPr id="55299" name="Slide Number Placeholder 5">
            <a:extLst>
              <a:ext uri="{FF2B5EF4-FFF2-40B4-BE49-F238E27FC236}">
                <a16:creationId xmlns:a16="http://schemas.microsoft.com/office/drawing/2014/main" id="{2FBF11FD-C310-43B5-92D4-C96112D0B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9pPr>
          </a:lstStyle>
          <a:p>
            <a:fld id="{1BC17287-A55A-4094-884D-2424FEA5497C}" type="slidenum">
              <a:rPr lang="en-US" altLang="th-TH" sz="2600"/>
              <a:pPr/>
              <a:t>6</a:t>
            </a:fld>
            <a:endParaRPr lang="th-TH" altLang="th-TH" sz="2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3">
            <a:extLst>
              <a:ext uri="{FF2B5EF4-FFF2-40B4-BE49-F238E27FC236}">
                <a16:creationId xmlns:a16="http://schemas.microsoft.com/office/drawing/2014/main" id="{73A7DA18-50A1-4007-8DC9-5992AA93D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9pPr>
          </a:lstStyle>
          <a:p>
            <a:fld id="{54E365DC-A402-4235-8242-D6B9ADD2DEFF}" type="slidenum">
              <a:rPr lang="en-US" altLang="th-TH" sz="2600"/>
              <a:pPr/>
              <a:t>7</a:t>
            </a:fld>
            <a:endParaRPr lang="th-TH" altLang="th-TH" sz="2600"/>
          </a:p>
        </p:txBody>
      </p:sp>
      <p:sp>
        <p:nvSpPr>
          <p:cNvPr id="56323" name="Text Box 2">
            <a:extLst>
              <a:ext uri="{FF2B5EF4-FFF2-40B4-BE49-F238E27FC236}">
                <a16:creationId xmlns:a16="http://schemas.microsoft.com/office/drawing/2014/main" id="{B251BF17-0708-43F3-BCAB-987656393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52401"/>
            <a:ext cx="7924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9pPr>
          </a:lstStyle>
          <a:p>
            <a:pPr>
              <a:spcBef>
                <a:spcPct val="50000"/>
              </a:spcBef>
            </a:pPr>
            <a:r>
              <a:rPr lang="th-TH" altLang="th-TH" sz="3600">
                <a:latin typeface="AngsanaUPC" panose="02020603050405020304" pitchFamily="18" charset="-34"/>
              </a:rPr>
              <a:t>กรณีเป็นแบบสอบถามที่ให้คะแนนเป็นแบบ 1,2,3,4 วิธีคำนวณใช้สูตร</a:t>
            </a:r>
          </a:p>
        </p:txBody>
      </p:sp>
      <p:sp>
        <p:nvSpPr>
          <p:cNvPr id="56324" name="Text Box 3">
            <a:extLst>
              <a:ext uri="{FF2B5EF4-FFF2-40B4-BE49-F238E27FC236}">
                <a16:creationId xmlns:a16="http://schemas.microsoft.com/office/drawing/2014/main" id="{E8AAC1CC-1D50-42B4-B593-0A7647DB75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143000"/>
            <a:ext cx="83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h-TH" sz="3600">
                <a:latin typeface="AngsanaUPC" panose="02020603050405020304" pitchFamily="18" charset="-34"/>
              </a:rPr>
              <a:t>t =</a:t>
            </a:r>
            <a:endParaRPr lang="th-TH" altLang="th-TH" sz="3600">
              <a:latin typeface="AngsanaUPC" panose="02020603050405020304" pitchFamily="18" charset="-34"/>
            </a:endParaRPr>
          </a:p>
        </p:txBody>
      </p:sp>
      <p:sp>
        <p:nvSpPr>
          <p:cNvPr id="56325" name="Text Box 4">
            <a:extLst>
              <a:ext uri="{FF2B5EF4-FFF2-40B4-BE49-F238E27FC236}">
                <a16:creationId xmlns:a16="http://schemas.microsoft.com/office/drawing/2014/main" id="{DF5D56D3-8547-44D1-B082-E89667621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838200"/>
            <a:ext cx="175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h-TH" sz="3600">
                <a:latin typeface="AngsanaUPC" panose="02020603050405020304" pitchFamily="18" charset="-34"/>
              </a:rPr>
              <a:t>X</a:t>
            </a:r>
            <a:r>
              <a:rPr lang="th-TH" altLang="th-TH" sz="3600" baseline="-25000">
                <a:latin typeface="AngsanaUPC" panose="02020603050405020304" pitchFamily="18" charset="-34"/>
              </a:rPr>
              <a:t>สูง</a:t>
            </a:r>
            <a:r>
              <a:rPr lang="th-TH" altLang="th-TH" sz="3600">
                <a:latin typeface="AngsanaUPC" panose="02020603050405020304" pitchFamily="18" charset="-34"/>
              </a:rPr>
              <a:t> - </a:t>
            </a:r>
            <a:r>
              <a:rPr lang="en-US" altLang="th-TH" sz="3600">
                <a:latin typeface="AngsanaUPC" panose="02020603050405020304" pitchFamily="18" charset="-34"/>
              </a:rPr>
              <a:t>X</a:t>
            </a:r>
            <a:r>
              <a:rPr lang="th-TH" altLang="th-TH" sz="3600" baseline="-25000">
                <a:latin typeface="AngsanaUPC" panose="02020603050405020304" pitchFamily="18" charset="-34"/>
              </a:rPr>
              <a:t>ต่ำ</a:t>
            </a:r>
            <a:endParaRPr lang="th-TH" altLang="th-TH" sz="3600">
              <a:latin typeface="AngsanaUPC" panose="02020603050405020304" pitchFamily="18" charset="-34"/>
            </a:endParaRPr>
          </a:p>
        </p:txBody>
      </p:sp>
      <p:sp>
        <p:nvSpPr>
          <p:cNvPr id="56326" name="Line 5">
            <a:extLst>
              <a:ext uri="{FF2B5EF4-FFF2-40B4-BE49-F238E27FC236}">
                <a16:creationId xmlns:a16="http://schemas.microsoft.com/office/drawing/2014/main" id="{5AE39475-E98F-49E0-95A1-B598D125B3F0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914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56327" name="Line 6">
            <a:extLst>
              <a:ext uri="{FF2B5EF4-FFF2-40B4-BE49-F238E27FC236}">
                <a16:creationId xmlns:a16="http://schemas.microsoft.com/office/drawing/2014/main" id="{8BF7A6E0-5BB0-4F2F-B495-3B921772B8E9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914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56328" name="Line 7">
            <a:extLst>
              <a:ext uri="{FF2B5EF4-FFF2-40B4-BE49-F238E27FC236}">
                <a16:creationId xmlns:a16="http://schemas.microsoft.com/office/drawing/2014/main" id="{827CDF5E-1D6D-410E-9F9E-C850B5E5D3CC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15240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56329" name="Text Box 8">
            <a:extLst>
              <a:ext uri="{FF2B5EF4-FFF2-40B4-BE49-F238E27FC236}">
                <a16:creationId xmlns:a16="http://schemas.microsoft.com/office/drawing/2014/main" id="{D94FF5EB-F82B-40D7-8FF8-3B09B5BAD9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1524001"/>
            <a:ext cx="1752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h-TH" sz="3600">
                <a:latin typeface="AngsanaUPC" panose="02020603050405020304" pitchFamily="18" charset="-34"/>
              </a:rPr>
              <a:t>S</a:t>
            </a:r>
            <a:r>
              <a:rPr lang="th-TH" altLang="th-TH" sz="3600" baseline="30000">
                <a:latin typeface="AngsanaUPC" panose="02020603050405020304" pitchFamily="18" charset="-34"/>
              </a:rPr>
              <a:t>2</a:t>
            </a:r>
            <a:r>
              <a:rPr lang="th-TH" altLang="th-TH" sz="3600" baseline="-25000">
                <a:latin typeface="AngsanaUPC" panose="02020603050405020304" pitchFamily="18" charset="-34"/>
              </a:rPr>
              <a:t>สูง</a:t>
            </a:r>
            <a:r>
              <a:rPr lang="th-TH" altLang="th-TH" sz="3600">
                <a:latin typeface="AngsanaUPC" panose="02020603050405020304" pitchFamily="18" charset="-34"/>
              </a:rPr>
              <a:t>       </a:t>
            </a:r>
            <a:r>
              <a:rPr lang="en-US" altLang="th-TH" sz="3600">
                <a:latin typeface="AngsanaUPC" panose="02020603050405020304" pitchFamily="18" charset="-34"/>
              </a:rPr>
              <a:t>S</a:t>
            </a:r>
            <a:r>
              <a:rPr lang="en-US" altLang="th-TH" sz="3600" baseline="30000">
                <a:latin typeface="AngsanaUPC" panose="02020603050405020304" pitchFamily="18" charset="-34"/>
              </a:rPr>
              <a:t>2</a:t>
            </a:r>
            <a:r>
              <a:rPr lang="th-TH" altLang="th-TH" sz="3600" baseline="-25000">
                <a:latin typeface="AngsanaUPC" panose="02020603050405020304" pitchFamily="18" charset="-34"/>
              </a:rPr>
              <a:t>ต่ำ</a:t>
            </a:r>
            <a:endParaRPr lang="th-TH" altLang="th-TH" sz="3600">
              <a:latin typeface="AngsanaUPC" panose="02020603050405020304" pitchFamily="18" charset="-34"/>
            </a:endParaRPr>
          </a:p>
        </p:txBody>
      </p:sp>
      <p:sp>
        <p:nvSpPr>
          <p:cNvPr id="56330" name="Text Box 9">
            <a:extLst>
              <a:ext uri="{FF2B5EF4-FFF2-40B4-BE49-F238E27FC236}">
                <a16:creationId xmlns:a16="http://schemas.microsoft.com/office/drawing/2014/main" id="{5D7D4911-D949-40B9-A185-5856D28447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209801"/>
            <a:ext cx="1752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h-TH" sz="3600">
                <a:latin typeface="AngsanaUPC" panose="02020603050405020304" pitchFamily="18" charset="-34"/>
              </a:rPr>
              <a:t>N</a:t>
            </a:r>
            <a:r>
              <a:rPr lang="th-TH" altLang="th-TH" sz="3600" baseline="-25000">
                <a:latin typeface="AngsanaUPC" panose="02020603050405020304" pitchFamily="18" charset="-34"/>
              </a:rPr>
              <a:t>สูง</a:t>
            </a:r>
            <a:r>
              <a:rPr lang="th-TH" altLang="th-TH" sz="3600">
                <a:latin typeface="AngsanaUPC" panose="02020603050405020304" pitchFamily="18" charset="-34"/>
              </a:rPr>
              <a:t>       </a:t>
            </a:r>
            <a:r>
              <a:rPr lang="en-US" altLang="th-TH" sz="3600">
                <a:latin typeface="AngsanaUPC" panose="02020603050405020304" pitchFamily="18" charset="-34"/>
              </a:rPr>
              <a:t>N</a:t>
            </a:r>
            <a:r>
              <a:rPr lang="th-TH" altLang="th-TH" sz="3600" baseline="-25000">
                <a:latin typeface="AngsanaUPC" panose="02020603050405020304" pitchFamily="18" charset="-34"/>
              </a:rPr>
              <a:t>ต่ำ</a:t>
            </a:r>
            <a:endParaRPr lang="th-TH" altLang="th-TH" sz="3600">
              <a:latin typeface="AngsanaUPC" panose="02020603050405020304" pitchFamily="18" charset="-34"/>
            </a:endParaRPr>
          </a:p>
        </p:txBody>
      </p:sp>
      <p:sp>
        <p:nvSpPr>
          <p:cNvPr id="56331" name="Line 10">
            <a:extLst>
              <a:ext uri="{FF2B5EF4-FFF2-40B4-BE49-F238E27FC236}">
                <a16:creationId xmlns:a16="http://schemas.microsoft.com/office/drawing/2014/main" id="{EAC81A6E-DFA0-4F0C-9D91-2CC65005F529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2362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56332" name="Line 11">
            <a:extLst>
              <a:ext uri="{FF2B5EF4-FFF2-40B4-BE49-F238E27FC236}">
                <a16:creationId xmlns:a16="http://schemas.microsoft.com/office/drawing/2014/main" id="{9E9370AE-BE9B-4F18-BAC9-A2F7349B5D95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2362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56333" name="Text Box 12">
            <a:extLst>
              <a:ext uri="{FF2B5EF4-FFF2-40B4-BE49-F238E27FC236}">
                <a16:creationId xmlns:a16="http://schemas.microsoft.com/office/drawing/2014/main" id="{B92DE60A-CF20-40C2-868E-6EC9D4E0EC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981200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h-TH" sz="3600">
                <a:latin typeface="AngsanaUPC" panose="02020603050405020304" pitchFamily="18" charset="-34"/>
              </a:rPr>
              <a:t>+</a:t>
            </a:r>
            <a:endParaRPr lang="th-TH" altLang="th-TH" sz="3600">
              <a:latin typeface="AngsanaUPC" panose="02020603050405020304" pitchFamily="18" charset="-34"/>
            </a:endParaRPr>
          </a:p>
        </p:txBody>
      </p:sp>
      <p:sp>
        <p:nvSpPr>
          <p:cNvPr id="56334" name="Line 13">
            <a:extLst>
              <a:ext uri="{FF2B5EF4-FFF2-40B4-BE49-F238E27FC236}">
                <a16:creationId xmlns:a16="http://schemas.microsoft.com/office/drawing/2014/main" id="{C7C6039A-AB98-4C6C-81DB-AFB4A91A53EA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1676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56335" name="Line 14">
            <a:extLst>
              <a:ext uri="{FF2B5EF4-FFF2-40B4-BE49-F238E27FC236}">
                <a16:creationId xmlns:a16="http://schemas.microsoft.com/office/drawing/2014/main" id="{B66E9F99-5B50-451E-93BF-A6E6691FC8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1676400"/>
            <a:ext cx="228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56336" name="Line 15">
            <a:extLst>
              <a:ext uri="{FF2B5EF4-FFF2-40B4-BE49-F238E27FC236}">
                <a16:creationId xmlns:a16="http://schemas.microsoft.com/office/drawing/2014/main" id="{0C30E018-B798-4E17-897A-6831A226E29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29200" y="25908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56337" name="Text Box 16">
            <a:extLst>
              <a:ext uri="{FF2B5EF4-FFF2-40B4-BE49-F238E27FC236}">
                <a16:creationId xmlns:a16="http://schemas.microsoft.com/office/drawing/2014/main" id="{7E013429-3BC0-44C0-8929-DCBC27ABC6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971801"/>
            <a:ext cx="8534400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9pPr>
          </a:lstStyle>
          <a:p>
            <a:pPr>
              <a:spcBef>
                <a:spcPct val="50000"/>
              </a:spcBef>
            </a:pPr>
            <a:r>
              <a:rPr lang="th-TH" altLang="th-TH" sz="3600">
                <a:latin typeface="AngsanaUPC" panose="02020603050405020304" pitchFamily="18" charset="-34"/>
              </a:rPr>
              <a:t>เมื่อ </a:t>
            </a:r>
            <a:r>
              <a:rPr lang="en-US" altLang="th-TH" sz="3600">
                <a:latin typeface="AngsanaUPC" panose="02020603050405020304" pitchFamily="18" charset="-34"/>
              </a:rPr>
              <a:t>t       </a:t>
            </a:r>
            <a:r>
              <a:rPr lang="th-TH" altLang="th-TH" sz="3600">
                <a:latin typeface="AngsanaUPC" panose="02020603050405020304" pitchFamily="18" charset="-34"/>
              </a:rPr>
              <a:t>หมายถึง คะแนน </a:t>
            </a:r>
            <a:r>
              <a:rPr lang="en-US" altLang="th-TH" sz="3600">
                <a:latin typeface="AngsanaUPC" panose="02020603050405020304" pitchFamily="18" charset="-34"/>
              </a:rPr>
              <a:t>t</a:t>
            </a:r>
          </a:p>
          <a:p>
            <a:pPr>
              <a:spcBef>
                <a:spcPct val="50000"/>
              </a:spcBef>
            </a:pPr>
            <a:r>
              <a:rPr lang="th-TH" altLang="th-TH" sz="3600">
                <a:latin typeface="AngsanaUPC" panose="02020603050405020304" pitchFamily="18" charset="-34"/>
              </a:rPr>
              <a:t>       </a:t>
            </a:r>
            <a:r>
              <a:rPr lang="en-US" altLang="th-TH" sz="3600">
                <a:latin typeface="AngsanaUPC" panose="02020603050405020304" pitchFamily="18" charset="-34"/>
              </a:rPr>
              <a:t>X</a:t>
            </a:r>
            <a:r>
              <a:rPr lang="en-US" altLang="th-TH" sz="3600" baseline="-25000">
                <a:latin typeface="AngsanaUPC" panose="02020603050405020304" pitchFamily="18" charset="-34"/>
              </a:rPr>
              <a:t>สูง</a:t>
            </a:r>
            <a:r>
              <a:rPr lang="th-TH" altLang="th-TH" sz="3600">
                <a:latin typeface="AngsanaUPC" panose="02020603050405020304" pitchFamily="18" charset="-34"/>
              </a:rPr>
              <a:t>  หมายถึง คะแนนเฉลี่ยของกลุ่มสูง (แต่ละข้อ)</a:t>
            </a:r>
          </a:p>
          <a:p>
            <a:pPr>
              <a:spcBef>
                <a:spcPct val="50000"/>
              </a:spcBef>
            </a:pPr>
            <a:r>
              <a:rPr lang="th-TH" altLang="th-TH" sz="3600">
                <a:latin typeface="AngsanaUPC" panose="02020603050405020304" pitchFamily="18" charset="-34"/>
              </a:rPr>
              <a:t>       </a:t>
            </a:r>
            <a:r>
              <a:rPr lang="en-US" altLang="th-TH" sz="3600">
                <a:latin typeface="AngsanaUPC" panose="02020603050405020304" pitchFamily="18" charset="-34"/>
              </a:rPr>
              <a:t>X</a:t>
            </a:r>
            <a:r>
              <a:rPr lang="th-TH" altLang="th-TH" sz="3600" baseline="-25000">
                <a:latin typeface="AngsanaUPC" panose="02020603050405020304" pitchFamily="18" charset="-34"/>
              </a:rPr>
              <a:t>ต่ำ</a:t>
            </a:r>
            <a:r>
              <a:rPr lang="en-US" altLang="th-TH" sz="3600">
                <a:latin typeface="AngsanaUPC" panose="02020603050405020304" pitchFamily="18" charset="-34"/>
              </a:rPr>
              <a:t>  </a:t>
            </a:r>
            <a:r>
              <a:rPr lang="th-TH" altLang="th-TH" sz="3600">
                <a:latin typeface="AngsanaUPC" panose="02020603050405020304" pitchFamily="18" charset="-34"/>
              </a:rPr>
              <a:t>หมายถึง คะแนนเฉลี่ยของกลุ่มต่ำ (แต่ละข้อ)</a:t>
            </a:r>
          </a:p>
          <a:p>
            <a:pPr>
              <a:spcBef>
                <a:spcPct val="50000"/>
              </a:spcBef>
            </a:pPr>
            <a:r>
              <a:rPr lang="th-TH" altLang="th-TH" sz="3600">
                <a:latin typeface="AngsanaUPC" panose="02020603050405020304" pitchFamily="18" charset="-34"/>
              </a:rPr>
              <a:t>       </a:t>
            </a:r>
            <a:r>
              <a:rPr lang="en-US" altLang="th-TH" sz="3600">
                <a:latin typeface="AngsanaUPC" panose="02020603050405020304" pitchFamily="18" charset="-34"/>
              </a:rPr>
              <a:t>S</a:t>
            </a:r>
            <a:r>
              <a:rPr lang="en-US" altLang="th-TH" sz="3600" baseline="30000">
                <a:latin typeface="AngsanaUPC" panose="02020603050405020304" pitchFamily="18" charset="-34"/>
              </a:rPr>
              <a:t>2</a:t>
            </a:r>
            <a:r>
              <a:rPr lang="th-TH" altLang="th-TH" sz="3600" baseline="-25000">
                <a:latin typeface="AngsanaUPC" panose="02020603050405020304" pitchFamily="18" charset="-34"/>
              </a:rPr>
              <a:t>สูง</a:t>
            </a:r>
            <a:r>
              <a:rPr lang="th-TH" altLang="th-TH" sz="3600">
                <a:latin typeface="AngsanaUPC" panose="02020603050405020304" pitchFamily="18" charset="-34"/>
              </a:rPr>
              <a:t>  หมายถึง ค่าความแปรปรวนของคะแนนกลุ่มสูง (แต่ละข้อ)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1" name="Rectangle 2">
            <a:extLst>
              <a:ext uri="{FF2B5EF4-FFF2-40B4-BE49-F238E27FC236}">
                <a16:creationId xmlns:a16="http://schemas.microsoft.com/office/drawing/2014/main" id="{CF4AEB7B-13C9-4E8B-8EB2-DF13FAE1094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05000" y="914400"/>
            <a:ext cx="8305800" cy="4114800"/>
          </a:xfrm>
        </p:spPr>
        <p:txBody>
          <a:bodyPr rtlCol="0"/>
          <a:lstStyle/>
          <a:p>
            <a:pPr algn="l">
              <a:defRPr/>
            </a:pPr>
            <a:r>
              <a:rPr lang="th-TH" sz="3600">
                <a:latin typeface="AngsanaUPC" pitchFamily="18" charset="-34"/>
              </a:rPr>
              <a:t>      </a:t>
            </a:r>
            <a:r>
              <a:rPr lang="en-US" sz="3600">
                <a:latin typeface="AngsanaUPC" pitchFamily="18" charset="-34"/>
              </a:rPr>
              <a:t>S</a:t>
            </a:r>
            <a:r>
              <a:rPr lang="en-US" sz="3600" baseline="30000">
                <a:latin typeface="AngsanaUPC" pitchFamily="18" charset="-34"/>
              </a:rPr>
              <a:t>2</a:t>
            </a:r>
            <a:r>
              <a:rPr lang="th-TH" sz="3600" baseline="-25000">
                <a:latin typeface="AngsanaUPC" pitchFamily="18" charset="-34"/>
              </a:rPr>
              <a:t>ต่ำ</a:t>
            </a:r>
            <a:r>
              <a:rPr lang="th-TH" sz="3600">
                <a:latin typeface="AngsanaUPC" pitchFamily="18" charset="-34"/>
              </a:rPr>
              <a:t>         หมายถึง ค่าความแปรปรวนของคะแนนกลุ่มต่ำ (แต่ละข้อ)</a:t>
            </a:r>
          </a:p>
          <a:p>
            <a:pPr algn="l">
              <a:defRPr/>
            </a:pPr>
            <a:r>
              <a:rPr lang="th-TH" sz="3600">
                <a:latin typeface="AngsanaUPC" pitchFamily="18" charset="-34"/>
              </a:rPr>
              <a:t>      </a:t>
            </a:r>
            <a:r>
              <a:rPr lang="en-US" sz="3600">
                <a:latin typeface="AngsanaUPC" pitchFamily="18" charset="-34"/>
              </a:rPr>
              <a:t>N</a:t>
            </a:r>
            <a:r>
              <a:rPr lang="th-TH" sz="3600" baseline="-25000">
                <a:latin typeface="AngsanaUPC" pitchFamily="18" charset="-34"/>
              </a:rPr>
              <a:t>สูง</a:t>
            </a:r>
            <a:r>
              <a:rPr lang="en-US" sz="3600">
                <a:latin typeface="AngsanaUPC" pitchFamily="18" charset="-34"/>
              </a:rPr>
              <a:t>  N</a:t>
            </a:r>
            <a:r>
              <a:rPr lang="th-TH" sz="3600" baseline="-25000">
                <a:latin typeface="AngsanaUPC" pitchFamily="18" charset="-34"/>
              </a:rPr>
              <a:t>ต่ำ</a:t>
            </a:r>
            <a:r>
              <a:rPr lang="en-US" sz="3600">
                <a:latin typeface="AngsanaUPC" pitchFamily="18" charset="-34"/>
              </a:rPr>
              <a:t>  </a:t>
            </a:r>
            <a:r>
              <a:rPr lang="th-TH" sz="3600">
                <a:latin typeface="AngsanaUPC" pitchFamily="18" charset="-34"/>
              </a:rPr>
              <a:t>หมายถึง จำนวนคนในกลุ่มสูงและกลุ่มต่ำซึ่งมีจำนวนเท่ากัน</a:t>
            </a:r>
          </a:p>
          <a:p>
            <a:pPr algn="l">
              <a:defRPr/>
            </a:pPr>
            <a:r>
              <a:rPr lang="th-TH" sz="3600">
                <a:latin typeface="AngsanaUPC" pitchFamily="18" charset="-34"/>
              </a:rPr>
              <a:t>	แบบสอบถามข้อใดที่มีค่า </a:t>
            </a:r>
            <a:r>
              <a:rPr lang="en-US" sz="3600">
                <a:latin typeface="AngsanaUPC" pitchFamily="18" charset="-34"/>
              </a:rPr>
              <a:t>t</a:t>
            </a:r>
            <a:r>
              <a:rPr lang="th-TH" sz="3600">
                <a:latin typeface="AngsanaUPC" pitchFamily="18" charset="-34"/>
              </a:rPr>
              <a:t> ตั้งแต่ 2.00 ขึ้นไป เป็นข้อที่มีอำนาจจำแนกสูงอยู่ในเกณฑ์ที่ใช้ได้</a:t>
            </a:r>
          </a:p>
          <a:p>
            <a:pPr algn="l">
              <a:defRPr/>
            </a:pPr>
            <a:endParaRPr lang="th-TH" sz="3600">
              <a:latin typeface="AngsanaUPC" pitchFamily="18" charset="-34"/>
            </a:endParaRPr>
          </a:p>
        </p:txBody>
      </p:sp>
      <p:sp>
        <p:nvSpPr>
          <p:cNvPr id="57347" name="Slide Number Placeholder 5">
            <a:extLst>
              <a:ext uri="{FF2B5EF4-FFF2-40B4-BE49-F238E27FC236}">
                <a16:creationId xmlns:a16="http://schemas.microsoft.com/office/drawing/2014/main" id="{1CD7A353-F6D5-48C3-AD62-1BA15AB80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9pPr>
          </a:lstStyle>
          <a:p>
            <a:fld id="{5E62055B-A569-4218-8A69-CBF74CB7869F}" type="slidenum">
              <a:rPr lang="en-US" altLang="th-TH" sz="2600"/>
              <a:pPr/>
              <a:t>8</a:t>
            </a:fld>
            <a:endParaRPr lang="th-TH" altLang="th-TH" sz="2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5" name="Rectangle 2">
            <a:extLst>
              <a:ext uri="{FF2B5EF4-FFF2-40B4-BE49-F238E27FC236}">
                <a16:creationId xmlns:a16="http://schemas.microsoft.com/office/drawing/2014/main" id="{4DBC0083-D2F5-46B4-93C1-287EFEA5937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05000" y="228600"/>
            <a:ext cx="8305800" cy="6400800"/>
          </a:xfrm>
        </p:spPr>
        <p:txBody>
          <a:bodyPr rtlCol="0">
            <a:normAutofit/>
          </a:bodyPr>
          <a:lstStyle/>
          <a:p>
            <a:pPr algn="thaiDist">
              <a:defRPr/>
            </a:pPr>
            <a:r>
              <a:rPr lang="th-TH" sz="3600">
                <a:latin typeface="AngsanaUPC" pitchFamily="18" charset="-34"/>
              </a:rPr>
              <a:t> เรื่องที่ 2.4 ความยาก (</a:t>
            </a:r>
            <a:r>
              <a:rPr lang="en-US" sz="3600">
                <a:latin typeface="AngsanaUPC" pitchFamily="18" charset="-34"/>
              </a:rPr>
              <a:t>Difficulty</a:t>
            </a:r>
            <a:r>
              <a:rPr lang="th-TH" sz="3600">
                <a:latin typeface="AngsanaUPC" pitchFamily="18" charset="-34"/>
              </a:rPr>
              <a:t>)</a:t>
            </a:r>
          </a:p>
          <a:p>
            <a:pPr algn="thaiDist">
              <a:defRPr/>
            </a:pPr>
            <a:r>
              <a:rPr lang="th-TH" sz="3600">
                <a:latin typeface="AngsanaUPC" pitchFamily="18" charset="-34"/>
              </a:rPr>
              <a:t>	ความยาก หมายถึง จำนวนร้อยละหรือค่าสัดส่วนของผู้เรียนที่ตอบถูกในข้อนั้นเมื่อเปรียบเทียบกับผู้เรียนทั้งหมด ใช้กับเครื่องมือวัดที่เป็นแบบทดสอบปรนัยประเภท 0-1 หรือในกรณีที่แบ่งเป็นกลุ่มสูง กลุ่มต่ำ ให้นำร้อยละของจำนวนคนที่ตอบถูกในกลุ่มสูง รวมกับร้อยละของจำนวนคนที่ตอบถูกในกลุ่มต่ำหารด้วย 2</a:t>
            </a:r>
          </a:p>
          <a:p>
            <a:pPr algn="thaiDist">
              <a:defRPr/>
            </a:pPr>
            <a:r>
              <a:rPr lang="th-TH" sz="3600">
                <a:latin typeface="AngsanaUPC" pitchFamily="18" charset="-34"/>
              </a:rPr>
              <a:t>	เช่น ข้อสอบข้อ 1 กลุ่มสูงตอบถูก 80</a:t>
            </a:r>
            <a:r>
              <a:rPr lang="en-US" sz="3600">
                <a:latin typeface="AngsanaUPC" pitchFamily="18" charset="-34"/>
              </a:rPr>
              <a:t>%</a:t>
            </a:r>
            <a:endParaRPr lang="th-TH" sz="3600">
              <a:latin typeface="AngsanaUPC" pitchFamily="18" charset="-34"/>
            </a:endParaRPr>
          </a:p>
          <a:p>
            <a:pPr algn="thaiDist">
              <a:defRPr/>
            </a:pPr>
            <a:r>
              <a:rPr lang="th-TH" sz="3600">
                <a:latin typeface="AngsanaUPC" pitchFamily="18" charset="-34"/>
              </a:rPr>
              <a:t>	  		    กลุ่มต่ำตอบถูก 20</a:t>
            </a:r>
            <a:r>
              <a:rPr lang="en-US" sz="3600">
                <a:latin typeface="AngsanaUPC" pitchFamily="18" charset="-34"/>
              </a:rPr>
              <a:t>%</a:t>
            </a:r>
          </a:p>
          <a:p>
            <a:pPr algn="thaiDist">
              <a:defRPr/>
            </a:pPr>
            <a:r>
              <a:rPr lang="th-TH" sz="3600">
                <a:latin typeface="AngsanaUPC" pitchFamily="18" charset="-34"/>
              </a:rPr>
              <a:t>			    ความยาก  </a:t>
            </a:r>
            <a:r>
              <a:rPr lang="en-US" sz="3600">
                <a:latin typeface="AngsanaUPC" pitchFamily="18" charset="-34"/>
              </a:rPr>
              <a:t>= 80+20  = 50%</a:t>
            </a:r>
          </a:p>
          <a:p>
            <a:pPr algn="thaiDist">
              <a:defRPr/>
            </a:pPr>
            <a:r>
              <a:rPr lang="en-US" sz="3600">
                <a:latin typeface="AngsanaUPC" pitchFamily="18" charset="-34"/>
              </a:rPr>
              <a:t>				                2</a:t>
            </a:r>
            <a:endParaRPr lang="th-TH" sz="3600">
              <a:latin typeface="AngsanaUPC" pitchFamily="18" charset="-34"/>
            </a:endParaRPr>
          </a:p>
        </p:txBody>
      </p:sp>
      <p:sp>
        <p:nvSpPr>
          <p:cNvPr id="58371" name="Slide Number Placeholder 5">
            <a:extLst>
              <a:ext uri="{FF2B5EF4-FFF2-40B4-BE49-F238E27FC236}">
                <a16:creationId xmlns:a16="http://schemas.microsoft.com/office/drawing/2014/main" id="{F16A1BA6-576E-457B-8F1B-C1A4BA0EC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9pPr>
          </a:lstStyle>
          <a:p>
            <a:fld id="{BE655041-3557-45EA-A685-4CD3E8766528}" type="slidenum">
              <a:rPr lang="en-US" altLang="th-TH" sz="2600"/>
              <a:pPr/>
              <a:t>9</a:t>
            </a:fld>
            <a:endParaRPr lang="th-TH" altLang="th-TH" sz="2600"/>
          </a:p>
        </p:txBody>
      </p:sp>
      <p:sp>
        <p:nvSpPr>
          <p:cNvPr id="58372" name="Line 3">
            <a:extLst>
              <a:ext uri="{FF2B5EF4-FFF2-40B4-BE49-F238E27FC236}">
                <a16:creationId xmlns:a16="http://schemas.microsoft.com/office/drawing/2014/main" id="{8D3ADC3D-BE87-455E-93E5-8DFC5A35D452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5715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</TotalTime>
  <Words>904</Words>
  <Application>Microsoft Office PowerPoint</Application>
  <PresentationFormat>Widescreen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Angsana New</vt:lpstr>
      <vt:lpstr>AngsanaUPC</vt:lpstr>
      <vt:lpstr>Arial</vt:lpstr>
      <vt:lpstr>Trebuchet MS</vt:lpstr>
      <vt:lpstr>Wingdings 3</vt:lpstr>
      <vt:lpstr>Facet</vt:lpstr>
      <vt:lpstr>บทที่ 6</vt:lpstr>
      <vt:lpstr>PowerPoint Presentation</vt:lpstr>
      <vt:lpstr>เรื่องที่ 2.1 ความตรง (Validity)</vt:lpstr>
      <vt:lpstr>              การหาค่าความตรง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6</dc:title>
  <dc:creator>cyber</dc:creator>
  <cp:lastModifiedBy>ADMIN</cp:lastModifiedBy>
  <cp:revision>1</cp:revision>
  <dcterms:created xsi:type="dcterms:W3CDTF">2021-12-22T03:05:16Z</dcterms:created>
  <dcterms:modified xsi:type="dcterms:W3CDTF">2021-12-22T04:05:08Z</dcterms:modified>
</cp:coreProperties>
</file>