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63" r:id="rId3"/>
    <p:sldId id="258" r:id="rId4"/>
    <p:sldId id="260"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806841-1B15-4C8D-8057-0D1576E4803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F7426D9F-6ACC-479D-8CC0-DB8000D0BB96}">
      <dgm:prSet/>
      <dgm:spPr/>
      <dgm:t>
        <a:bodyPr/>
        <a:lstStyle/>
        <a:p>
          <a:pPr rtl="1"/>
          <a:r>
            <a:rPr lang="ar-KW" dirty="0"/>
            <a:t>أ</a:t>
          </a:r>
          <a:r>
            <a:rPr lang="ar-EG" dirty="0"/>
            <a:t>ن الكتابة الإدارية تتناول فكرة تُصاغ بشكل منطقي في لغة سهلة وعبارة صحيحة لا حشو فيها وبأسلوب علمي.</a:t>
          </a:r>
          <a:endParaRPr lang="en-US" dirty="0"/>
        </a:p>
      </dgm:t>
    </dgm:pt>
    <dgm:pt modelId="{7C859E33-6D2C-44EA-B436-7E0DE1C98856}" type="parTrans" cxnId="{6EC47316-0817-45B6-BED4-8B54E33B4913}">
      <dgm:prSet/>
      <dgm:spPr/>
      <dgm:t>
        <a:bodyPr/>
        <a:lstStyle/>
        <a:p>
          <a:endParaRPr lang="en-US"/>
        </a:p>
      </dgm:t>
    </dgm:pt>
    <dgm:pt modelId="{3AE13C47-5478-4C7B-9A71-9E266A3E01F0}" type="sibTrans" cxnId="{6EC47316-0817-45B6-BED4-8B54E33B4913}">
      <dgm:prSet/>
      <dgm:spPr/>
      <dgm:t>
        <a:bodyPr/>
        <a:lstStyle/>
        <a:p>
          <a:endParaRPr lang="en-US"/>
        </a:p>
      </dgm:t>
    </dgm:pt>
    <dgm:pt modelId="{A3D4D3D3-2C91-40DB-8805-82E8FDA6EFEC}">
      <dgm:prSet/>
      <dgm:spPr/>
      <dgm:t>
        <a:bodyPr/>
        <a:lstStyle/>
        <a:p>
          <a:pPr rtl="1"/>
          <a:r>
            <a:rPr lang="ar-EG" dirty="0"/>
            <a:t>أما الكتابة الأدبية ينظمها</a:t>
          </a:r>
          <a:r>
            <a:rPr lang="ar-KW" dirty="0"/>
            <a:t> كاتبها</a:t>
          </a:r>
          <a:r>
            <a:rPr lang="ar-EG" dirty="0"/>
            <a:t> فتتحكم فيها وجهة نظر الكاتب وعواطفه الخاصة.</a:t>
          </a:r>
          <a:endParaRPr lang="en-US" dirty="0"/>
        </a:p>
      </dgm:t>
    </dgm:pt>
    <dgm:pt modelId="{344FF98A-DC3A-4F75-A521-676F9E2FD0E7}" type="parTrans" cxnId="{8177D6D2-D6D8-4D81-A2D8-D2FCBD7A9DFD}">
      <dgm:prSet/>
      <dgm:spPr/>
      <dgm:t>
        <a:bodyPr/>
        <a:lstStyle/>
        <a:p>
          <a:endParaRPr lang="en-US"/>
        </a:p>
      </dgm:t>
    </dgm:pt>
    <dgm:pt modelId="{46DF69F1-22ED-42C7-9054-EFB14C0444EF}" type="sibTrans" cxnId="{8177D6D2-D6D8-4D81-A2D8-D2FCBD7A9DFD}">
      <dgm:prSet/>
      <dgm:spPr/>
      <dgm:t>
        <a:bodyPr/>
        <a:lstStyle/>
        <a:p>
          <a:endParaRPr lang="en-US"/>
        </a:p>
      </dgm:t>
    </dgm:pt>
    <dgm:pt modelId="{16C3638F-BA74-4CCC-B8FE-EBCFBBFC034D}">
      <dgm:prSet/>
      <dgm:spPr/>
      <dgm:t>
        <a:bodyPr/>
        <a:lstStyle/>
        <a:p>
          <a:pPr rtl="1"/>
          <a:r>
            <a:rPr lang="ar-EG" dirty="0"/>
            <a:t>أسلوب الكتابة الإدارية أسلوب تقريري يسيطر عليه المنطق وتفصيلات الأحداث الواقعية في لغة دقيقة بعيدة عن احتمالات التأويل </a:t>
          </a:r>
          <a:endParaRPr lang="en-US" dirty="0"/>
        </a:p>
      </dgm:t>
    </dgm:pt>
    <dgm:pt modelId="{696CE285-332D-45B8-A90E-A42C85D9CA17}" type="parTrans" cxnId="{3285D892-4FD3-4B69-8376-02027C59376A}">
      <dgm:prSet/>
      <dgm:spPr/>
      <dgm:t>
        <a:bodyPr/>
        <a:lstStyle/>
        <a:p>
          <a:endParaRPr lang="en-US"/>
        </a:p>
      </dgm:t>
    </dgm:pt>
    <dgm:pt modelId="{AB810E7A-9C5A-4FBF-990E-DC5B225C8F30}" type="sibTrans" cxnId="{3285D892-4FD3-4B69-8376-02027C59376A}">
      <dgm:prSet/>
      <dgm:spPr/>
      <dgm:t>
        <a:bodyPr/>
        <a:lstStyle/>
        <a:p>
          <a:endParaRPr lang="en-US"/>
        </a:p>
      </dgm:t>
    </dgm:pt>
    <dgm:pt modelId="{623EA0FE-7A01-4AF9-A144-DB3FDA63A082}" type="pres">
      <dgm:prSet presAssocID="{C9806841-1B15-4C8D-8057-0D1576E48037}" presName="linear" presStyleCnt="0">
        <dgm:presLayoutVars>
          <dgm:animLvl val="lvl"/>
          <dgm:resizeHandles val="exact"/>
        </dgm:presLayoutVars>
      </dgm:prSet>
      <dgm:spPr/>
    </dgm:pt>
    <dgm:pt modelId="{57DE4255-8F87-4AE8-B61F-0FBF18E20C79}" type="pres">
      <dgm:prSet presAssocID="{F7426D9F-6ACC-479D-8CC0-DB8000D0BB96}" presName="parentText" presStyleLbl="node1" presStyleIdx="0" presStyleCnt="3">
        <dgm:presLayoutVars>
          <dgm:chMax val="0"/>
          <dgm:bulletEnabled val="1"/>
        </dgm:presLayoutVars>
      </dgm:prSet>
      <dgm:spPr/>
    </dgm:pt>
    <dgm:pt modelId="{B1E854C6-4DC0-4DE8-80A7-1F6D820E9668}" type="pres">
      <dgm:prSet presAssocID="{3AE13C47-5478-4C7B-9A71-9E266A3E01F0}" presName="spacer" presStyleCnt="0"/>
      <dgm:spPr/>
    </dgm:pt>
    <dgm:pt modelId="{6E3BC866-5DFD-45DE-9F63-A71ECB9CA7EA}" type="pres">
      <dgm:prSet presAssocID="{A3D4D3D3-2C91-40DB-8805-82E8FDA6EFEC}" presName="parentText" presStyleLbl="node1" presStyleIdx="1" presStyleCnt="3">
        <dgm:presLayoutVars>
          <dgm:chMax val="0"/>
          <dgm:bulletEnabled val="1"/>
        </dgm:presLayoutVars>
      </dgm:prSet>
      <dgm:spPr/>
    </dgm:pt>
    <dgm:pt modelId="{895EE184-7213-4402-B0C7-712D15CA81C3}" type="pres">
      <dgm:prSet presAssocID="{46DF69F1-22ED-42C7-9054-EFB14C0444EF}" presName="spacer" presStyleCnt="0"/>
      <dgm:spPr/>
    </dgm:pt>
    <dgm:pt modelId="{B7A727C9-2719-4D38-B272-04B029054599}" type="pres">
      <dgm:prSet presAssocID="{16C3638F-BA74-4CCC-B8FE-EBCFBBFC034D}" presName="parentText" presStyleLbl="node1" presStyleIdx="2" presStyleCnt="3">
        <dgm:presLayoutVars>
          <dgm:chMax val="0"/>
          <dgm:bulletEnabled val="1"/>
        </dgm:presLayoutVars>
      </dgm:prSet>
      <dgm:spPr/>
    </dgm:pt>
  </dgm:ptLst>
  <dgm:cxnLst>
    <dgm:cxn modelId="{6EC47316-0817-45B6-BED4-8B54E33B4913}" srcId="{C9806841-1B15-4C8D-8057-0D1576E48037}" destId="{F7426D9F-6ACC-479D-8CC0-DB8000D0BB96}" srcOrd="0" destOrd="0" parTransId="{7C859E33-6D2C-44EA-B436-7E0DE1C98856}" sibTransId="{3AE13C47-5478-4C7B-9A71-9E266A3E01F0}"/>
    <dgm:cxn modelId="{76CE7B1A-A435-43F7-BDD3-E9EDB0B47067}" type="presOf" srcId="{C9806841-1B15-4C8D-8057-0D1576E48037}" destId="{623EA0FE-7A01-4AF9-A144-DB3FDA63A082}" srcOrd="0" destOrd="0" presId="urn:microsoft.com/office/officeart/2005/8/layout/vList2"/>
    <dgm:cxn modelId="{60710428-6CB0-4BE7-9DD5-1AE165CE86FB}" type="presOf" srcId="{16C3638F-BA74-4CCC-B8FE-EBCFBBFC034D}" destId="{B7A727C9-2719-4D38-B272-04B029054599}" srcOrd="0" destOrd="0" presId="urn:microsoft.com/office/officeart/2005/8/layout/vList2"/>
    <dgm:cxn modelId="{ED22324B-8975-47FE-B00D-6345689E7F2A}" type="presOf" srcId="{F7426D9F-6ACC-479D-8CC0-DB8000D0BB96}" destId="{57DE4255-8F87-4AE8-B61F-0FBF18E20C79}" srcOrd="0" destOrd="0" presId="urn:microsoft.com/office/officeart/2005/8/layout/vList2"/>
    <dgm:cxn modelId="{8E3C5953-4E2B-4CF1-88E3-E8255A3E2AA0}" type="presOf" srcId="{A3D4D3D3-2C91-40DB-8805-82E8FDA6EFEC}" destId="{6E3BC866-5DFD-45DE-9F63-A71ECB9CA7EA}" srcOrd="0" destOrd="0" presId="urn:microsoft.com/office/officeart/2005/8/layout/vList2"/>
    <dgm:cxn modelId="{3285D892-4FD3-4B69-8376-02027C59376A}" srcId="{C9806841-1B15-4C8D-8057-0D1576E48037}" destId="{16C3638F-BA74-4CCC-B8FE-EBCFBBFC034D}" srcOrd="2" destOrd="0" parTransId="{696CE285-332D-45B8-A90E-A42C85D9CA17}" sibTransId="{AB810E7A-9C5A-4FBF-990E-DC5B225C8F30}"/>
    <dgm:cxn modelId="{8177D6D2-D6D8-4D81-A2D8-D2FCBD7A9DFD}" srcId="{C9806841-1B15-4C8D-8057-0D1576E48037}" destId="{A3D4D3D3-2C91-40DB-8805-82E8FDA6EFEC}" srcOrd="1" destOrd="0" parTransId="{344FF98A-DC3A-4F75-A521-676F9E2FD0E7}" sibTransId="{46DF69F1-22ED-42C7-9054-EFB14C0444EF}"/>
    <dgm:cxn modelId="{43B04D27-BDCA-4394-98BB-A18451D23870}" type="presParOf" srcId="{623EA0FE-7A01-4AF9-A144-DB3FDA63A082}" destId="{57DE4255-8F87-4AE8-B61F-0FBF18E20C79}" srcOrd="0" destOrd="0" presId="urn:microsoft.com/office/officeart/2005/8/layout/vList2"/>
    <dgm:cxn modelId="{D9F4EF26-C4C5-4ADA-895B-B102C1EBEDF8}" type="presParOf" srcId="{623EA0FE-7A01-4AF9-A144-DB3FDA63A082}" destId="{B1E854C6-4DC0-4DE8-80A7-1F6D820E9668}" srcOrd="1" destOrd="0" presId="urn:microsoft.com/office/officeart/2005/8/layout/vList2"/>
    <dgm:cxn modelId="{4A378BE5-8CC2-4E64-BFC0-D8C74976660C}" type="presParOf" srcId="{623EA0FE-7A01-4AF9-A144-DB3FDA63A082}" destId="{6E3BC866-5DFD-45DE-9F63-A71ECB9CA7EA}" srcOrd="2" destOrd="0" presId="urn:microsoft.com/office/officeart/2005/8/layout/vList2"/>
    <dgm:cxn modelId="{0395A4A2-DBDC-497C-B7EB-CCA423B65F4C}" type="presParOf" srcId="{623EA0FE-7A01-4AF9-A144-DB3FDA63A082}" destId="{895EE184-7213-4402-B0C7-712D15CA81C3}" srcOrd="3" destOrd="0" presId="urn:microsoft.com/office/officeart/2005/8/layout/vList2"/>
    <dgm:cxn modelId="{6A631103-69AA-46C5-BFE6-4FAE80D3443F}" type="presParOf" srcId="{623EA0FE-7A01-4AF9-A144-DB3FDA63A082}" destId="{B7A727C9-2719-4D38-B272-04B02905459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D17A08-E5CF-4281-82B9-EC8E07786D70}"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4A799704-6C19-4A4C-888E-C2A31456DC79}">
      <dgm:prSet/>
      <dgm:spPr/>
      <dgm:t>
        <a:bodyPr/>
        <a:lstStyle/>
        <a:p>
          <a:pPr rtl="1"/>
          <a:r>
            <a:rPr lang="ar-EG" dirty="0"/>
            <a:t>1. الرسالة الخارجية، هي: وسيلة اتصال مكتوبة يتم تبادلها بين جهاز حكومي وآخر، أو بين جهاز حكومي وجهة أخرى من القطاع الخاص، أو بين مؤسسة خاصة وأخرى.</a:t>
          </a:r>
          <a:endParaRPr lang="en-US" dirty="0"/>
        </a:p>
      </dgm:t>
    </dgm:pt>
    <dgm:pt modelId="{F6E06BDD-9316-4253-AC5B-147B656B22BB}" type="parTrans" cxnId="{74994CD5-4B8F-4C57-817B-CCA44C2C9E15}">
      <dgm:prSet/>
      <dgm:spPr/>
      <dgm:t>
        <a:bodyPr/>
        <a:lstStyle/>
        <a:p>
          <a:endParaRPr lang="en-US"/>
        </a:p>
      </dgm:t>
    </dgm:pt>
    <dgm:pt modelId="{69AFBDC1-42CE-4FA4-9F28-929828F22CD7}" type="sibTrans" cxnId="{74994CD5-4B8F-4C57-817B-CCA44C2C9E15}">
      <dgm:prSet/>
      <dgm:spPr/>
      <dgm:t>
        <a:bodyPr/>
        <a:lstStyle/>
        <a:p>
          <a:endParaRPr lang="en-US"/>
        </a:p>
      </dgm:t>
    </dgm:pt>
    <dgm:pt modelId="{BDA2A85E-1A0D-48A6-9889-BE2203C2F5FD}">
      <dgm:prSet/>
      <dgm:spPr/>
      <dgm:t>
        <a:bodyPr/>
        <a:lstStyle/>
        <a:p>
          <a:pPr rtl="1"/>
          <a:r>
            <a:rPr lang="ar-EG" dirty="0"/>
            <a:t>2. الرسالة الداخلية، هي: وسيلة اتصال مكتوبة يتم تبادلها في داخل الجهاز الواحد، أو بين إدارات وأقسام الجهاز الواحد.</a:t>
          </a:r>
          <a:endParaRPr lang="en-US" dirty="0"/>
        </a:p>
      </dgm:t>
    </dgm:pt>
    <dgm:pt modelId="{1FF30FC6-DFD7-40EA-87B4-6E96085CF83A}" type="parTrans" cxnId="{9540A82A-AA5E-4A8E-A4C1-F23C99B7CA79}">
      <dgm:prSet/>
      <dgm:spPr/>
      <dgm:t>
        <a:bodyPr/>
        <a:lstStyle/>
        <a:p>
          <a:endParaRPr lang="en-US"/>
        </a:p>
      </dgm:t>
    </dgm:pt>
    <dgm:pt modelId="{FBD32180-4568-456C-96A7-9BBBE4381305}" type="sibTrans" cxnId="{9540A82A-AA5E-4A8E-A4C1-F23C99B7CA79}">
      <dgm:prSet/>
      <dgm:spPr/>
      <dgm:t>
        <a:bodyPr/>
        <a:lstStyle/>
        <a:p>
          <a:endParaRPr lang="en-US"/>
        </a:p>
      </dgm:t>
    </dgm:pt>
    <dgm:pt modelId="{3BF6128D-ECFC-417B-9BF4-E849644019F6}">
      <dgm:prSet/>
      <dgm:spPr/>
      <dgm:t>
        <a:bodyPr/>
        <a:lstStyle/>
        <a:p>
          <a:pPr rtl="1"/>
          <a:r>
            <a:rPr lang="ar-EG" dirty="0"/>
            <a:t>3. مذكرة داخلية ( مذكرة إحالة معاملة)، هي: وسيلة اتصال مكتوبة يتم إرفاقها مع المعاملة مع التوجيه للجهة، والشرح بالمطلوب.</a:t>
          </a:r>
          <a:endParaRPr lang="en-US" dirty="0"/>
        </a:p>
      </dgm:t>
    </dgm:pt>
    <dgm:pt modelId="{B85DA3D1-3594-4BE3-9BE1-D5CA76CE152F}" type="parTrans" cxnId="{D0D092B1-D47A-45FE-BB28-27D437E20AB3}">
      <dgm:prSet/>
      <dgm:spPr/>
      <dgm:t>
        <a:bodyPr/>
        <a:lstStyle/>
        <a:p>
          <a:endParaRPr lang="en-US"/>
        </a:p>
      </dgm:t>
    </dgm:pt>
    <dgm:pt modelId="{3AB56865-08A5-4594-85B8-7520CD9BF288}" type="sibTrans" cxnId="{D0D092B1-D47A-45FE-BB28-27D437E20AB3}">
      <dgm:prSet/>
      <dgm:spPr/>
      <dgm:t>
        <a:bodyPr/>
        <a:lstStyle/>
        <a:p>
          <a:endParaRPr lang="en-US"/>
        </a:p>
      </dgm:t>
    </dgm:pt>
    <dgm:pt modelId="{2BB28144-0F29-440F-B3FB-8D7496C09A88}">
      <dgm:prSet/>
      <dgm:spPr/>
      <dgm:t>
        <a:bodyPr/>
        <a:lstStyle/>
        <a:p>
          <a:pPr rtl="1"/>
          <a:r>
            <a:rPr lang="ar-EG" dirty="0"/>
            <a:t>4. التعميم، هو: وسيلة اتصال مكتوبة توجه للمستويات الإدارية المختلفة، وتتضمن تعليمات إدارية ومالية أو تفسيرًا بشأن العمل.</a:t>
          </a:r>
          <a:endParaRPr lang="en-US" dirty="0"/>
        </a:p>
      </dgm:t>
    </dgm:pt>
    <dgm:pt modelId="{9064E523-E28A-4D29-84E1-DE7A80A53EF2}" type="parTrans" cxnId="{DDE1E6DD-C84F-4CA9-8CAB-1A3BDB759CEF}">
      <dgm:prSet/>
      <dgm:spPr/>
      <dgm:t>
        <a:bodyPr/>
        <a:lstStyle/>
        <a:p>
          <a:endParaRPr lang="en-US"/>
        </a:p>
      </dgm:t>
    </dgm:pt>
    <dgm:pt modelId="{5C81C854-4A50-42B2-B84E-96BC2C75081A}" type="sibTrans" cxnId="{DDE1E6DD-C84F-4CA9-8CAB-1A3BDB759CEF}">
      <dgm:prSet/>
      <dgm:spPr/>
      <dgm:t>
        <a:bodyPr/>
        <a:lstStyle/>
        <a:p>
          <a:endParaRPr lang="en-US"/>
        </a:p>
      </dgm:t>
    </dgm:pt>
    <dgm:pt modelId="{919BD570-D920-4143-A4F8-E4AC403452F9}" type="pres">
      <dgm:prSet presAssocID="{0AD17A08-E5CF-4281-82B9-EC8E07786D70}" presName="linear" presStyleCnt="0">
        <dgm:presLayoutVars>
          <dgm:animLvl val="lvl"/>
          <dgm:resizeHandles val="exact"/>
        </dgm:presLayoutVars>
      </dgm:prSet>
      <dgm:spPr/>
    </dgm:pt>
    <dgm:pt modelId="{D3C1E7A9-49FF-4B2E-97E0-CCEBE846F2BF}" type="pres">
      <dgm:prSet presAssocID="{4A799704-6C19-4A4C-888E-C2A31456DC79}" presName="parentText" presStyleLbl="node1" presStyleIdx="0" presStyleCnt="4">
        <dgm:presLayoutVars>
          <dgm:chMax val="0"/>
          <dgm:bulletEnabled val="1"/>
        </dgm:presLayoutVars>
      </dgm:prSet>
      <dgm:spPr/>
    </dgm:pt>
    <dgm:pt modelId="{06E966BB-D84B-4FA9-B84B-B1BEB380EBA1}" type="pres">
      <dgm:prSet presAssocID="{69AFBDC1-42CE-4FA4-9F28-929828F22CD7}" presName="spacer" presStyleCnt="0"/>
      <dgm:spPr/>
    </dgm:pt>
    <dgm:pt modelId="{9E23F82D-EBBC-4071-870A-0E4198BAD8CE}" type="pres">
      <dgm:prSet presAssocID="{BDA2A85E-1A0D-48A6-9889-BE2203C2F5FD}" presName="parentText" presStyleLbl="node1" presStyleIdx="1" presStyleCnt="4">
        <dgm:presLayoutVars>
          <dgm:chMax val="0"/>
          <dgm:bulletEnabled val="1"/>
        </dgm:presLayoutVars>
      </dgm:prSet>
      <dgm:spPr/>
    </dgm:pt>
    <dgm:pt modelId="{483D8C2C-D2E1-4955-B6BC-B2AA332143AA}" type="pres">
      <dgm:prSet presAssocID="{FBD32180-4568-456C-96A7-9BBBE4381305}" presName="spacer" presStyleCnt="0"/>
      <dgm:spPr/>
    </dgm:pt>
    <dgm:pt modelId="{D6C14B02-B1D9-4CC1-AAD9-E058A8365B1D}" type="pres">
      <dgm:prSet presAssocID="{3BF6128D-ECFC-417B-9BF4-E849644019F6}" presName="parentText" presStyleLbl="node1" presStyleIdx="2" presStyleCnt="4">
        <dgm:presLayoutVars>
          <dgm:chMax val="0"/>
          <dgm:bulletEnabled val="1"/>
        </dgm:presLayoutVars>
      </dgm:prSet>
      <dgm:spPr/>
    </dgm:pt>
    <dgm:pt modelId="{70FB73F3-21C3-411C-9319-24E99C9629DA}" type="pres">
      <dgm:prSet presAssocID="{3AB56865-08A5-4594-85B8-7520CD9BF288}" presName="spacer" presStyleCnt="0"/>
      <dgm:spPr/>
    </dgm:pt>
    <dgm:pt modelId="{73CB1A61-874F-4C6A-929B-89A013ACE8E5}" type="pres">
      <dgm:prSet presAssocID="{2BB28144-0F29-440F-B3FB-8D7496C09A88}" presName="parentText" presStyleLbl="node1" presStyleIdx="3" presStyleCnt="4">
        <dgm:presLayoutVars>
          <dgm:chMax val="0"/>
          <dgm:bulletEnabled val="1"/>
        </dgm:presLayoutVars>
      </dgm:prSet>
      <dgm:spPr/>
    </dgm:pt>
  </dgm:ptLst>
  <dgm:cxnLst>
    <dgm:cxn modelId="{172A770F-23E7-4E1D-B38D-DB4F60A01AC0}" type="presOf" srcId="{0AD17A08-E5CF-4281-82B9-EC8E07786D70}" destId="{919BD570-D920-4143-A4F8-E4AC403452F9}" srcOrd="0" destOrd="0" presId="urn:microsoft.com/office/officeart/2005/8/layout/vList2"/>
    <dgm:cxn modelId="{9540A82A-AA5E-4A8E-A4C1-F23C99B7CA79}" srcId="{0AD17A08-E5CF-4281-82B9-EC8E07786D70}" destId="{BDA2A85E-1A0D-48A6-9889-BE2203C2F5FD}" srcOrd="1" destOrd="0" parTransId="{1FF30FC6-DFD7-40EA-87B4-6E96085CF83A}" sibTransId="{FBD32180-4568-456C-96A7-9BBBE4381305}"/>
    <dgm:cxn modelId="{C388613A-524B-4CE8-B51B-3CD1D9D4731E}" type="presOf" srcId="{BDA2A85E-1A0D-48A6-9889-BE2203C2F5FD}" destId="{9E23F82D-EBBC-4071-870A-0E4198BAD8CE}" srcOrd="0" destOrd="0" presId="urn:microsoft.com/office/officeart/2005/8/layout/vList2"/>
    <dgm:cxn modelId="{952E8477-EE7A-4296-B5B7-A9E36D75CF30}" type="presOf" srcId="{3BF6128D-ECFC-417B-9BF4-E849644019F6}" destId="{D6C14B02-B1D9-4CC1-AAD9-E058A8365B1D}" srcOrd="0" destOrd="0" presId="urn:microsoft.com/office/officeart/2005/8/layout/vList2"/>
    <dgm:cxn modelId="{A42C6B7D-D01A-46F1-AEB4-93D8483F5967}" type="presOf" srcId="{4A799704-6C19-4A4C-888E-C2A31456DC79}" destId="{D3C1E7A9-49FF-4B2E-97E0-CCEBE846F2BF}" srcOrd="0" destOrd="0" presId="urn:microsoft.com/office/officeart/2005/8/layout/vList2"/>
    <dgm:cxn modelId="{B41C9CA1-8481-4778-A655-1A315E92E75D}" type="presOf" srcId="{2BB28144-0F29-440F-B3FB-8D7496C09A88}" destId="{73CB1A61-874F-4C6A-929B-89A013ACE8E5}" srcOrd="0" destOrd="0" presId="urn:microsoft.com/office/officeart/2005/8/layout/vList2"/>
    <dgm:cxn modelId="{D0D092B1-D47A-45FE-BB28-27D437E20AB3}" srcId="{0AD17A08-E5CF-4281-82B9-EC8E07786D70}" destId="{3BF6128D-ECFC-417B-9BF4-E849644019F6}" srcOrd="2" destOrd="0" parTransId="{B85DA3D1-3594-4BE3-9BE1-D5CA76CE152F}" sibTransId="{3AB56865-08A5-4594-85B8-7520CD9BF288}"/>
    <dgm:cxn modelId="{74994CD5-4B8F-4C57-817B-CCA44C2C9E15}" srcId="{0AD17A08-E5CF-4281-82B9-EC8E07786D70}" destId="{4A799704-6C19-4A4C-888E-C2A31456DC79}" srcOrd="0" destOrd="0" parTransId="{F6E06BDD-9316-4253-AC5B-147B656B22BB}" sibTransId="{69AFBDC1-42CE-4FA4-9F28-929828F22CD7}"/>
    <dgm:cxn modelId="{DDE1E6DD-C84F-4CA9-8CAB-1A3BDB759CEF}" srcId="{0AD17A08-E5CF-4281-82B9-EC8E07786D70}" destId="{2BB28144-0F29-440F-B3FB-8D7496C09A88}" srcOrd="3" destOrd="0" parTransId="{9064E523-E28A-4D29-84E1-DE7A80A53EF2}" sibTransId="{5C81C854-4A50-42B2-B84E-96BC2C75081A}"/>
    <dgm:cxn modelId="{09538BD5-017B-4142-9A5F-5CD31153ACC3}" type="presParOf" srcId="{919BD570-D920-4143-A4F8-E4AC403452F9}" destId="{D3C1E7A9-49FF-4B2E-97E0-CCEBE846F2BF}" srcOrd="0" destOrd="0" presId="urn:microsoft.com/office/officeart/2005/8/layout/vList2"/>
    <dgm:cxn modelId="{903532B8-84D1-4F03-8890-6930A047CC2A}" type="presParOf" srcId="{919BD570-D920-4143-A4F8-E4AC403452F9}" destId="{06E966BB-D84B-4FA9-B84B-B1BEB380EBA1}" srcOrd="1" destOrd="0" presId="urn:microsoft.com/office/officeart/2005/8/layout/vList2"/>
    <dgm:cxn modelId="{F008E0A4-7C41-43A1-B4A2-260CC0233298}" type="presParOf" srcId="{919BD570-D920-4143-A4F8-E4AC403452F9}" destId="{9E23F82D-EBBC-4071-870A-0E4198BAD8CE}" srcOrd="2" destOrd="0" presId="urn:microsoft.com/office/officeart/2005/8/layout/vList2"/>
    <dgm:cxn modelId="{568597A7-B044-4A5F-9792-7F9C03565421}" type="presParOf" srcId="{919BD570-D920-4143-A4F8-E4AC403452F9}" destId="{483D8C2C-D2E1-4955-B6BC-B2AA332143AA}" srcOrd="3" destOrd="0" presId="urn:microsoft.com/office/officeart/2005/8/layout/vList2"/>
    <dgm:cxn modelId="{47901392-0D63-450C-8CFC-2CAC0D7193BE}" type="presParOf" srcId="{919BD570-D920-4143-A4F8-E4AC403452F9}" destId="{D6C14B02-B1D9-4CC1-AAD9-E058A8365B1D}" srcOrd="4" destOrd="0" presId="urn:microsoft.com/office/officeart/2005/8/layout/vList2"/>
    <dgm:cxn modelId="{C8A319C2-7877-40B4-B269-F29FE9FCAC6E}" type="presParOf" srcId="{919BD570-D920-4143-A4F8-E4AC403452F9}" destId="{70FB73F3-21C3-411C-9319-24E99C9629DA}" srcOrd="5" destOrd="0" presId="urn:microsoft.com/office/officeart/2005/8/layout/vList2"/>
    <dgm:cxn modelId="{D96AA7DC-1D7C-469E-BFA4-C1D5F6EB0C88}" type="presParOf" srcId="{919BD570-D920-4143-A4F8-E4AC403452F9}" destId="{73CB1A61-874F-4C6A-929B-89A013ACE8E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AD80A0-CB1D-4171-A423-24A98142625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EBD6DDA5-90CA-4526-9798-FF1831B56559}">
      <dgm:prSet/>
      <dgm:spPr/>
      <dgm:t>
        <a:bodyPr/>
        <a:lstStyle/>
        <a:p>
          <a:pPr rtl="1"/>
          <a:r>
            <a:rPr lang="ar-EG" dirty="0"/>
            <a:t>5. القرار، هو: إصدار إدارة بما تملكه من سلطة بمقتضى اللوائح في تعيين أو إنشاء وغير ذلك.</a:t>
          </a:r>
          <a:endParaRPr lang="en-US" dirty="0"/>
        </a:p>
      </dgm:t>
    </dgm:pt>
    <dgm:pt modelId="{D01F936D-1D46-464E-A841-D6C012E6F590}" type="parTrans" cxnId="{6A161528-7AA5-44CF-B82E-C8B7F1096336}">
      <dgm:prSet/>
      <dgm:spPr/>
      <dgm:t>
        <a:bodyPr/>
        <a:lstStyle/>
        <a:p>
          <a:endParaRPr lang="en-US"/>
        </a:p>
      </dgm:t>
    </dgm:pt>
    <dgm:pt modelId="{35EA8FA2-FEAC-4010-A13B-A7C9195A6837}" type="sibTrans" cxnId="{6A161528-7AA5-44CF-B82E-C8B7F1096336}">
      <dgm:prSet/>
      <dgm:spPr/>
      <dgm:t>
        <a:bodyPr/>
        <a:lstStyle/>
        <a:p>
          <a:endParaRPr lang="en-US"/>
        </a:p>
      </dgm:t>
    </dgm:pt>
    <dgm:pt modelId="{E0616A1E-4C45-4F61-AB8A-771E598779DE}">
      <dgm:prSet/>
      <dgm:spPr/>
      <dgm:t>
        <a:bodyPr/>
        <a:lstStyle/>
        <a:p>
          <a:pPr rtl="1"/>
          <a:r>
            <a:rPr lang="ar-EG" dirty="0"/>
            <a:t>6. الأمر الملكي</a:t>
          </a:r>
          <a:r>
            <a:rPr lang="ar-SA" dirty="0"/>
            <a:t>| مرسوم</a:t>
          </a:r>
          <a:r>
            <a:rPr lang="ar-EG" dirty="0"/>
            <a:t>، هو: القرار المكتوب والخاص بممارسة الملك لصلاحياته دون عرضه  على مجلس الوزراء مثل التعيينات.  </a:t>
          </a:r>
          <a:endParaRPr lang="en-US" dirty="0"/>
        </a:p>
      </dgm:t>
    </dgm:pt>
    <dgm:pt modelId="{F1F51788-D32A-4BFD-89DF-537822FAE10F}" type="parTrans" cxnId="{2A2F4A3E-302F-44A4-AE09-81B15E2C6906}">
      <dgm:prSet/>
      <dgm:spPr/>
      <dgm:t>
        <a:bodyPr/>
        <a:lstStyle/>
        <a:p>
          <a:endParaRPr lang="en-US"/>
        </a:p>
      </dgm:t>
    </dgm:pt>
    <dgm:pt modelId="{C78CBF7D-ECD9-40AC-8C50-91E98DCD6557}" type="sibTrans" cxnId="{2A2F4A3E-302F-44A4-AE09-81B15E2C6906}">
      <dgm:prSet/>
      <dgm:spPr/>
      <dgm:t>
        <a:bodyPr/>
        <a:lstStyle/>
        <a:p>
          <a:endParaRPr lang="en-US"/>
        </a:p>
      </dgm:t>
    </dgm:pt>
    <dgm:pt modelId="{4B0C822E-10CE-4219-BD24-3A24F28ABE27}">
      <dgm:prSet/>
      <dgm:spPr/>
      <dgm:t>
        <a:bodyPr/>
        <a:lstStyle/>
        <a:p>
          <a:pPr rtl="1"/>
          <a:r>
            <a:rPr lang="ar-EG" dirty="0"/>
            <a:t>7. الرسالة الالكترونية، هي: رسالة يتم تلقيها من خلال البريد الالكتروني، تتضمن أعمالًا رسمية أو إخبارية أو معلوماتية خاصة بالعمل.</a:t>
          </a:r>
          <a:endParaRPr lang="en-US" dirty="0"/>
        </a:p>
      </dgm:t>
    </dgm:pt>
    <dgm:pt modelId="{816C9D8B-00C2-4288-B27E-6DB237CE1067}" type="parTrans" cxnId="{E32C9F8A-8892-4BDD-B3E9-FEEF4F92AA7B}">
      <dgm:prSet/>
      <dgm:spPr/>
      <dgm:t>
        <a:bodyPr/>
        <a:lstStyle/>
        <a:p>
          <a:endParaRPr lang="en-US"/>
        </a:p>
      </dgm:t>
    </dgm:pt>
    <dgm:pt modelId="{46F7771D-09B1-4495-AFE4-C78EB335E365}" type="sibTrans" cxnId="{E32C9F8A-8892-4BDD-B3E9-FEEF4F92AA7B}">
      <dgm:prSet/>
      <dgm:spPr/>
      <dgm:t>
        <a:bodyPr/>
        <a:lstStyle/>
        <a:p>
          <a:endParaRPr lang="en-US"/>
        </a:p>
      </dgm:t>
    </dgm:pt>
    <dgm:pt modelId="{3E8883B5-4BCB-44FE-A907-88346D14A98F}">
      <dgm:prSet/>
      <dgm:spPr/>
      <dgm:t>
        <a:bodyPr/>
        <a:lstStyle/>
        <a:p>
          <a:pPr rtl="1"/>
          <a:r>
            <a:rPr lang="ar-EG" dirty="0"/>
            <a:t>8. النموذج: هو عبارة عن بيان يحتوي على معلومات ثابتة، وأمامها فراغات تُعبأ </a:t>
          </a:r>
          <a:r>
            <a:rPr lang="ar-SA"/>
            <a:t>ب</a:t>
          </a:r>
          <a:r>
            <a:rPr lang="ar-EG"/>
            <a:t>معلومات </a:t>
          </a:r>
          <a:r>
            <a:rPr lang="ar-EG" dirty="0"/>
            <a:t>متفرقة... مثل: فواتير الاتصالات- سِ</a:t>
          </a:r>
          <a:r>
            <a:rPr lang="ar-KW" dirty="0"/>
            <a:t>ج</a:t>
          </a:r>
          <a:r>
            <a:rPr lang="ar-EG" dirty="0"/>
            <a:t>لات- تذاكر.</a:t>
          </a:r>
          <a:endParaRPr lang="en-US" dirty="0"/>
        </a:p>
      </dgm:t>
    </dgm:pt>
    <dgm:pt modelId="{BDEC3823-DF04-4303-87F4-33AE7C652E98}" type="parTrans" cxnId="{8E539ADB-1906-4004-9965-02F2EBFCCA66}">
      <dgm:prSet/>
      <dgm:spPr/>
      <dgm:t>
        <a:bodyPr/>
        <a:lstStyle/>
        <a:p>
          <a:endParaRPr lang="en-US"/>
        </a:p>
      </dgm:t>
    </dgm:pt>
    <dgm:pt modelId="{52A8E9BF-1617-4F57-8D48-15C9042A3735}" type="sibTrans" cxnId="{8E539ADB-1906-4004-9965-02F2EBFCCA66}">
      <dgm:prSet/>
      <dgm:spPr/>
      <dgm:t>
        <a:bodyPr/>
        <a:lstStyle/>
        <a:p>
          <a:endParaRPr lang="en-US"/>
        </a:p>
      </dgm:t>
    </dgm:pt>
    <dgm:pt modelId="{B8C18B26-0143-4715-8F85-D7A083318E38}" type="pres">
      <dgm:prSet presAssocID="{E6AD80A0-CB1D-4171-A423-24A981426253}" presName="linear" presStyleCnt="0">
        <dgm:presLayoutVars>
          <dgm:animLvl val="lvl"/>
          <dgm:resizeHandles val="exact"/>
        </dgm:presLayoutVars>
      </dgm:prSet>
      <dgm:spPr/>
    </dgm:pt>
    <dgm:pt modelId="{0B7C6108-6A0E-495E-9485-7335A982DFE6}" type="pres">
      <dgm:prSet presAssocID="{EBD6DDA5-90CA-4526-9798-FF1831B56559}" presName="parentText" presStyleLbl="node1" presStyleIdx="0" presStyleCnt="4">
        <dgm:presLayoutVars>
          <dgm:chMax val="0"/>
          <dgm:bulletEnabled val="1"/>
        </dgm:presLayoutVars>
      </dgm:prSet>
      <dgm:spPr/>
    </dgm:pt>
    <dgm:pt modelId="{1738CB9B-752F-46AC-9A90-BFEA70ACBE17}" type="pres">
      <dgm:prSet presAssocID="{35EA8FA2-FEAC-4010-A13B-A7C9195A6837}" presName="spacer" presStyleCnt="0"/>
      <dgm:spPr/>
    </dgm:pt>
    <dgm:pt modelId="{C0A0F1D3-9C05-4FFA-BD01-645B5DCC0005}" type="pres">
      <dgm:prSet presAssocID="{E0616A1E-4C45-4F61-AB8A-771E598779DE}" presName="parentText" presStyleLbl="node1" presStyleIdx="1" presStyleCnt="4">
        <dgm:presLayoutVars>
          <dgm:chMax val="0"/>
          <dgm:bulletEnabled val="1"/>
        </dgm:presLayoutVars>
      </dgm:prSet>
      <dgm:spPr/>
    </dgm:pt>
    <dgm:pt modelId="{FD899603-C97F-463D-93C0-20DE0C03621E}" type="pres">
      <dgm:prSet presAssocID="{C78CBF7D-ECD9-40AC-8C50-91E98DCD6557}" presName="spacer" presStyleCnt="0"/>
      <dgm:spPr/>
    </dgm:pt>
    <dgm:pt modelId="{AD5D25D1-9B3F-4B8A-BBA7-46854816A82A}" type="pres">
      <dgm:prSet presAssocID="{4B0C822E-10CE-4219-BD24-3A24F28ABE27}" presName="parentText" presStyleLbl="node1" presStyleIdx="2" presStyleCnt="4">
        <dgm:presLayoutVars>
          <dgm:chMax val="0"/>
          <dgm:bulletEnabled val="1"/>
        </dgm:presLayoutVars>
      </dgm:prSet>
      <dgm:spPr/>
    </dgm:pt>
    <dgm:pt modelId="{DE75C7E6-A45C-48A6-BE70-6B3EBF515A70}" type="pres">
      <dgm:prSet presAssocID="{46F7771D-09B1-4495-AFE4-C78EB335E365}" presName="spacer" presStyleCnt="0"/>
      <dgm:spPr/>
    </dgm:pt>
    <dgm:pt modelId="{5C8C791E-4C00-4F88-B283-60A6A6C521A4}" type="pres">
      <dgm:prSet presAssocID="{3E8883B5-4BCB-44FE-A907-88346D14A98F}" presName="parentText" presStyleLbl="node1" presStyleIdx="3" presStyleCnt="4">
        <dgm:presLayoutVars>
          <dgm:chMax val="0"/>
          <dgm:bulletEnabled val="1"/>
        </dgm:presLayoutVars>
      </dgm:prSet>
      <dgm:spPr/>
    </dgm:pt>
  </dgm:ptLst>
  <dgm:cxnLst>
    <dgm:cxn modelId="{6A161528-7AA5-44CF-B82E-C8B7F1096336}" srcId="{E6AD80A0-CB1D-4171-A423-24A981426253}" destId="{EBD6DDA5-90CA-4526-9798-FF1831B56559}" srcOrd="0" destOrd="0" parTransId="{D01F936D-1D46-464E-A841-D6C012E6F590}" sibTransId="{35EA8FA2-FEAC-4010-A13B-A7C9195A6837}"/>
    <dgm:cxn modelId="{11A42531-5A36-435A-B9AA-AD1DBB329CD2}" type="presOf" srcId="{3E8883B5-4BCB-44FE-A907-88346D14A98F}" destId="{5C8C791E-4C00-4F88-B283-60A6A6C521A4}" srcOrd="0" destOrd="0" presId="urn:microsoft.com/office/officeart/2005/8/layout/vList2"/>
    <dgm:cxn modelId="{2A2F4A3E-302F-44A4-AE09-81B15E2C6906}" srcId="{E6AD80A0-CB1D-4171-A423-24A981426253}" destId="{E0616A1E-4C45-4F61-AB8A-771E598779DE}" srcOrd="1" destOrd="0" parTransId="{F1F51788-D32A-4BFD-89DF-537822FAE10F}" sibTransId="{C78CBF7D-ECD9-40AC-8C50-91E98DCD6557}"/>
    <dgm:cxn modelId="{B4B2BF40-A0A9-4D9B-B36B-9E58070C14A7}" type="presOf" srcId="{E6AD80A0-CB1D-4171-A423-24A981426253}" destId="{B8C18B26-0143-4715-8F85-D7A083318E38}" srcOrd="0" destOrd="0" presId="urn:microsoft.com/office/officeart/2005/8/layout/vList2"/>
    <dgm:cxn modelId="{652BC36C-2528-4503-ADCB-93FE1D20D904}" type="presOf" srcId="{EBD6DDA5-90CA-4526-9798-FF1831B56559}" destId="{0B7C6108-6A0E-495E-9485-7335A982DFE6}" srcOrd="0" destOrd="0" presId="urn:microsoft.com/office/officeart/2005/8/layout/vList2"/>
    <dgm:cxn modelId="{7B3B6B59-7981-4EB1-B752-9EAA68358AEE}" type="presOf" srcId="{4B0C822E-10CE-4219-BD24-3A24F28ABE27}" destId="{AD5D25D1-9B3F-4B8A-BBA7-46854816A82A}" srcOrd="0" destOrd="0" presId="urn:microsoft.com/office/officeart/2005/8/layout/vList2"/>
    <dgm:cxn modelId="{E32C9F8A-8892-4BDD-B3E9-FEEF4F92AA7B}" srcId="{E6AD80A0-CB1D-4171-A423-24A981426253}" destId="{4B0C822E-10CE-4219-BD24-3A24F28ABE27}" srcOrd="2" destOrd="0" parTransId="{816C9D8B-00C2-4288-B27E-6DB237CE1067}" sibTransId="{46F7771D-09B1-4495-AFE4-C78EB335E365}"/>
    <dgm:cxn modelId="{8E539ADB-1906-4004-9965-02F2EBFCCA66}" srcId="{E6AD80A0-CB1D-4171-A423-24A981426253}" destId="{3E8883B5-4BCB-44FE-A907-88346D14A98F}" srcOrd="3" destOrd="0" parTransId="{BDEC3823-DF04-4303-87F4-33AE7C652E98}" sibTransId="{52A8E9BF-1617-4F57-8D48-15C9042A3735}"/>
    <dgm:cxn modelId="{41245FE3-0FB0-4576-B3F1-6FC44570443D}" type="presOf" srcId="{E0616A1E-4C45-4F61-AB8A-771E598779DE}" destId="{C0A0F1D3-9C05-4FFA-BD01-645B5DCC0005}" srcOrd="0" destOrd="0" presId="urn:microsoft.com/office/officeart/2005/8/layout/vList2"/>
    <dgm:cxn modelId="{04D6E45A-307E-41FC-93F4-086A97977B7A}" type="presParOf" srcId="{B8C18B26-0143-4715-8F85-D7A083318E38}" destId="{0B7C6108-6A0E-495E-9485-7335A982DFE6}" srcOrd="0" destOrd="0" presId="urn:microsoft.com/office/officeart/2005/8/layout/vList2"/>
    <dgm:cxn modelId="{DF252B78-1188-4E7F-BC07-F3442AB0DC61}" type="presParOf" srcId="{B8C18B26-0143-4715-8F85-D7A083318E38}" destId="{1738CB9B-752F-46AC-9A90-BFEA70ACBE17}" srcOrd="1" destOrd="0" presId="urn:microsoft.com/office/officeart/2005/8/layout/vList2"/>
    <dgm:cxn modelId="{551E256F-FC45-4980-B60D-3316D82CCC7C}" type="presParOf" srcId="{B8C18B26-0143-4715-8F85-D7A083318E38}" destId="{C0A0F1D3-9C05-4FFA-BD01-645B5DCC0005}" srcOrd="2" destOrd="0" presId="urn:microsoft.com/office/officeart/2005/8/layout/vList2"/>
    <dgm:cxn modelId="{021BBA36-23CC-468D-9E72-1CEA8C948C6E}" type="presParOf" srcId="{B8C18B26-0143-4715-8F85-D7A083318E38}" destId="{FD899603-C97F-463D-93C0-20DE0C03621E}" srcOrd="3" destOrd="0" presId="urn:microsoft.com/office/officeart/2005/8/layout/vList2"/>
    <dgm:cxn modelId="{6E0795DE-9319-4DBA-BE50-54C4A4840E5D}" type="presParOf" srcId="{B8C18B26-0143-4715-8F85-D7A083318E38}" destId="{AD5D25D1-9B3F-4B8A-BBA7-46854816A82A}" srcOrd="4" destOrd="0" presId="urn:microsoft.com/office/officeart/2005/8/layout/vList2"/>
    <dgm:cxn modelId="{D4CDD727-106B-43C8-ABB7-C496400BA0DB}" type="presParOf" srcId="{B8C18B26-0143-4715-8F85-D7A083318E38}" destId="{DE75C7E6-A45C-48A6-BE70-6B3EBF515A70}" srcOrd="5" destOrd="0" presId="urn:microsoft.com/office/officeart/2005/8/layout/vList2"/>
    <dgm:cxn modelId="{AF1870E5-9399-493C-9D07-D11A9DD2A951}" type="presParOf" srcId="{B8C18B26-0143-4715-8F85-D7A083318E38}" destId="{5C8C791E-4C00-4F88-B283-60A6A6C521A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DE4255-8F87-4AE8-B61F-0FBF18E20C79}">
      <dsp:nvSpPr>
        <dsp:cNvPr id="0" name=""/>
        <dsp:cNvSpPr/>
      </dsp:nvSpPr>
      <dsp:spPr>
        <a:xfrm>
          <a:off x="0" y="660234"/>
          <a:ext cx="6373813" cy="142974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r" defTabSz="1155700" rtl="1">
            <a:lnSpc>
              <a:spcPct val="90000"/>
            </a:lnSpc>
            <a:spcBef>
              <a:spcPct val="0"/>
            </a:spcBef>
            <a:spcAft>
              <a:spcPct val="35000"/>
            </a:spcAft>
            <a:buNone/>
          </a:pPr>
          <a:r>
            <a:rPr lang="ar-KW" sz="2600" kern="1200" dirty="0"/>
            <a:t>أ</a:t>
          </a:r>
          <a:r>
            <a:rPr lang="ar-EG" sz="2600" kern="1200" dirty="0"/>
            <a:t>ن الكتابة الإدارية تتناول فكرة تُصاغ بشكل منطقي في لغة سهلة وعبارة صحيحة لا حشو فيها وبأسلوب علمي.</a:t>
          </a:r>
          <a:endParaRPr lang="en-US" sz="2600" kern="1200" dirty="0"/>
        </a:p>
      </dsp:txBody>
      <dsp:txXfrm>
        <a:off x="69794" y="730028"/>
        <a:ext cx="6234225" cy="1290152"/>
      </dsp:txXfrm>
    </dsp:sp>
    <dsp:sp modelId="{6E3BC866-5DFD-45DE-9F63-A71ECB9CA7EA}">
      <dsp:nvSpPr>
        <dsp:cNvPr id="0" name=""/>
        <dsp:cNvSpPr/>
      </dsp:nvSpPr>
      <dsp:spPr>
        <a:xfrm>
          <a:off x="0" y="2164855"/>
          <a:ext cx="6373813" cy="1429740"/>
        </a:xfrm>
        <a:prstGeom prst="roundRect">
          <a:avLst/>
        </a:prstGeom>
        <a:solidFill>
          <a:schemeClr val="accent5">
            <a:hueOff val="1247628"/>
            <a:satOff val="-25244"/>
            <a:lumOff val="78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r" defTabSz="1155700" rtl="1">
            <a:lnSpc>
              <a:spcPct val="90000"/>
            </a:lnSpc>
            <a:spcBef>
              <a:spcPct val="0"/>
            </a:spcBef>
            <a:spcAft>
              <a:spcPct val="35000"/>
            </a:spcAft>
            <a:buNone/>
          </a:pPr>
          <a:r>
            <a:rPr lang="ar-EG" sz="2600" kern="1200" dirty="0"/>
            <a:t>أما الكتابة الأدبية ينظمها</a:t>
          </a:r>
          <a:r>
            <a:rPr lang="ar-KW" sz="2600" kern="1200" dirty="0"/>
            <a:t> كاتبها</a:t>
          </a:r>
          <a:r>
            <a:rPr lang="ar-EG" sz="2600" kern="1200" dirty="0"/>
            <a:t> فتتحكم فيها وجهة نظر الكاتب وعواطفه الخاصة.</a:t>
          </a:r>
          <a:endParaRPr lang="en-US" sz="2600" kern="1200" dirty="0"/>
        </a:p>
      </dsp:txBody>
      <dsp:txXfrm>
        <a:off x="69794" y="2234649"/>
        <a:ext cx="6234225" cy="1290152"/>
      </dsp:txXfrm>
    </dsp:sp>
    <dsp:sp modelId="{B7A727C9-2719-4D38-B272-04B029054599}">
      <dsp:nvSpPr>
        <dsp:cNvPr id="0" name=""/>
        <dsp:cNvSpPr/>
      </dsp:nvSpPr>
      <dsp:spPr>
        <a:xfrm>
          <a:off x="0" y="3669475"/>
          <a:ext cx="6373813" cy="1429740"/>
        </a:xfrm>
        <a:prstGeom prst="roundRect">
          <a:avLst/>
        </a:prstGeom>
        <a:solidFill>
          <a:schemeClr val="accent5">
            <a:hueOff val="2495256"/>
            <a:satOff val="-50489"/>
            <a:lumOff val="1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r" defTabSz="1155700" rtl="1">
            <a:lnSpc>
              <a:spcPct val="90000"/>
            </a:lnSpc>
            <a:spcBef>
              <a:spcPct val="0"/>
            </a:spcBef>
            <a:spcAft>
              <a:spcPct val="35000"/>
            </a:spcAft>
            <a:buNone/>
          </a:pPr>
          <a:r>
            <a:rPr lang="ar-EG" sz="2600" kern="1200" dirty="0"/>
            <a:t>أسلوب الكتابة الإدارية أسلوب تقريري يسيطر عليه المنطق وتفصيلات الأحداث الواقعية في لغة دقيقة بعيدة عن احتمالات التأويل </a:t>
          </a:r>
          <a:endParaRPr lang="en-US" sz="2600" kern="1200" dirty="0"/>
        </a:p>
      </dsp:txBody>
      <dsp:txXfrm>
        <a:off x="69794" y="3739269"/>
        <a:ext cx="6234225" cy="12901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C1E7A9-49FF-4B2E-97E0-CCEBE846F2BF}">
      <dsp:nvSpPr>
        <dsp:cNvPr id="0" name=""/>
        <dsp:cNvSpPr/>
      </dsp:nvSpPr>
      <dsp:spPr>
        <a:xfrm>
          <a:off x="0" y="593724"/>
          <a:ext cx="6373813" cy="109980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r" defTabSz="889000" rtl="1">
            <a:lnSpc>
              <a:spcPct val="90000"/>
            </a:lnSpc>
            <a:spcBef>
              <a:spcPct val="0"/>
            </a:spcBef>
            <a:spcAft>
              <a:spcPct val="35000"/>
            </a:spcAft>
            <a:buNone/>
          </a:pPr>
          <a:r>
            <a:rPr lang="ar-EG" sz="2000" kern="1200" dirty="0"/>
            <a:t>1. الرسالة الخارجية، هي: وسيلة اتصال مكتوبة يتم تبادلها بين جهاز حكومي وآخر، أو بين جهاز حكومي وجهة أخرى من القطاع الخاص، أو بين مؤسسة خاصة وأخرى.</a:t>
          </a:r>
          <a:endParaRPr lang="en-US" sz="2000" kern="1200" dirty="0"/>
        </a:p>
      </dsp:txBody>
      <dsp:txXfrm>
        <a:off x="53688" y="647412"/>
        <a:ext cx="6266437" cy="992424"/>
      </dsp:txXfrm>
    </dsp:sp>
    <dsp:sp modelId="{9E23F82D-EBBC-4071-870A-0E4198BAD8CE}">
      <dsp:nvSpPr>
        <dsp:cNvPr id="0" name=""/>
        <dsp:cNvSpPr/>
      </dsp:nvSpPr>
      <dsp:spPr>
        <a:xfrm>
          <a:off x="0" y="1751124"/>
          <a:ext cx="6373813" cy="109980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r" defTabSz="889000" rtl="1">
            <a:lnSpc>
              <a:spcPct val="90000"/>
            </a:lnSpc>
            <a:spcBef>
              <a:spcPct val="0"/>
            </a:spcBef>
            <a:spcAft>
              <a:spcPct val="35000"/>
            </a:spcAft>
            <a:buNone/>
          </a:pPr>
          <a:r>
            <a:rPr lang="ar-EG" sz="2000" kern="1200" dirty="0"/>
            <a:t>2. الرسالة الداخلية، هي: وسيلة اتصال مكتوبة يتم تبادلها في داخل الجهاز الواحد، أو بين إدارات وأقسام الجهاز الواحد.</a:t>
          </a:r>
          <a:endParaRPr lang="en-US" sz="2000" kern="1200" dirty="0"/>
        </a:p>
      </dsp:txBody>
      <dsp:txXfrm>
        <a:off x="53688" y="1804812"/>
        <a:ext cx="6266437" cy="992424"/>
      </dsp:txXfrm>
    </dsp:sp>
    <dsp:sp modelId="{D6C14B02-B1D9-4CC1-AAD9-E058A8365B1D}">
      <dsp:nvSpPr>
        <dsp:cNvPr id="0" name=""/>
        <dsp:cNvSpPr/>
      </dsp:nvSpPr>
      <dsp:spPr>
        <a:xfrm>
          <a:off x="0" y="2908524"/>
          <a:ext cx="6373813" cy="1099800"/>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r" defTabSz="889000" rtl="1">
            <a:lnSpc>
              <a:spcPct val="90000"/>
            </a:lnSpc>
            <a:spcBef>
              <a:spcPct val="0"/>
            </a:spcBef>
            <a:spcAft>
              <a:spcPct val="35000"/>
            </a:spcAft>
            <a:buNone/>
          </a:pPr>
          <a:r>
            <a:rPr lang="ar-EG" sz="2000" kern="1200" dirty="0"/>
            <a:t>3. مذكرة داخلية ( مذكرة إحالة معاملة)، هي: وسيلة اتصال مكتوبة يتم إرفاقها مع المعاملة مع التوجيه للجهة، والشرح بالمطلوب.</a:t>
          </a:r>
          <a:endParaRPr lang="en-US" sz="2000" kern="1200" dirty="0"/>
        </a:p>
      </dsp:txBody>
      <dsp:txXfrm>
        <a:off x="53688" y="2962212"/>
        <a:ext cx="6266437" cy="992424"/>
      </dsp:txXfrm>
    </dsp:sp>
    <dsp:sp modelId="{73CB1A61-874F-4C6A-929B-89A013ACE8E5}">
      <dsp:nvSpPr>
        <dsp:cNvPr id="0" name=""/>
        <dsp:cNvSpPr/>
      </dsp:nvSpPr>
      <dsp:spPr>
        <a:xfrm>
          <a:off x="0" y="4065925"/>
          <a:ext cx="6373813" cy="109980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r" defTabSz="889000" rtl="1">
            <a:lnSpc>
              <a:spcPct val="90000"/>
            </a:lnSpc>
            <a:spcBef>
              <a:spcPct val="0"/>
            </a:spcBef>
            <a:spcAft>
              <a:spcPct val="35000"/>
            </a:spcAft>
            <a:buNone/>
          </a:pPr>
          <a:r>
            <a:rPr lang="ar-EG" sz="2000" kern="1200" dirty="0"/>
            <a:t>4. التعميم، هو: وسيلة اتصال مكتوبة توجه للمستويات الإدارية المختلفة، وتتضمن تعليمات إدارية ومالية أو تفسيرًا بشأن العمل.</a:t>
          </a:r>
          <a:endParaRPr lang="en-US" sz="2000" kern="1200" dirty="0"/>
        </a:p>
      </dsp:txBody>
      <dsp:txXfrm>
        <a:off x="53688" y="4119613"/>
        <a:ext cx="6266437" cy="9924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7C6108-6A0E-495E-9485-7335A982DFE6}">
      <dsp:nvSpPr>
        <dsp:cNvPr id="0" name=""/>
        <dsp:cNvSpPr/>
      </dsp:nvSpPr>
      <dsp:spPr>
        <a:xfrm>
          <a:off x="0" y="150565"/>
          <a:ext cx="6373813" cy="1312739"/>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EG" sz="2400" kern="1200" dirty="0"/>
            <a:t>5. القرار، هو: إصدار إدارة بما تملكه من سلطة بمقتضى اللوائح في تعيين أو إنشاء وغير ذلك.</a:t>
          </a:r>
          <a:endParaRPr lang="en-US" sz="2400" kern="1200" dirty="0"/>
        </a:p>
      </dsp:txBody>
      <dsp:txXfrm>
        <a:off x="64083" y="214648"/>
        <a:ext cx="6245647" cy="1184573"/>
      </dsp:txXfrm>
    </dsp:sp>
    <dsp:sp modelId="{C0A0F1D3-9C05-4FFA-BD01-645B5DCC0005}">
      <dsp:nvSpPr>
        <dsp:cNvPr id="0" name=""/>
        <dsp:cNvSpPr/>
      </dsp:nvSpPr>
      <dsp:spPr>
        <a:xfrm>
          <a:off x="0" y="1532425"/>
          <a:ext cx="6373813" cy="1312739"/>
        </a:xfrm>
        <a:prstGeom prst="roundRect">
          <a:avLst/>
        </a:prstGeom>
        <a:solidFill>
          <a:schemeClr val="accent2">
            <a:hueOff val="-988095"/>
            <a:satOff val="4733"/>
            <a:lumOff val="437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EG" sz="2400" kern="1200" dirty="0"/>
            <a:t>6. الأمر الملكي</a:t>
          </a:r>
          <a:r>
            <a:rPr lang="ar-SA" sz="2400" kern="1200" dirty="0"/>
            <a:t>| مرسوم</a:t>
          </a:r>
          <a:r>
            <a:rPr lang="ar-EG" sz="2400" kern="1200" dirty="0"/>
            <a:t>، هو: القرار المكتوب والخاص بممارسة الملك لصلاحياته دون عرضه  على مجلس الوزراء مثل التعيينات.  </a:t>
          </a:r>
          <a:endParaRPr lang="en-US" sz="2400" kern="1200" dirty="0"/>
        </a:p>
      </dsp:txBody>
      <dsp:txXfrm>
        <a:off x="64083" y="1596508"/>
        <a:ext cx="6245647" cy="1184573"/>
      </dsp:txXfrm>
    </dsp:sp>
    <dsp:sp modelId="{AD5D25D1-9B3F-4B8A-BBA7-46854816A82A}">
      <dsp:nvSpPr>
        <dsp:cNvPr id="0" name=""/>
        <dsp:cNvSpPr/>
      </dsp:nvSpPr>
      <dsp:spPr>
        <a:xfrm>
          <a:off x="0" y="2914285"/>
          <a:ext cx="6373813" cy="1312739"/>
        </a:xfrm>
        <a:prstGeom prst="roundRect">
          <a:avLst/>
        </a:prstGeom>
        <a:solidFill>
          <a:schemeClr val="accent2">
            <a:hueOff val="-1976191"/>
            <a:satOff val="9467"/>
            <a:lumOff val="875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EG" sz="2400" kern="1200" dirty="0"/>
            <a:t>7. الرسالة الالكترونية، هي: رسالة يتم تلقيها من خلال البريد الالكتروني، تتضمن أعمالًا رسمية أو إخبارية أو معلوماتية خاصة بالعمل.</a:t>
          </a:r>
          <a:endParaRPr lang="en-US" sz="2400" kern="1200" dirty="0"/>
        </a:p>
      </dsp:txBody>
      <dsp:txXfrm>
        <a:off x="64083" y="2978368"/>
        <a:ext cx="6245647" cy="1184573"/>
      </dsp:txXfrm>
    </dsp:sp>
    <dsp:sp modelId="{5C8C791E-4C00-4F88-B283-60A6A6C521A4}">
      <dsp:nvSpPr>
        <dsp:cNvPr id="0" name=""/>
        <dsp:cNvSpPr/>
      </dsp:nvSpPr>
      <dsp:spPr>
        <a:xfrm>
          <a:off x="0" y="4296145"/>
          <a:ext cx="6373813" cy="1312739"/>
        </a:xfrm>
        <a:prstGeom prst="round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EG" sz="2400" kern="1200" dirty="0"/>
            <a:t>8. النموذج: هو عبارة عن بيان يحتوي على معلومات ثابتة، وأمامها فراغات تُعبأ </a:t>
          </a:r>
          <a:r>
            <a:rPr lang="ar-SA" sz="2400" kern="1200"/>
            <a:t>ب</a:t>
          </a:r>
          <a:r>
            <a:rPr lang="ar-EG" sz="2400" kern="1200"/>
            <a:t>معلومات </a:t>
          </a:r>
          <a:r>
            <a:rPr lang="ar-EG" sz="2400" kern="1200" dirty="0"/>
            <a:t>متفرقة... مثل: فواتير الاتصالات- سِ</a:t>
          </a:r>
          <a:r>
            <a:rPr lang="ar-KW" sz="2400" kern="1200" dirty="0"/>
            <a:t>ج</a:t>
          </a:r>
          <a:r>
            <a:rPr lang="ar-EG" sz="2400" kern="1200" dirty="0"/>
            <a:t>لات- تذاكر.</a:t>
          </a:r>
          <a:endParaRPr lang="en-US" sz="2400" kern="1200" dirty="0"/>
        </a:p>
      </dsp:txBody>
      <dsp:txXfrm>
        <a:off x="64083" y="4360228"/>
        <a:ext cx="6245647" cy="118457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สไลด์ชื่อเรื่อ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h-TH"/>
              <a:t>คลิกเพื่อแก้ไขสไตล์ชื่อเรื่องต้นแบบ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h-TH"/>
              <a:t>คลิกเพื่อแก้ไขสไตล์ชื่อเรื่องรองต้นแบบ</a:t>
            </a:r>
            <a:endParaRPr lang="en-US" dirty="0"/>
          </a:p>
        </p:txBody>
      </p:sp>
      <p:sp>
        <p:nvSpPr>
          <p:cNvPr id="4" name="Date Placeholder 3"/>
          <p:cNvSpPr>
            <a:spLocks noGrp="1"/>
          </p:cNvSpPr>
          <p:nvPr>
            <p:ph type="dt" sz="half" idx="10"/>
          </p:nvPr>
        </p:nvSpPr>
        <p:spPr/>
        <p:txBody>
          <a:bodyPr/>
          <a:lstStyle/>
          <a:p>
            <a:fld id="{9C6F7241-0D63-4610-A890-1F245DFA28F4}" type="datetimeFigureOut">
              <a:rPr lang="th-TH" smtClean="0"/>
              <a:t>23/12/64</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E87ED16-4FC7-412A-A0C5-5905074F335A}" type="slidenum">
              <a:rPr lang="th-TH" smtClean="0"/>
              <a:t>‹#›</a:t>
            </a:fld>
            <a:endParaRPr lang="th-TH"/>
          </a:p>
        </p:txBody>
      </p:sp>
    </p:spTree>
    <p:extLst>
      <p:ext uri="{BB962C8B-B14F-4D97-AF65-F5344CB8AC3E}">
        <p14:creationId xmlns:p14="http://schemas.microsoft.com/office/powerpoint/2010/main" val="2956827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ชื่อและคำอธิบาย">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9C6F7241-0D63-4610-A890-1F245DFA28F4}" type="datetimeFigureOut">
              <a:rPr lang="th-TH" smtClean="0"/>
              <a:t>23/12/64</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E87ED16-4FC7-412A-A0C5-5905074F335A}" type="slidenum">
              <a:rPr lang="th-TH" smtClean="0"/>
              <a:t>‹#›</a:t>
            </a:fld>
            <a:endParaRPr lang="th-TH"/>
          </a:p>
        </p:txBody>
      </p:sp>
    </p:spTree>
    <p:extLst>
      <p:ext uri="{BB962C8B-B14F-4D97-AF65-F5344CB8AC3E}">
        <p14:creationId xmlns:p14="http://schemas.microsoft.com/office/powerpoint/2010/main" val="25557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คำอ้างอิงพร้อมคำอธิบาย">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h-TH"/>
              <a:t>คลิกเพื่อแก้ไขสไตล์ชื่อเรื่องต้นแบบ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h-TH"/>
              <a:t>คลิกเพื่อแก้ไขสไตล์ของข้อความต้นแบบ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9C6F7241-0D63-4610-A890-1F245DFA28F4}" type="datetimeFigureOut">
              <a:rPr lang="th-TH" smtClean="0"/>
              <a:t>23/12/64</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E87ED16-4FC7-412A-A0C5-5905074F335A}" type="slidenum">
              <a:rPr lang="th-TH" smtClean="0"/>
              <a:t>‹#›</a:t>
            </a:fld>
            <a:endParaRPr lang="th-TH"/>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75871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นามบัตร">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9C6F7241-0D63-4610-A890-1F245DFA28F4}" type="datetimeFigureOut">
              <a:rPr lang="th-TH" smtClean="0"/>
              <a:t>23/12/64</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E87ED16-4FC7-412A-A0C5-5905074F335A}" type="slidenum">
              <a:rPr lang="th-TH" smtClean="0"/>
              <a:t>‹#›</a:t>
            </a:fld>
            <a:endParaRPr lang="th-TH"/>
          </a:p>
        </p:txBody>
      </p:sp>
    </p:spTree>
    <p:extLst>
      <p:ext uri="{BB962C8B-B14F-4D97-AF65-F5344CB8AC3E}">
        <p14:creationId xmlns:p14="http://schemas.microsoft.com/office/powerpoint/2010/main" val="4223086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นามบัตรอ้างอิ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h-TH"/>
              <a:t>คลิกเพื่อแก้ไขสไตล์ชื่อเรื่องต้นแบบ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h-TH"/>
              <a:t>คลิกเพื่อแก้ไขสไตล์ของข้อความต้นแบบ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9C6F7241-0D63-4610-A890-1F245DFA28F4}" type="datetimeFigureOut">
              <a:rPr lang="th-TH" smtClean="0"/>
              <a:t>23/12/64</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E87ED16-4FC7-412A-A0C5-5905074F335A}" type="slidenum">
              <a:rPr lang="th-TH" smtClean="0"/>
              <a:t>‹#›</a:t>
            </a:fld>
            <a:endParaRPr lang="th-TH"/>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88044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จริง หรือ เท็จ">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h-TH"/>
              <a:t>คลิกเพื่อแก้ไขสไตล์ชื่อเรื่องต้นแบบ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h-TH"/>
              <a:t>คลิกเพื่อแก้ไขสไตล์ของข้อความต้นแบบ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9C6F7241-0D63-4610-A890-1F245DFA28F4}" type="datetimeFigureOut">
              <a:rPr lang="th-TH" smtClean="0"/>
              <a:t>23/12/64</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E87ED16-4FC7-412A-A0C5-5905074F335A}" type="slidenum">
              <a:rPr lang="th-TH" smtClean="0"/>
              <a:t>‹#›</a:t>
            </a:fld>
            <a:endParaRPr lang="th-TH"/>
          </a:p>
        </p:txBody>
      </p:sp>
    </p:spTree>
    <p:extLst>
      <p:ext uri="{BB962C8B-B14F-4D97-AF65-F5344CB8AC3E}">
        <p14:creationId xmlns:p14="http://schemas.microsoft.com/office/powerpoint/2010/main" val="2641390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Vertical Text Placeholder 2"/>
          <p:cNvSpPr>
            <a:spLocks noGrp="1"/>
          </p:cNvSpPr>
          <p:nvPr>
            <p:ph type="body" orient="vert" idx="1"/>
          </p:nvPr>
        </p:nvSpPr>
        <p:spPr/>
        <p:txBody>
          <a:bodyPr vert="eaVe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9C6F7241-0D63-4610-A890-1F245DFA28F4}" type="datetimeFigureOut">
              <a:rPr lang="th-TH" smtClean="0"/>
              <a:t>23/12/64</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E87ED16-4FC7-412A-A0C5-5905074F335A}" type="slidenum">
              <a:rPr lang="th-TH" smtClean="0"/>
              <a:t>‹#›</a:t>
            </a:fld>
            <a:endParaRPr lang="th-TH"/>
          </a:p>
        </p:txBody>
      </p:sp>
    </p:spTree>
    <p:extLst>
      <p:ext uri="{BB962C8B-B14F-4D97-AF65-F5344CB8AC3E}">
        <p14:creationId xmlns:p14="http://schemas.microsoft.com/office/powerpoint/2010/main" val="7576229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h-TH"/>
              <a:t>คลิกเพื่อแก้ไขสไตล์ชื่อเรื่องต้นแบบ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9C6F7241-0D63-4610-A890-1F245DFA28F4}" type="datetimeFigureOut">
              <a:rPr lang="th-TH" smtClean="0"/>
              <a:t>23/12/64</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E87ED16-4FC7-412A-A0C5-5905074F335A}" type="slidenum">
              <a:rPr lang="th-TH" smtClean="0"/>
              <a:t>‹#›</a:t>
            </a:fld>
            <a:endParaRPr lang="th-TH"/>
          </a:p>
        </p:txBody>
      </p:sp>
    </p:spTree>
    <p:extLst>
      <p:ext uri="{BB962C8B-B14F-4D97-AF65-F5344CB8AC3E}">
        <p14:creationId xmlns:p14="http://schemas.microsoft.com/office/powerpoint/2010/main" val="2944125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h-TH"/>
              <a:t>คลิกเพื่อแก้ไขสไตล์ชื่อเรื่องต้นแบบ</a:t>
            </a:r>
            <a:endParaRPr lang="en-US" dirty="0"/>
          </a:p>
        </p:txBody>
      </p:sp>
      <p:sp>
        <p:nvSpPr>
          <p:cNvPr id="3" name="Content Placeholder 2"/>
          <p:cNvSpPr>
            <a:spLocks noGrp="1"/>
          </p:cNvSpPr>
          <p:nvPr>
            <p:ph idx="1"/>
          </p:nvPr>
        </p:nvSpPr>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9C6F7241-0D63-4610-A890-1F245DFA28F4}" type="datetimeFigureOut">
              <a:rPr lang="th-TH" smtClean="0"/>
              <a:t>23/12/64</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E87ED16-4FC7-412A-A0C5-5905074F335A}" type="slidenum">
              <a:rPr lang="th-TH" smtClean="0"/>
              <a:t>‹#›</a:t>
            </a:fld>
            <a:endParaRPr lang="th-TH"/>
          </a:p>
        </p:txBody>
      </p:sp>
    </p:spTree>
    <p:extLst>
      <p:ext uri="{BB962C8B-B14F-4D97-AF65-F5344CB8AC3E}">
        <p14:creationId xmlns:p14="http://schemas.microsoft.com/office/powerpoint/2010/main" val="3430583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9C6F7241-0D63-4610-A890-1F245DFA28F4}" type="datetimeFigureOut">
              <a:rPr lang="th-TH" smtClean="0"/>
              <a:t>23/12/64</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E87ED16-4FC7-412A-A0C5-5905074F335A}" type="slidenum">
              <a:rPr lang="th-TH" smtClean="0"/>
              <a:t>‹#›</a:t>
            </a:fld>
            <a:endParaRPr lang="th-TH"/>
          </a:p>
        </p:txBody>
      </p:sp>
    </p:spTree>
    <p:extLst>
      <p:ext uri="{BB962C8B-B14F-4D97-AF65-F5344CB8AC3E}">
        <p14:creationId xmlns:p14="http://schemas.microsoft.com/office/powerpoint/2010/main" val="2127401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5" name="Date Placeholder 4"/>
          <p:cNvSpPr>
            <a:spLocks noGrp="1"/>
          </p:cNvSpPr>
          <p:nvPr>
            <p:ph type="dt" sz="half" idx="10"/>
          </p:nvPr>
        </p:nvSpPr>
        <p:spPr/>
        <p:txBody>
          <a:bodyPr/>
          <a:lstStyle/>
          <a:p>
            <a:fld id="{9C6F7241-0D63-4610-A890-1F245DFA28F4}" type="datetimeFigureOut">
              <a:rPr lang="th-TH" smtClean="0"/>
              <a:t>23/12/64</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EE87ED16-4FC7-412A-A0C5-5905074F335A}" type="slidenum">
              <a:rPr lang="th-TH" smtClean="0"/>
              <a:t>‹#›</a:t>
            </a:fld>
            <a:endParaRPr lang="th-TH"/>
          </a:p>
        </p:txBody>
      </p:sp>
    </p:spTree>
    <p:extLst>
      <p:ext uri="{BB962C8B-B14F-4D97-AF65-F5344CB8AC3E}">
        <p14:creationId xmlns:p14="http://schemas.microsoft.com/office/powerpoint/2010/main" val="4205998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7" name="Date Placeholder 6"/>
          <p:cNvSpPr>
            <a:spLocks noGrp="1"/>
          </p:cNvSpPr>
          <p:nvPr>
            <p:ph type="dt" sz="half" idx="10"/>
          </p:nvPr>
        </p:nvSpPr>
        <p:spPr/>
        <p:txBody>
          <a:bodyPr/>
          <a:lstStyle/>
          <a:p>
            <a:fld id="{9C6F7241-0D63-4610-A890-1F245DFA28F4}" type="datetimeFigureOut">
              <a:rPr lang="th-TH" smtClean="0"/>
              <a:t>23/12/64</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EE87ED16-4FC7-412A-A0C5-5905074F335A}" type="slidenum">
              <a:rPr lang="th-TH" smtClean="0"/>
              <a:t>‹#›</a:t>
            </a:fld>
            <a:endParaRPr lang="th-TH"/>
          </a:p>
        </p:txBody>
      </p:sp>
    </p:spTree>
    <p:extLst>
      <p:ext uri="{BB962C8B-B14F-4D97-AF65-F5344CB8AC3E}">
        <p14:creationId xmlns:p14="http://schemas.microsoft.com/office/powerpoint/2010/main" val="2640704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h-TH"/>
              <a:t>คลิกเพื่อแก้ไขสไตล์ชื่อเรื่องต้นแบบ</a:t>
            </a:r>
            <a:endParaRPr lang="en-US" dirty="0"/>
          </a:p>
        </p:txBody>
      </p:sp>
      <p:sp>
        <p:nvSpPr>
          <p:cNvPr id="3" name="Date Placeholder 2"/>
          <p:cNvSpPr>
            <a:spLocks noGrp="1"/>
          </p:cNvSpPr>
          <p:nvPr>
            <p:ph type="dt" sz="half" idx="10"/>
          </p:nvPr>
        </p:nvSpPr>
        <p:spPr/>
        <p:txBody>
          <a:bodyPr/>
          <a:lstStyle/>
          <a:p>
            <a:fld id="{9C6F7241-0D63-4610-A890-1F245DFA28F4}" type="datetimeFigureOut">
              <a:rPr lang="th-TH" smtClean="0"/>
              <a:t>23/12/64</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EE87ED16-4FC7-412A-A0C5-5905074F335A}" type="slidenum">
              <a:rPr lang="th-TH" smtClean="0"/>
              <a:t>‹#›</a:t>
            </a:fld>
            <a:endParaRPr lang="th-TH"/>
          </a:p>
        </p:txBody>
      </p:sp>
    </p:spTree>
    <p:extLst>
      <p:ext uri="{BB962C8B-B14F-4D97-AF65-F5344CB8AC3E}">
        <p14:creationId xmlns:p14="http://schemas.microsoft.com/office/powerpoint/2010/main" val="2439877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6F7241-0D63-4610-A890-1F245DFA28F4}" type="datetimeFigureOut">
              <a:rPr lang="th-TH" smtClean="0"/>
              <a:t>23/12/64</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EE87ED16-4FC7-412A-A0C5-5905074F335A}" type="slidenum">
              <a:rPr lang="th-TH" smtClean="0"/>
              <a:t>‹#›</a:t>
            </a:fld>
            <a:endParaRPr lang="th-TH"/>
          </a:p>
        </p:txBody>
      </p:sp>
    </p:spTree>
    <p:extLst>
      <p:ext uri="{BB962C8B-B14F-4D97-AF65-F5344CB8AC3E}">
        <p14:creationId xmlns:p14="http://schemas.microsoft.com/office/powerpoint/2010/main" val="1317491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h-TH"/>
              <a:t>คลิกเพื่อแก้ไขสไตล์ชื่อเรื่องต้นแบบ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9C6F7241-0D63-4610-A890-1F245DFA28F4}" type="datetimeFigureOut">
              <a:rPr lang="th-TH" smtClean="0"/>
              <a:t>23/12/64</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EE87ED16-4FC7-412A-A0C5-5905074F335A}" type="slidenum">
              <a:rPr lang="th-TH" smtClean="0"/>
              <a:t>‹#›</a:t>
            </a:fld>
            <a:endParaRPr lang="th-TH"/>
          </a:p>
        </p:txBody>
      </p:sp>
    </p:spTree>
    <p:extLst>
      <p:ext uri="{BB962C8B-B14F-4D97-AF65-F5344CB8AC3E}">
        <p14:creationId xmlns:p14="http://schemas.microsoft.com/office/powerpoint/2010/main" val="2862555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h-TH"/>
              <a:t>คลิกเพื่อแก้ไขสไตล์ชื่อเรื่องต้นแบบ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h-TH"/>
              <a:t>คลิกไอคอนเพื่อเพิ่มรูปภาพ</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9C6F7241-0D63-4610-A890-1F245DFA28F4}" type="datetimeFigureOut">
              <a:rPr lang="th-TH" smtClean="0"/>
              <a:t>23/12/64</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EE87ED16-4FC7-412A-A0C5-5905074F335A}" type="slidenum">
              <a:rPr lang="th-TH" smtClean="0"/>
              <a:t>‹#›</a:t>
            </a:fld>
            <a:endParaRPr lang="th-TH"/>
          </a:p>
        </p:txBody>
      </p:sp>
    </p:spTree>
    <p:extLst>
      <p:ext uri="{BB962C8B-B14F-4D97-AF65-F5344CB8AC3E}">
        <p14:creationId xmlns:p14="http://schemas.microsoft.com/office/powerpoint/2010/main" val="134484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C6F7241-0D63-4610-A890-1F245DFA28F4}" type="datetimeFigureOut">
              <a:rPr lang="th-TH" smtClean="0"/>
              <a:t>23/12/64</a:t>
            </a:fld>
            <a:endParaRPr lang="th-TH"/>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E87ED16-4FC7-412A-A0C5-5905074F335A}" type="slidenum">
              <a:rPr lang="th-TH" smtClean="0"/>
              <a:t>‹#›</a:t>
            </a:fld>
            <a:endParaRPr lang="th-TH"/>
          </a:p>
        </p:txBody>
      </p:sp>
    </p:spTree>
    <p:extLst>
      <p:ext uri="{BB962C8B-B14F-4D97-AF65-F5344CB8AC3E}">
        <p14:creationId xmlns:p14="http://schemas.microsoft.com/office/powerpoint/2010/main" val="17209340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5BFFFE5-9802-4D1F-94AE-3937735663EB}"/>
              </a:ext>
            </a:extLst>
          </p:cNvPr>
          <p:cNvSpPr>
            <a:spLocks noGrp="1"/>
          </p:cNvSpPr>
          <p:nvPr>
            <p:ph type="title"/>
          </p:nvPr>
        </p:nvSpPr>
        <p:spPr>
          <a:xfrm>
            <a:off x="550863" y="549275"/>
            <a:ext cx="3565525" cy="5543549"/>
          </a:xfrm>
        </p:spPr>
        <p:txBody>
          <a:bodyPr wrap="square" anchor="ctr">
            <a:normAutofit/>
          </a:bodyPr>
          <a:lstStyle/>
          <a:p>
            <a:pPr algn="ctr" rtl="1"/>
            <a:r>
              <a:rPr lang="ar-EG" dirty="0"/>
              <a:t>الفرق بين الكتابة الإدارية والكتابة الأدبية </a:t>
            </a:r>
            <a:endParaRPr lang="th-TH" dirty="0"/>
          </a:p>
        </p:txBody>
      </p:sp>
      <p:graphicFrame>
        <p:nvGraphicFramePr>
          <p:cNvPr id="5" name="عنصر نائب للمحتوى 2">
            <a:extLst>
              <a:ext uri="{FF2B5EF4-FFF2-40B4-BE49-F238E27FC236}">
                <a16:creationId xmlns:a16="http://schemas.microsoft.com/office/drawing/2014/main" id="{5D54104A-B367-4F67-B0BE-C198B5C1C7A4}"/>
              </a:ext>
            </a:extLst>
          </p:cNvPr>
          <p:cNvGraphicFramePr>
            <a:graphicFrameLocks noGrp="1"/>
          </p:cNvGraphicFramePr>
          <p:nvPr>
            <p:ph idx="1"/>
            <p:extLst>
              <p:ext uri="{D42A27DB-BD31-4B8C-83A1-F6EECF244321}">
                <p14:modId xmlns:p14="http://schemas.microsoft.com/office/powerpoint/2010/main" val="66720408"/>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5946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6567EC61-099D-4E4A-B7D6-6E9A831F2EAB}"/>
              </a:ext>
            </a:extLst>
          </p:cNvPr>
          <p:cNvSpPr>
            <a:spLocks noGrp="1"/>
          </p:cNvSpPr>
          <p:nvPr>
            <p:ph type="title"/>
          </p:nvPr>
        </p:nvSpPr>
        <p:spPr/>
        <p:txBody>
          <a:bodyPr/>
          <a:lstStyle/>
          <a:p>
            <a:pPr algn="just" rtl="1"/>
            <a:r>
              <a:rPr lang="ar-KW" dirty="0"/>
              <a:t>مثال...</a:t>
            </a:r>
            <a:endParaRPr lang="th-TH" dirty="0"/>
          </a:p>
        </p:txBody>
      </p:sp>
      <p:sp>
        <p:nvSpPr>
          <p:cNvPr id="3" name="ตัวแทนเนื้อหา 2">
            <a:extLst>
              <a:ext uri="{FF2B5EF4-FFF2-40B4-BE49-F238E27FC236}">
                <a16:creationId xmlns:a16="http://schemas.microsoft.com/office/drawing/2014/main" id="{E5C27009-2288-48CB-BCD1-720E815FE09C}"/>
              </a:ext>
            </a:extLst>
          </p:cNvPr>
          <p:cNvSpPr>
            <a:spLocks noGrp="1"/>
          </p:cNvSpPr>
          <p:nvPr>
            <p:ph idx="1"/>
          </p:nvPr>
        </p:nvSpPr>
        <p:spPr/>
        <p:txBody>
          <a:bodyPr/>
          <a:lstStyle/>
          <a:p>
            <a:pPr algn="ctr" rtl="1"/>
            <a:endParaRPr lang="ar-KW" b="1" dirty="0"/>
          </a:p>
          <a:p>
            <a:pPr algn="ctr" rtl="1"/>
            <a:endParaRPr lang="ar-KW" b="1" dirty="0"/>
          </a:p>
          <a:p>
            <a:pPr algn="ctr" rtl="1"/>
            <a:r>
              <a:rPr lang="ar-EG" sz="2400" b="1" dirty="0"/>
              <a:t>"نرجو الرد على جناح السرعة"</a:t>
            </a:r>
            <a:endParaRPr lang="en-US" sz="2400" dirty="0"/>
          </a:p>
          <a:p>
            <a:pPr algn="just" rtl="1"/>
            <a:r>
              <a:rPr lang="ar-EG" sz="2400" dirty="0"/>
              <a:t>تخيَّل الكاتب هنا السرعة طائرًا له جناح وطلب الرد على جناحها حتى يأتيه سريعًا كالطائرة، وهذه العبارة لا تقبل، ولا يمكن أن تُستخدم في كتاب رسمي بأي حال من الأحوال</a:t>
            </a:r>
            <a:endParaRPr lang="th-TH" sz="2400" dirty="0"/>
          </a:p>
        </p:txBody>
      </p:sp>
    </p:spTree>
    <p:extLst>
      <p:ext uri="{BB962C8B-B14F-4D97-AF65-F5344CB8AC3E}">
        <p14:creationId xmlns:p14="http://schemas.microsoft.com/office/powerpoint/2010/main" val="356266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AFD6B25B-BDBD-4769-8CFE-1B6A90A2AF88}"/>
              </a:ext>
            </a:extLst>
          </p:cNvPr>
          <p:cNvSpPr>
            <a:spLocks noGrp="1"/>
          </p:cNvSpPr>
          <p:nvPr>
            <p:ph type="title"/>
          </p:nvPr>
        </p:nvSpPr>
        <p:spPr>
          <a:xfrm>
            <a:off x="838200" y="365125"/>
            <a:ext cx="10515600" cy="643543"/>
          </a:xfrm>
        </p:spPr>
        <p:txBody>
          <a:bodyPr>
            <a:normAutofit fontScale="90000"/>
          </a:bodyPr>
          <a:lstStyle/>
          <a:p>
            <a:pPr algn="ctr" rtl="1"/>
            <a:r>
              <a:rPr lang="ar-EG" sz="3600" dirty="0"/>
              <a:t>أولًا| كيفية كتابة الرسالة (الخطاب)</a:t>
            </a:r>
            <a:br>
              <a:rPr lang="en-US" sz="3600" dirty="0"/>
            </a:br>
            <a:endParaRPr lang="th-TH" sz="3600" dirty="0"/>
          </a:p>
        </p:txBody>
      </p:sp>
      <p:sp>
        <p:nvSpPr>
          <p:cNvPr id="3" name="ตัวแทนเนื้อหา 2">
            <a:extLst>
              <a:ext uri="{FF2B5EF4-FFF2-40B4-BE49-F238E27FC236}">
                <a16:creationId xmlns:a16="http://schemas.microsoft.com/office/drawing/2014/main" id="{155BA3E3-18AE-403F-B049-2BE4B7BBB72E}"/>
              </a:ext>
            </a:extLst>
          </p:cNvPr>
          <p:cNvSpPr>
            <a:spLocks noGrp="1"/>
          </p:cNvSpPr>
          <p:nvPr>
            <p:ph idx="1"/>
          </p:nvPr>
        </p:nvSpPr>
        <p:spPr>
          <a:xfrm>
            <a:off x="838200" y="1461155"/>
            <a:ext cx="10515600" cy="4715808"/>
          </a:xfrm>
        </p:spPr>
        <p:txBody>
          <a:bodyPr/>
          <a:lstStyle/>
          <a:p>
            <a:pPr algn="just" rtl="1"/>
            <a:endParaRPr lang="en-US" dirty="0"/>
          </a:p>
          <a:p>
            <a:pPr algn="just" rtl="1"/>
            <a:endParaRPr lang="en-US" dirty="0"/>
          </a:p>
          <a:p>
            <a:pPr algn="just" rtl="1"/>
            <a:r>
              <a:rPr lang="ar-EG" sz="2400" dirty="0"/>
              <a:t>وهي من أهم وسائل الاتصال الكتابي التي تلجأ إليها المنظمات للاتصال بالغير، وهي أيضًا نفس الوسيلة التي يلجأ إليها المتعاملون مع المنظمات للاتصال بها. وهناك أصول وقواعد وأسس علمية يجب مراعاتها عند كتابة الرسالة.</a:t>
            </a:r>
            <a:endParaRPr lang="ar-KW" sz="2400" dirty="0"/>
          </a:p>
          <a:p>
            <a:pPr algn="just" rtl="1"/>
            <a:endParaRPr lang="en-US" sz="2400" dirty="0"/>
          </a:p>
          <a:p>
            <a:pPr algn="just" rtl="1"/>
            <a:r>
              <a:rPr lang="ar-EG" sz="2400" dirty="0"/>
              <a:t>ويَطلق البعض على الرسالة مسمى (خطاب). ومن الأمور الهامة التي يجب أن تتوافر في الرسالة أو الخطاب الجيّد، هي:( الاختصار، الوضوح، السهولة، الذوق ، اللباقة، وتصنيف الرسائل أو الخطابات حسب الموضوع الذي تتعامل معه). </a:t>
            </a:r>
            <a:endParaRPr lang="en-US" sz="2400" dirty="0"/>
          </a:p>
          <a:p>
            <a:endParaRPr lang="th-TH" dirty="0"/>
          </a:p>
        </p:txBody>
      </p:sp>
    </p:spTree>
    <p:extLst>
      <p:ext uri="{BB962C8B-B14F-4D97-AF65-F5344CB8AC3E}">
        <p14:creationId xmlns:p14="http://schemas.microsoft.com/office/powerpoint/2010/main" val="395392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965D6FD-783B-4B64-BB11-5788E8A850FA}"/>
              </a:ext>
            </a:extLst>
          </p:cNvPr>
          <p:cNvSpPr>
            <a:spLocks noGrp="1"/>
          </p:cNvSpPr>
          <p:nvPr>
            <p:ph type="title"/>
          </p:nvPr>
        </p:nvSpPr>
        <p:spPr>
          <a:xfrm>
            <a:off x="550863" y="549275"/>
            <a:ext cx="3565525" cy="5543549"/>
          </a:xfrm>
        </p:spPr>
        <p:txBody>
          <a:bodyPr wrap="square" anchor="ctr">
            <a:normAutofit/>
          </a:bodyPr>
          <a:lstStyle/>
          <a:p>
            <a:r>
              <a:rPr lang="ar-EG" dirty="0"/>
              <a:t>أنواع المراسلات</a:t>
            </a:r>
            <a:endParaRPr lang="th-TH" dirty="0"/>
          </a:p>
        </p:txBody>
      </p:sp>
      <p:graphicFrame>
        <p:nvGraphicFramePr>
          <p:cNvPr id="5" name="عنصر نائب للمحتوى 2">
            <a:extLst>
              <a:ext uri="{FF2B5EF4-FFF2-40B4-BE49-F238E27FC236}">
                <a16:creationId xmlns:a16="http://schemas.microsoft.com/office/drawing/2014/main" id="{B351EC08-9383-4C75-A454-28FA21326C8D}"/>
              </a:ext>
            </a:extLst>
          </p:cNvPr>
          <p:cNvGraphicFramePr>
            <a:graphicFrameLocks noGrp="1"/>
          </p:cNvGraphicFramePr>
          <p:nvPr>
            <p:ph idx="1"/>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4335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A5AEF48-DDDD-4212-AFDB-EB2C1FE86BC1}"/>
              </a:ext>
            </a:extLst>
          </p:cNvPr>
          <p:cNvSpPr>
            <a:spLocks noGrp="1"/>
          </p:cNvSpPr>
          <p:nvPr>
            <p:ph type="title"/>
          </p:nvPr>
        </p:nvSpPr>
        <p:spPr>
          <a:xfrm>
            <a:off x="550863" y="549275"/>
            <a:ext cx="3565525" cy="5543549"/>
          </a:xfrm>
        </p:spPr>
        <p:txBody>
          <a:bodyPr wrap="square" anchor="ctr">
            <a:normAutofit/>
          </a:bodyPr>
          <a:lstStyle/>
          <a:p>
            <a:pPr algn="ctr" rtl="1"/>
            <a:r>
              <a:rPr lang="ar-EG" dirty="0"/>
              <a:t>تابع أنواع المراسلات</a:t>
            </a:r>
            <a:endParaRPr lang="th-TH" dirty="0"/>
          </a:p>
        </p:txBody>
      </p:sp>
      <p:graphicFrame>
        <p:nvGraphicFramePr>
          <p:cNvPr id="5" name="عنصر نائب للمحتوى 2">
            <a:extLst>
              <a:ext uri="{FF2B5EF4-FFF2-40B4-BE49-F238E27FC236}">
                <a16:creationId xmlns:a16="http://schemas.microsoft.com/office/drawing/2014/main" id="{97B15B7C-2AA8-411F-AD19-1820F43689A4}"/>
              </a:ext>
            </a:extLst>
          </p:cNvPr>
          <p:cNvGraphicFramePr>
            <a:graphicFrameLocks noGrp="1"/>
          </p:cNvGraphicFramePr>
          <p:nvPr>
            <p:ph idx="1"/>
            <p:extLst>
              <p:ext uri="{D42A27DB-BD31-4B8C-83A1-F6EECF244321}">
                <p14:modId xmlns:p14="http://schemas.microsoft.com/office/powerpoint/2010/main" val="2751644374"/>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4024732"/>
      </p:ext>
    </p:extLst>
  </p:cSld>
  <p:clrMapOvr>
    <a:masterClrMapping/>
  </p:clrMapOvr>
</p:sld>
</file>

<file path=ppt/theme/theme1.xml><?xml version="1.0" encoding="utf-8"?>
<a:theme xmlns:a="http://schemas.openxmlformats.org/drawingml/2006/main" name="เหลี่ยมเพชร">
  <a:themeElements>
    <a:clrScheme name="เหลี่ยมเพชร">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เหลี่ยมเพชร">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เหลี่ยมเพชร">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510</TotalTime>
  <Words>395</Words>
  <Application>Microsoft Office PowerPoint</Application>
  <PresentationFormat>شاشة عريضة</PresentationFormat>
  <Paragraphs>25</Paragraphs>
  <Slides>5</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5</vt:i4>
      </vt:variant>
    </vt:vector>
  </HeadingPairs>
  <TitlesOfParts>
    <vt:vector size="9" baseType="lpstr">
      <vt:lpstr>Arial</vt:lpstr>
      <vt:lpstr>Trebuchet MS</vt:lpstr>
      <vt:lpstr>Wingdings 3</vt:lpstr>
      <vt:lpstr>เหลี่ยมเพชร</vt:lpstr>
      <vt:lpstr>الفرق بين الكتابة الإدارية والكتابة الأدبية </vt:lpstr>
      <vt:lpstr>مثال...</vt:lpstr>
      <vt:lpstr>أولًا| كيفية كتابة الرسالة (الخطاب) </vt:lpstr>
      <vt:lpstr>أنواع المراسلات</vt:lpstr>
      <vt:lpstr>تابع أنواع المراسلات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الفرق بين الكتابة الإدارية والكتابة الأدبية </dc:title>
  <dc:creator>ACER</dc:creator>
  <cp:lastModifiedBy>Redwan Madeng</cp:lastModifiedBy>
  <cp:revision>8</cp:revision>
  <dcterms:created xsi:type="dcterms:W3CDTF">2020-11-24T17:03:10Z</dcterms:created>
  <dcterms:modified xsi:type="dcterms:W3CDTF">2021-12-23T04:57:35Z</dcterms:modified>
</cp:coreProperties>
</file>