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ภาพนิ่งชื่อเรื่อง">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757E160C-A1DA-4B75-9659-04B84C8F2B15}" type="datetimeFigureOut">
              <a:rPr lang="th-TH" smtClean="0"/>
              <a:t>13/03/62</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AD607207-8712-4362-BD96-5417AD447033}" type="slidenum">
              <a:rPr lang="th-TH" smtClean="0"/>
              <a:t>‹#›</a:t>
            </a:fld>
            <a:endParaRPr lang="th-TH"/>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h-TH" smtClean="0"/>
              <a:t>คลิกเพื่อแก้ไขลักษณะชื่อเรื่องรองต้นแบบ</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th-TH" smtClean="0"/>
              <a:t>คลิกเพื่อแก้ไขลักษณะชื่อเรื่องต้นแบบ</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smtClean="0"/>
              <a:t>คลิกเพื่อแก้ไขลักษณะชื่อเรื่องต้นแบบ</a:t>
            </a:r>
            <a:endParaRPr lang="en-US" dirty="0"/>
          </a:p>
        </p:txBody>
      </p:sp>
      <p:sp>
        <p:nvSpPr>
          <p:cNvPr id="3" name="Vertical Text Placeholder 2"/>
          <p:cNvSpPr>
            <a:spLocks noGrp="1"/>
          </p:cNvSpPr>
          <p:nvPr>
            <p:ph type="body" orient="vert" idx="1"/>
          </p:nvPr>
        </p:nvSpPr>
        <p:spPr/>
        <p:txBody>
          <a:bodyPr vert="eaVert"/>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a:p>
        </p:txBody>
      </p:sp>
      <p:sp>
        <p:nvSpPr>
          <p:cNvPr id="4" name="Date Placeholder 3"/>
          <p:cNvSpPr>
            <a:spLocks noGrp="1"/>
          </p:cNvSpPr>
          <p:nvPr>
            <p:ph type="dt" sz="half" idx="10"/>
          </p:nvPr>
        </p:nvSpPr>
        <p:spPr/>
        <p:txBody>
          <a:bodyPr/>
          <a:lstStyle/>
          <a:p>
            <a:fld id="{757E160C-A1DA-4B75-9659-04B84C8F2B15}" type="datetimeFigureOut">
              <a:rPr lang="th-TH" smtClean="0"/>
              <a:t>13/03/62</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AD607207-8712-4362-BD96-5417AD447033}" type="slidenum">
              <a:rPr lang="th-TH" smtClean="0"/>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ข้อความและชื่อเรื่องแนวตั้ง">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h-TH" smtClean="0"/>
              <a:t>คลิกเพื่อแก้ไขลักษณะชื่อเรื่องต้นแบบ</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a:p>
        </p:txBody>
      </p:sp>
      <p:sp>
        <p:nvSpPr>
          <p:cNvPr id="4" name="Date Placeholder 3"/>
          <p:cNvSpPr>
            <a:spLocks noGrp="1"/>
          </p:cNvSpPr>
          <p:nvPr>
            <p:ph type="dt" sz="half" idx="10"/>
          </p:nvPr>
        </p:nvSpPr>
        <p:spPr/>
        <p:txBody>
          <a:bodyPr/>
          <a:lstStyle/>
          <a:p>
            <a:fld id="{757E160C-A1DA-4B75-9659-04B84C8F2B15}" type="datetimeFigureOut">
              <a:rPr lang="th-TH" smtClean="0"/>
              <a:t>13/03/62</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AD607207-8712-4362-BD96-5417AD447033}" type="slidenum">
              <a:rPr lang="th-TH" smtClean="0"/>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th-TH" smtClean="0"/>
              <a:t>คลิกเพื่อแก้ไขลักษณะชื่อเรื่องต้นแบบ</a:t>
            </a:r>
            <a:endParaRPr lang="en-US" dirty="0"/>
          </a:p>
        </p:txBody>
      </p:sp>
      <p:sp>
        <p:nvSpPr>
          <p:cNvPr id="4" name="Date Placeholder 3"/>
          <p:cNvSpPr>
            <a:spLocks noGrp="1"/>
          </p:cNvSpPr>
          <p:nvPr>
            <p:ph type="dt" sz="half" idx="10"/>
          </p:nvPr>
        </p:nvSpPr>
        <p:spPr/>
        <p:txBody>
          <a:bodyPr/>
          <a:lstStyle/>
          <a:p>
            <a:fld id="{757E160C-A1DA-4B75-9659-04B84C8F2B15}" type="datetimeFigureOut">
              <a:rPr lang="th-TH" smtClean="0"/>
              <a:t>13/03/62</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AD607207-8712-4362-BD96-5417AD447033}" type="slidenum">
              <a:rPr lang="th-TH" smtClean="0"/>
              <a:t>‹#›</a:t>
            </a:fld>
            <a:endParaRPr lang="th-TH"/>
          </a:p>
        </p:txBody>
      </p:sp>
      <p:sp>
        <p:nvSpPr>
          <p:cNvPr id="8" name="Content Placeholder 7"/>
          <p:cNvSpPr>
            <a:spLocks noGrp="1"/>
          </p:cNvSpPr>
          <p:nvPr>
            <p:ph sz="quarter" idx="13"/>
          </p:nvPr>
        </p:nvSpPr>
        <p:spPr>
          <a:xfrm>
            <a:off x="609600" y="1600200"/>
            <a:ext cx="7924800" cy="4114800"/>
          </a:xfrm>
        </p:spPr>
        <p:txBody>
          <a:body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ส่วนหัวของส่วน">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th-TH" smtClean="0"/>
              <a:t>คลิกเพื่อแก้ไขลักษณะชื่อเรื่องต้นแบบ</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smtClean="0"/>
              <a:t>คลิกเพื่อแก้ไขลักษณะของข้อความต้นแบบ</a:t>
            </a:r>
          </a:p>
        </p:txBody>
      </p:sp>
      <p:sp>
        <p:nvSpPr>
          <p:cNvPr id="4" name="Date Placeholder 3"/>
          <p:cNvSpPr>
            <a:spLocks noGrp="1"/>
          </p:cNvSpPr>
          <p:nvPr>
            <p:ph type="dt" sz="half" idx="10"/>
          </p:nvPr>
        </p:nvSpPr>
        <p:spPr/>
        <p:txBody>
          <a:bodyPr/>
          <a:lstStyle/>
          <a:p>
            <a:fld id="{757E160C-A1DA-4B75-9659-04B84C8F2B15}" type="datetimeFigureOut">
              <a:rPr lang="th-TH" smtClean="0"/>
              <a:t>13/03/62</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AD607207-8712-4362-BD96-5417AD447033}" type="slidenum">
              <a:rPr lang="th-TH" smtClean="0"/>
              <a:t>‹#›</a:t>
            </a:fld>
            <a:endParaRPr lang="th-T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dirty="0" smtClean="0"/>
          </a:p>
        </p:txBody>
      </p:sp>
      <p:sp>
        <p:nvSpPr>
          <p:cNvPr id="2" name="Title 1"/>
          <p:cNvSpPr>
            <a:spLocks noGrp="1"/>
          </p:cNvSpPr>
          <p:nvPr>
            <p:ph type="title"/>
          </p:nvPr>
        </p:nvSpPr>
        <p:spPr>
          <a:xfrm>
            <a:off x="609600" y="274638"/>
            <a:ext cx="7924800" cy="1143000"/>
          </a:xfrm>
        </p:spPr>
        <p:txBody>
          <a:bodyPr/>
          <a:lstStyle/>
          <a:p>
            <a:r>
              <a:rPr lang="th-TH" smtClean="0"/>
              <a:t>คลิกเพื่อแก้ไขลักษณะชื่อเรื่องต้นแบบ</a:t>
            </a:r>
            <a:endParaRPr lang="en-US" dirty="0"/>
          </a:p>
        </p:txBody>
      </p:sp>
      <p:sp>
        <p:nvSpPr>
          <p:cNvPr id="5" name="Date Placeholder 4"/>
          <p:cNvSpPr>
            <a:spLocks noGrp="1"/>
          </p:cNvSpPr>
          <p:nvPr>
            <p:ph type="dt" sz="half" idx="10"/>
          </p:nvPr>
        </p:nvSpPr>
        <p:spPr/>
        <p:txBody>
          <a:bodyPr/>
          <a:lstStyle/>
          <a:p>
            <a:fld id="{757E160C-A1DA-4B75-9659-04B84C8F2B15}" type="datetimeFigureOut">
              <a:rPr lang="th-TH" smtClean="0"/>
              <a:t>13/03/62</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AD607207-8712-4362-BD96-5417AD447033}" type="slidenum">
              <a:rPr lang="th-TH" smtClean="0"/>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การเปรียบเทียบ">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th-TH" smtClean="0"/>
              <a:t>คลิกเพื่อแก้ไขลักษณะชื่อเรื่องต้นแบบ</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smtClean="0"/>
              <a:t>คลิกเพื่อแก้ไขลักษณะของข้อความต้นแบบ</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smtClean="0"/>
              <a:t>คลิกเพื่อแก้ไขลักษณะของข้อความต้นแบบ</a:t>
            </a:r>
          </a:p>
        </p:txBody>
      </p:sp>
      <p:sp>
        <p:nvSpPr>
          <p:cNvPr id="7" name="Date Placeholder 6"/>
          <p:cNvSpPr>
            <a:spLocks noGrp="1"/>
          </p:cNvSpPr>
          <p:nvPr>
            <p:ph type="dt" sz="half" idx="10"/>
          </p:nvPr>
        </p:nvSpPr>
        <p:spPr/>
        <p:txBody>
          <a:bodyPr/>
          <a:lstStyle/>
          <a:p>
            <a:fld id="{757E160C-A1DA-4B75-9659-04B84C8F2B15}" type="datetimeFigureOut">
              <a:rPr lang="th-TH" smtClean="0"/>
              <a:t>13/03/62</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AD607207-8712-4362-BD96-5417AD447033}" type="slidenum">
              <a:rPr lang="th-TH" smtClean="0"/>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th-TH" smtClean="0"/>
              <a:t>คลิกเพื่อแก้ไขลักษณะชื่อเรื่องต้นแบบ</a:t>
            </a:r>
            <a:endParaRPr lang="en-US" dirty="0"/>
          </a:p>
        </p:txBody>
      </p:sp>
      <p:sp>
        <p:nvSpPr>
          <p:cNvPr id="3" name="Date Placeholder 2"/>
          <p:cNvSpPr>
            <a:spLocks noGrp="1"/>
          </p:cNvSpPr>
          <p:nvPr>
            <p:ph type="dt" sz="half" idx="10"/>
          </p:nvPr>
        </p:nvSpPr>
        <p:spPr/>
        <p:txBody>
          <a:bodyPr/>
          <a:lstStyle/>
          <a:p>
            <a:fld id="{757E160C-A1DA-4B75-9659-04B84C8F2B15}" type="datetimeFigureOut">
              <a:rPr lang="th-TH" smtClean="0"/>
              <a:t>13/03/62</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AD607207-8712-4362-BD96-5417AD447033}" type="slidenum">
              <a:rPr lang="th-TH" smtClean="0"/>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ว่างเปล่า">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E160C-A1DA-4B75-9659-04B84C8F2B15}" type="datetimeFigureOut">
              <a:rPr lang="th-TH" smtClean="0"/>
              <a:t>13/03/62</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AD607207-8712-4362-BD96-5417AD447033}" type="slidenum">
              <a:rPr lang="th-TH" smtClean="0"/>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เนื้อหาพร้อมคำอธิบายภาพ">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th-TH" smtClean="0"/>
              <a:t>คลิกเพื่อแก้ไขลักษณะชื่อเรื่องต้นแบบ</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h-TH" smtClean="0"/>
              <a:t>คลิกเพื่อแก้ไขลักษณะของข้อความต้นแบบ</a:t>
            </a:r>
          </a:p>
        </p:txBody>
      </p:sp>
      <p:sp>
        <p:nvSpPr>
          <p:cNvPr id="5" name="Date Placeholder 4"/>
          <p:cNvSpPr>
            <a:spLocks noGrp="1"/>
          </p:cNvSpPr>
          <p:nvPr>
            <p:ph type="dt" sz="half" idx="10"/>
          </p:nvPr>
        </p:nvSpPr>
        <p:spPr/>
        <p:txBody>
          <a:bodyPr/>
          <a:lstStyle/>
          <a:p>
            <a:fld id="{757E160C-A1DA-4B75-9659-04B84C8F2B15}" type="datetimeFigureOut">
              <a:rPr lang="th-TH" smtClean="0"/>
              <a:t>13/03/62</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AD607207-8712-4362-BD96-5417AD447033}" type="slidenum">
              <a:rPr lang="th-TH" smtClean="0"/>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รูปภาพพร้อมคำอธิบายภาพ">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th-TH" smtClean="0"/>
              <a:t>คลิกเพื่อแก้ไขลักษณะชื่อเรื่องต้นแบบ</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h-TH" smtClean="0"/>
              <a:t>คลิกไอคอนเพื่อเพิ่มรูปภาพ</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h-TH" smtClean="0"/>
              <a:t>คลิกเพื่อแก้ไขลักษณะของข้อความต้นแบบ</a:t>
            </a:r>
          </a:p>
        </p:txBody>
      </p:sp>
      <p:sp>
        <p:nvSpPr>
          <p:cNvPr id="5" name="Date Placeholder 4"/>
          <p:cNvSpPr>
            <a:spLocks noGrp="1"/>
          </p:cNvSpPr>
          <p:nvPr>
            <p:ph type="dt" sz="half" idx="10"/>
          </p:nvPr>
        </p:nvSpPr>
        <p:spPr/>
        <p:txBody>
          <a:bodyPr/>
          <a:lstStyle/>
          <a:p>
            <a:fld id="{757E160C-A1DA-4B75-9659-04B84C8F2B15}" type="datetimeFigureOut">
              <a:rPr lang="th-TH" smtClean="0"/>
              <a:t>13/03/62</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AD607207-8712-4362-BD96-5417AD447033}" type="slidenum">
              <a:rPr lang="th-TH" smtClean="0"/>
              <a:t>‹#›</a:t>
            </a:fld>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th-TH" smtClean="0"/>
              <a:t>คลิกเพื่อแก้ไขลักษณะชื่อเรื่องต้นแบบ</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757E160C-A1DA-4B75-9659-04B84C8F2B15}" type="datetimeFigureOut">
              <a:rPr lang="th-TH" smtClean="0"/>
              <a:t>13/03/62</a:t>
            </a:fld>
            <a:endParaRPr lang="th-TH"/>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th-TH"/>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AD607207-8712-4362-BD96-5417AD447033}" type="slidenum">
              <a:rPr lang="th-TH" smtClean="0"/>
              <a:t>‹#›</a:t>
            </a:fld>
            <a:endParaRPr lang="th-TH"/>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ชื่อเรื่องรอง 2"/>
          <p:cNvSpPr>
            <a:spLocks noGrp="1"/>
          </p:cNvSpPr>
          <p:nvPr>
            <p:ph type="subTitle" idx="1"/>
          </p:nvPr>
        </p:nvSpPr>
        <p:spPr/>
        <p:txBody>
          <a:bodyPr/>
          <a:lstStyle/>
          <a:p>
            <a:endParaRPr lang="th-TH" dirty="0"/>
          </a:p>
        </p:txBody>
      </p:sp>
      <p:sp>
        <p:nvSpPr>
          <p:cNvPr id="2" name="ชื่อเรื่อง 1"/>
          <p:cNvSpPr>
            <a:spLocks noGrp="1"/>
          </p:cNvSpPr>
          <p:nvPr>
            <p:ph type="ctrTitle"/>
          </p:nvPr>
        </p:nvSpPr>
        <p:spPr/>
        <p:txBody>
          <a:bodyPr/>
          <a:lstStyle/>
          <a:p>
            <a:r>
              <a:rPr lang="en-US" sz="8000" dirty="0" err="1" smtClean="0"/>
              <a:t>cerpen</a:t>
            </a:r>
            <a:endParaRPr lang="th-TH" sz="8000" dirty="0"/>
          </a:p>
        </p:txBody>
      </p:sp>
    </p:spTree>
    <p:extLst>
      <p:ext uri="{BB962C8B-B14F-4D97-AF65-F5344CB8AC3E}">
        <p14:creationId xmlns:p14="http://schemas.microsoft.com/office/powerpoint/2010/main" val="2063059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ms-BN" dirty="0"/>
              <a:t>Pengertian Cerpen</a:t>
            </a:r>
            <a:endParaRPr lang="th-TH" dirty="0"/>
          </a:p>
        </p:txBody>
      </p:sp>
      <p:sp>
        <p:nvSpPr>
          <p:cNvPr id="3" name="ตัวแทนเนื้อหา 2"/>
          <p:cNvSpPr>
            <a:spLocks noGrp="1"/>
          </p:cNvSpPr>
          <p:nvPr>
            <p:ph sz="quarter" idx="13"/>
          </p:nvPr>
        </p:nvSpPr>
        <p:spPr/>
        <p:txBody>
          <a:bodyPr/>
          <a:lstStyle/>
          <a:p>
            <a:r>
              <a:rPr lang="ms-BN" b="1" i="1" dirty="0">
                <a:latin typeface="Georgia"/>
              </a:rPr>
              <a:t>Cerpen (cerita pendek)</a:t>
            </a:r>
            <a:r>
              <a:rPr lang="ms-BN" i="1" dirty="0">
                <a:latin typeface="Georgia"/>
              </a:rPr>
              <a:t> adalah jenis karya sastra berbentuk prosa dan bersifat fiktif yang menceritakan/menggambarkan suatu kisah yang dialami oleh suatu tokoh secara ringkas disertai dengan berbagai konflik dan terdapat penyelesaian atau solusi dari masalah yang dihadapi</a:t>
            </a:r>
            <a:r>
              <a:rPr lang="ms-BN" i="1" dirty="0" smtClean="0">
                <a:latin typeface="Georgia"/>
              </a:rPr>
              <a:t>.</a:t>
            </a:r>
          </a:p>
          <a:p>
            <a:endParaRPr lang="ms-BN" sz="2400" i="1" dirty="0">
              <a:latin typeface="Gabriola" panose="04040605051002020D02" pitchFamily="82" charset="0"/>
            </a:endParaRPr>
          </a:p>
          <a:p>
            <a:r>
              <a:rPr lang="ms-BN" sz="2800" dirty="0">
                <a:latin typeface="Gabriola" panose="04040605051002020D02" pitchFamily="82" charset="0"/>
              </a:rPr>
              <a:t>Cerita pendek memberikan kesal tunggal atau fokus pada satu tokoh, mempunyai kurang dari 10.000 kata dan didalamnya terdapat klimaks (puncak masalah) dan penyelesaian. Cerpen cenderung singkat, padat, dan langsung pada tujuannya.</a:t>
            </a:r>
            <a:endParaRPr lang="th-TH" sz="2800" dirty="0">
              <a:latin typeface="Gabriola" panose="04040605051002020D02" pitchFamily="82" charset="0"/>
            </a:endParaRPr>
          </a:p>
        </p:txBody>
      </p:sp>
    </p:spTree>
    <p:extLst>
      <p:ext uri="{BB962C8B-B14F-4D97-AF65-F5344CB8AC3E}">
        <p14:creationId xmlns:p14="http://schemas.microsoft.com/office/powerpoint/2010/main" val="2174273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ms-BN" dirty="0"/>
              <a:t>Ciri-Ciri Cerpen</a:t>
            </a:r>
            <a:endParaRPr lang="th-TH" dirty="0"/>
          </a:p>
        </p:txBody>
      </p:sp>
      <p:sp>
        <p:nvSpPr>
          <p:cNvPr id="3" name="ตัวแทนเนื้อหา 2"/>
          <p:cNvSpPr>
            <a:spLocks noGrp="1"/>
          </p:cNvSpPr>
          <p:nvPr>
            <p:ph sz="quarter" idx="13"/>
          </p:nvPr>
        </p:nvSpPr>
        <p:spPr>
          <a:xfrm>
            <a:off x="609600" y="1600200"/>
            <a:ext cx="7922840" cy="4709120"/>
          </a:xfrm>
        </p:spPr>
        <p:txBody>
          <a:bodyPr>
            <a:normAutofit/>
          </a:bodyPr>
          <a:lstStyle/>
          <a:p>
            <a:r>
              <a:rPr lang="ms-BN" sz="2000" dirty="0"/>
              <a:t>Terdiri kurang dari 10.000 (sepuluh ribu) kata.</a:t>
            </a:r>
          </a:p>
          <a:p>
            <a:r>
              <a:rPr lang="ms-BN" sz="2000" dirty="0"/>
              <a:t>Selesai dibaca dengan sekali duduk.</a:t>
            </a:r>
          </a:p>
          <a:p>
            <a:r>
              <a:rPr lang="ms-BN" sz="2000" dirty="0"/>
              <a:t>Bersifat fiktif.</a:t>
            </a:r>
          </a:p>
          <a:p>
            <a:r>
              <a:rPr lang="ms-BN" sz="2000" dirty="0"/>
              <a:t>Hanya mempunyai 1 alur saja (alur tunggal).</a:t>
            </a:r>
          </a:p>
          <a:p>
            <a:r>
              <a:rPr lang="ms-BN" sz="2000" dirty="0"/>
              <a:t>Isi dari cerita berasal dari kehidupan sehari-hari.</a:t>
            </a:r>
          </a:p>
          <a:p>
            <a:r>
              <a:rPr lang="ms-BN" sz="2000" dirty="0"/>
              <a:t>Penggunaan kata-kata yang mudah dipahami oleh pembaca.</a:t>
            </a:r>
          </a:p>
          <a:p>
            <a:r>
              <a:rPr lang="ms-BN" sz="2000" dirty="0"/>
              <a:t>Bentuk tulisan yang singkat (lebih pendek dari Novel).</a:t>
            </a:r>
          </a:p>
          <a:p>
            <a:r>
              <a:rPr lang="ms-BN" sz="2000" dirty="0"/>
              <a:t>Penokohan dalam cerita pendek sangat sederhana.</a:t>
            </a:r>
          </a:p>
          <a:p>
            <a:r>
              <a:rPr lang="ms-BN" sz="2000" dirty="0"/>
              <a:t>Mengangkat beberapa peristiwa saja dalam hidup.</a:t>
            </a:r>
          </a:p>
          <a:p>
            <a:r>
              <a:rPr lang="ms-BN" sz="2000" dirty="0"/>
              <a:t>Kesan dan pesan yang ditinggalkan sangatlah mendalam sehingga si pembaca ikut merasakan isi dari cerita pendek tersebut.</a:t>
            </a:r>
            <a:endParaRPr lang="th-TH" sz="2000" dirty="0"/>
          </a:p>
        </p:txBody>
      </p:sp>
    </p:spTree>
    <p:extLst>
      <p:ext uri="{BB962C8B-B14F-4D97-AF65-F5344CB8AC3E}">
        <p14:creationId xmlns:p14="http://schemas.microsoft.com/office/powerpoint/2010/main" val="3790660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ms-BN" dirty="0"/>
              <a:t>Struktur Cerpen</a:t>
            </a:r>
            <a:endParaRPr lang="th-TH" dirty="0"/>
          </a:p>
        </p:txBody>
      </p:sp>
      <p:sp>
        <p:nvSpPr>
          <p:cNvPr id="3" name="ตัวแทนเนื้อหา 2"/>
          <p:cNvSpPr>
            <a:spLocks noGrp="1"/>
          </p:cNvSpPr>
          <p:nvPr>
            <p:ph sz="quarter" idx="13"/>
          </p:nvPr>
        </p:nvSpPr>
        <p:spPr>
          <a:xfrm>
            <a:off x="609600" y="1600200"/>
            <a:ext cx="8354888" cy="4925144"/>
          </a:xfrm>
        </p:spPr>
        <p:txBody>
          <a:bodyPr/>
          <a:lstStyle/>
          <a:p>
            <a:r>
              <a:rPr lang="ms-BN" dirty="0"/>
              <a:t>A</a:t>
            </a:r>
            <a:r>
              <a:rPr lang="ms-BN" sz="2000" dirty="0"/>
              <a:t>da 6 elemen yang membangun teks cerpen sehingga menjadi utuh, 6 struktur cerita pendek berikut ini</a:t>
            </a:r>
            <a:r>
              <a:rPr lang="ms-BN" sz="2000" dirty="0" smtClean="0"/>
              <a:t>:</a:t>
            </a:r>
          </a:p>
          <a:p>
            <a:r>
              <a:rPr lang="ms-BN" sz="2000" dirty="0"/>
              <a:t>Abstrak: gambaran awal dari cerita yang akan diceritakan, bersifat opsional..</a:t>
            </a:r>
          </a:p>
          <a:p>
            <a:r>
              <a:rPr lang="ms-BN" sz="2000" dirty="0"/>
              <a:t>Orientasi: berhubungan dengan waktu, suasana, tempat di dalam cerita pendek tersebut.</a:t>
            </a:r>
          </a:p>
          <a:p>
            <a:r>
              <a:rPr lang="ms-BN" sz="2000" dirty="0"/>
              <a:t>Komplikasi: urutan kejadian yang dihubungkan secara sebab dan akibat. Karakter dan watak tokoh biasanya terlihat di struktur ini.</a:t>
            </a:r>
          </a:p>
          <a:p>
            <a:r>
              <a:rPr lang="ms-BN" sz="2000" dirty="0"/>
              <a:t>Evaluasi: konflik yang terjadi dan menuju pada klimaks serta mulai mendapatkan penyelesaian dari konflik tersebut.</a:t>
            </a:r>
          </a:p>
          <a:p>
            <a:r>
              <a:rPr lang="ms-BN" sz="2000" dirty="0"/>
              <a:t>Resolusi: pengarang mengungkapkan solusi terhadap masalah yang dialami tokoh dalam cerpen.</a:t>
            </a:r>
          </a:p>
          <a:p>
            <a:r>
              <a:rPr lang="ms-BN" sz="2000" dirty="0"/>
              <a:t>Koda: nilai atau pelajaran yang bisa didapat dari teks cerita pendek oleh pembaca</a:t>
            </a:r>
            <a:endParaRPr lang="th-TH" sz="2000" dirty="0"/>
          </a:p>
        </p:txBody>
      </p:sp>
    </p:spTree>
    <p:extLst>
      <p:ext uri="{BB962C8B-B14F-4D97-AF65-F5344CB8AC3E}">
        <p14:creationId xmlns:p14="http://schemas.microsoft.com/office/powerpoint/2010/main" val="2566067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ms-BN" dirty="0"/>
              <a:t>Unsur </a:t>
            </a:r>
            <a:r>
              <a:rPr lang="ms-BN" dirty="0" smtClean="0"/>
              <a:t>Intrinsik</a:t>
            </a:r>
            <a:endParaRPr lang="th-TH" dirty="0"/>
          </a:p>
        </p:txBody>
      </p:sp>
      <p:sp>
        <p:nvSpPr>
          <p:cNvPr id="3" name="ตัวแทนเนื้อหา 2"/>
          <p:cNvSpPr>
            <a:spLocks noGrp="1"/>
          </p:cNvSpPr>
          <p:nvPr>
            <p:ph sz="quarter" idx="13"/>
          </p:nvPr>
        </p:nvSpPr>
        <p:spPr>
          <a:xfrm>
            <a:off x="609600" y="1600200"/>
            <a:ext cx="7924800" cy="4853136"/>
          </a:xfrm>
        </p:spPr>
        <p:txBody>
          <a:bodyPr>
            <a:noAutofit/>
          </a:bodyPr>
          <a:lstStyle/>
          <a:p>
            <a:r>
              <a:rPr lang="ms-BN" sz="1800" dirty="0"/>
              <a:t>Unsur ekstrinsik adalah unsur yang membentuk cerpen dari dalam. Unsur intrinsik tersebut yaitu:</a:t>
            </a:r>
          </a:p>
          <a:p>
            <a:r>
              <a:rPr lang="ms-BN" sz="1800" b="1" dirty="0"/>
              <a:t>Tema:</a:t>
            </a:r>
            <a:r>
              <a:rPr lang="ms-BN" sz="1800" dirty="0"/>
              <a:t> gagasan utama yang menjadi dasar cerita jalannya cerita pendek.</a:t>
            </a:r>
          </a:p>
          <a:p>
            <a:r>
              <a:rPr lang="ms-BN" sz="1800" b="1" dirty="0"/>
              <a:t>Alur/Plot:</a:t>
            </a:r>
            <a:r>
              <a:rPr lang="ms-BN" sz="1800" dirty="0"/>
              <a:t> tahapan urutan jalannya cerita pendek. Mulai dari perkenalan, konflik, klimaks, penyelesaian.</a:t>
            </a:r>
          </a:p>
          <a:p>
            <a:r>
              <a:rPr lang="ms-BN" sz="1800" b="1" dirty="0"/>
              <a:t>Setting:</a:t>
            </a:r>
            <a:r>
              <a:rPr lang="ms-BN" sz="1800" dirty="0"/>
              <a:t> meliputi latar/tempat, waktu, suasana yang terlihat cerita pendek.</a:t>
            </a:r>
          </a:p>
          <a:p>
            <a:r>
              <a:rPr lang="ms-BN" sz="1800" b="1" dirty="0"/>
              <a:t>Tokoh: </a:t>
            </a:r>
            <a:r>
              <a:rPr lang="ms-BN" sz="1800" dirty="0"/>
              <a:t>pelaku yang ada dalam cerita pendek. Setiap tokoh mempunyai watak tersendiri.</a:t>
            </a:r>
          </a:p>
          <a:p>
            <a:r>
              <a:rPr lang="ms-BN" sz="1800" b="1" dirty="0"/>
              <a:t>Penokohan:</a:t>
            </a:r>
            <a:r>
              <a:rPr lang="ms-BN" sz="1800" dirty="0"/>
              <a:t> sifat dari tokoh yang tercermin dari perilaku, sikap, ucapan, pikiran ,dan pandangannya terhadap suatu hal dalam cerita. Ada 2 mode penokohan:</a:t>
            </a:r>
          </a:p>
          <a:p>
            <a:r>
              <a:rPr lang="ms-BN" sz="1800" b="1" dirty="0"/>
              <a:t>Metode Analitik</a:t>
            </a:r>
            <a:r>
              <a:rPr lang="ms-BN" sz="1800" dirty="0"/>
              <a:t>: menggambarkan sifat tokoh yang ada dalam cerita secara langsung. Contoh nya: pemalu, penakut, pembohong.</a:t>
            </a:r>
          </a:p>
          <a:p>
            <a:r>
              <a:rPr lang="ms-BN" sz="1800" b="1" dirty="0"/>
              <a:t>Metode Dramatik</a:t>
            </a:r>
            <a:r>
              <a:rPr lang="ms-BN" sz="1800" dirty="0"/>
              <a:t>: menggambarkan sifat tokoh digambarkan secara tidak langsung dengan menggambarkan fisik, percakapan, dan reaksi tokoh lain.</a:t>
            </a:r>
            <a:endParaRPr lang="th-TH" sz="1800" dirty="0"/>
          </a:p>
        </p:txBody>
      </p:sp>
    </p:spTree>
    <p:extLst>
      <p:ext uri="{BB962C8B-B14F-4D97-AF65-F5344CB8AC3E}">
        <p14:creationId xmlns:p14="http://schemas.microsoft.com/office/powerpoint/2010/main" val="240557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endParaRPr lang="th-TH"/>
          </a:p>
        </p:txBody>
      </p:sp>
      <p:sp>
        <p:nvSpPr>
          <p:cNvPr id="3" name="ตัวแทนเนื้อหา 2"/>
          <p:cNvSpPr>
            <a:spLocks noGrp="1"/>
          </p:cNvSpPr>
          <p:nvPr>
            <p:ph sz="quarter" idx="13"/>
          </p:nvPr>
        </p:nvSpPr>
        <p:spPr>
          <a:xfrm>
            <a:off x="609600" y="1600200"/>
            <a:ext cx="7924800" cy="4925144"/>
          </a:xfrm>
        </p:spPr>
        <p:txBody>
          <a:bodyPr>
            <a:normAutofit/>
          </a:bodyPr>
          <a:lstStyle/>
          <a:p>
            <a:r>
              <a:rPr lang="ms-BN" sz="1800" b="1" dirty="0"/>
              <a:t>Sudut Pandang</a:t>
            </a:r>
            <a:r>
              <a:rPr lang="ms-BN" sz="1800" dirty="0"/>
              <a:t>: cara pandang yang digambarkan oleh pengarang dalam suatu kejadian yang terjadi dalamnya. Sudut pandangnya:</a:t>
            </a:r>
          </a:p>
          <a:p>
            <a:pPr lvl="1"/>
            <a:r>
              <a:rPr lang="ms-BN" sz="1800" dirty="0"/>
              <a:t>Sudut pandang orang pertama: Ada pelaku utama dan sampingan.</a:t>
            </a:r>
          </a:p>
          <a:p>
            <a:pPr lvl="2"/>
            <a:r>
              <a:rPr lang="ms-BN" sz="1800" dirty="0"/>
              <a:t>Pelaku utama: “aku” akan menjadi pusat perhatian.</a:t>
            </a:r>
          </a:p>
          <a:p>
            <a:pPr lvl="2"/>
            <a:r>
              <a:rPr lang="ms-BN" sz="1800" dirty="0"/>
              <a:t>Pelaku sampingan: “aku” muncul hanya muncul dalam pengantar dan penutup cerita.</a:t>
            </a:r>
          </a:p>
          <a:p>
            <a:pPr lvl="1"/>
            <a:r>
              <a:rPr lang="ms-BN" sz="1800" dirty="0"/>
              <a:t>Sudut pandang orang ketiga: ada serbatahu dan pengamat.</a:t>
            </a:r>
          </a:p>
          <a:p>
            <a:pPr lvl="2"/>
            <a:r>
              <a:rPr lang="ms-BN" sz="1800" dirty="0"/>
              <a:t>Serbatahu: sudut pandang “dia”, pengarang atau narator mengetahui segala hal yang berhubungan dengan tokoh “dia”.</a:t>
            </a:r>
          </a:p>
          <a:p>
            <a:r>
              <a:rPr lang="ms-BN" sz="1800" dirty="0"/>
              <a:t>Pengamat: pengarang hanya menggambarkan apa yang dirasakan, dialami, dilihat, dan dipikir oleh seorang tokoh.</a:t>
            </a:r>
          </a:p>
          <a:p>
            <a:r>
              <a:rPr lang="ms-BN" sz="1800" b="1" dirty="0"/>
              <a:t>Amanat:</a:t>
            </a:r>
            <a:r>
              <a:rPr lang="ms-BN" sz="1800" dirty="0"/>
              <a:t> pesan moral yang disisipkan pengarang dalam cerpen supaya pembaca dapat menyerap pesan di dalamnya.</a:t>
            </a:r>
            <a:endParaRPr lang="th-TH" sz="1800" dirty="0"/>
          </a:p>
        </p:txBody>
      </p:sp>
    </p:spTree>
    <p:extLst>
      <p:ext uri="{BB962C8B-B14F-4D97-AF65-F5344CB8AC3E}">
        <p14:creationId xmlns:p14="http://schemas.microsoft.com/office/powerpoint/2010/main" val="2422556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ms-BN" dirty="0"/>
              <a:t>Unsur Ekstrinsik Cerpen</a:t>
            </a:r>
            <a:endParaRPr lang="th-TH" dirty="0"/>
          </a:p>
        </p:txBody>
      </p:sp>
      <p:sp>
        <p:nvSpPr>
          <p:cNvPr id="3" name="ตัวแทนเนื้อหา 2"/>
          <p:cNvSpPr>
            <a:spLocks noGrp="1"/>
          </p:cNvSpPr>
          <p:nvPr>
            <p:ph sz="quarter" idx="13"/>
          </p:nvPr>
        </p:nvSpPr>
        <p:spPr>
          <a:xfrm>
            <a:off x="609600" y="1600200"/>
            <a:ext cx="7924800" cy="4997152"/>
          </a:xfrm>
        </p:spPr>
        <p:txBody>
          <a:bodyPr>
            <a:normAutofit/>
          </a:bodyPr>
          <a:lstStyle/>
          <a:p>
            <a:r>
              <a:rPr lang="ms-BN" sz="1800" dirty="0"/>
              <a:t>Unsur ekstrinsik adalah unsur yang membentuk cerpen dari luar. Unsur ekstrinsik tersebut </a:t>
            </a:r>
            <a:r>
              <a:rPr lang="ms-BN" sz="1800" dirty="0" smtClean="0"/>
              <a:t>iaitu:</a:t>
            </a:r>
          </a:p>
          <a:p>
            <a:pPr>
              <a:buFont typeface="+mj-lt"/>
              <a:buAutoNum type="arabicPeriod"/>
            </a:pPr>
            <a:r>
              <a:rPr lang="ms-BN" sz="1800" i="1" dirty="0">
                <a:latin typeface="Georgia"/>
              </a:rPr>
              <a:t>Latar Belakang Masyarakat</a:t>
            </a:r>
            <a:r>
              <a:rPr lang="ms-BN" sz="1800" dirty="0">
                <a:latin typeface="Georgia"/>
              </a:rPr>
              <a:t>: dapat mempengaruhi terbentuknya jalan cerita dalam cerpen, misalnya: kondisi politik, ideologi, sosial, dan ekonomi masyarakat.</a:t>
            </a:r>
          </a:p>
          <a:p>
            <a:pPr>
              <a:buFont typeface="+mj-lt"/>
              <a:buAutoNum type="arabicPeriod"/>
            </a:pPr>
            <a:r>
              <a:rPr lang="ms-BN" sz="1800" i="1" dirty="0">
                <a:latin typeface="Georgia"/>
              </a:rPr>
              <a:t>Latar Belakang Pengarang</a:t>
            </a:r>
            <a:r>
              <a:rPr lang="ms-BN" sz="1800" dirty="0">
                <a:latin typeface="Georgia"/>
              </a:rPr>
              <a:t>: Latar belakang pengarang memuat tentang pemahaman, faktor-faktor, atau motivasi pengarang untuk membuat sebuah cerita pendek. Meliputi:</a:t>
            </a:r>
          </a:p>
          <a:p>
            <a:pPr lvl="1">
              <a:buFont typeface="+mj-lt"/>
              <a:buAutoNum type="arabicPeriod"/>
            </a:pPr>
            <a:r>
              <a:rPr lang="ms-BN" sz="1800" u="sng" dirty="0">
                <a:latin typeface="Georgia"/>
              </a:rPr>
              <a:t>Biografi</a:t>
            </a:r>
            <a:r>
              <a:rPr lang="ms-BN" sz="1800" dirty="0">
                <a:latin typeface="Georgia"/>
              </a:rPr>
              <a:t>: Riwayat hidup pengarang. bisa mempengaruhi pembuatan cerita pendek melalui pengalaman pribadi.</a:t>
            </a:r>
          </a:p>
          <a:p>
            <a:pPr lvl="1">
              <a:buFont typeface="+mj-lt"/>
              <a:buAutoNum type="arabicPeriod"/>
            </a:pPr>
            <a:r>
              <a:rPr lang="ms-BN" sz="1800" u="sng" dirty="0">
                <a:latin typeface="Georgia"/>
              </a:rPr>
              <a:t>Kondisi Psikologis</a:t>
            </a:r>
            <a:r>
              <a:rPr lang="ms-BN" sz="1800" dirty="0">
                <a:latin typeface="Georgia"/>
              </a:rPr>
              <a:t>: meliputi mood dan motivasi, kondisi ini sangat mempengaruhi dengan apa yang akan ditulis dalam cerita.</a:t>
            </a:r>
          </a:p>
          <a:p>
            <a:pPr lvl="1">
              <a:buFont typeface="+mj-lt"/>
              <a:buAutoNum type="arabicPeriod"/>
            </a:pPr>
            <a:r>
              <a:rPr lang="ms-BN" sz="1800" u="sng" dirty="0">
                <a:latin typeface="Georgia"/>
              </a:rPr>
              <a:t>Aliran Sastra</a:t>
            </a:r>
            <a:r>
              <a:rPr lang="ms-BN" sz="1800" dirty="0">
                <a:latin typeface="Georgia"/>
              </a:rPr>
              <a:t>: berpengaruh dalam gaya penulisan bahasa yang digunakan pengarang.</a:t>
            </a:r>
          </a:p>
          <a:p>
            <a:endParaRPr lang="en-US" dirty="0" smtClean="0"/>
          </a:p>
          <a:p>
            <a:endParaRPr lang="th-TH" dirty="0"/>
          </a:p>
        </p:txBody>
      </p:sp>
    </p:spTree>
    <p:extLst>
      <p:ext uri="{BB962C8B-B14F-4D97-AF65-F5344CB8AC3E}">
        <p14:creationId xmlns:p14="http://schemas.microsoft.com/office/powerpoint/2010/main" val="2255071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ms-BN" dirty="0"/>
              <a:t>Fungsi Sastra dalam Cerpen</a:t>
            </a:r>
            <a:endParaRPr lang="th-TH" dirty="0"/>
          </a:p>
        </p:txBody>
      </p:sp>
      <p:sp>
        <p:nvSpPr>
          <p:cNvPr id="3" name="ตัวแทนเนื้อหา 2"/>
          <p:cNvSpPr>
            <a:spLocks noGrp="1"/>
          </p:cNvSpPr>
          <p:nvPr>
            <p:ph sz="quarter" idx="13"/>
          </p:nvPr>
        </p:nvSpPr>
        <p:spPr>
          <a:xfrm>
            <a:off x="609600" y="1600200"/>
            <a:ext cx="7924800" cy="4925144"/>
          </a:xfrm>
        </p:spPr>
        <p:txBody>
          <a:bodyPr>
            <a:normAutofit/>
          </a:bodyPr>
          <a:lstStyle/>
          <a:p>
            <a:r>
              <a:rPr lang="ms-BN" dirty="0"/>
              <a:t>Adapun di dalam cerita pendek terdapat fungsi sastra yang tergolong dalam 5 jenis, </a:t>
            </a:r>
            <a:r>
              <a:rPr lang="ms-BN" dirty="0" smtClean="0"/>
              <a:t>iaitu:</a:t>
            </a:r>
          </a:p>
          <a:p>
            <a:pPr>
              <a:buFont typeface="+mj-lt"/>
              <a:buAutoNum type="arabicPeriod"/>
            </a:pPr>
            <a:r>
              <a:rPr lang="ms-BN" sz="2000" b="1" dirty="0">
                <a:latin typeface="Georgia"/>
              </a:rPr>
              <a:t>Fungsi rekreatif</a:t>
            </a:r>
            <a:r>
              <a:rPr lang="ms-BN" sz="2000" dirty="0">
                <a:latin typeface="Georgia"/>
              </a:rPr>
              <a:t>: memberikan rasa senang, gembira, serta menghibur para pembaca nya.</a:t>
            </a:r>
          </a:p>
          <a:p>
            <a:pPr>
              <a:buFont typeface="+mj-lt"/>
              <a:buAutoNum type="arabicPeriod"/>
            </a:pPr>
            <a:r>
              <a:rPr lang="ms-BN" sz="2000" b="1" dirty="0">
                <a:latin typeface="Georgia"/>
              </a:rPr>
              <a:t>Fungsi didaktif</a:t>
            </a:r>
            <a:r>
              <a:rPr lang="ms-BN" sz="2000" dirty="0">
                <a:latin typeface="Georgia"/>
              </a:rPr>
              <a:t>: mengarahkan dan mendidik para pembaca nya karena nilai-nilai kebenaran dan kebaikan yang ada didalamnya.</a:t>
            </a:r>
          </a:p>
          <a:p>
            <a:pPr>
              <a:buFont typeface="+mj-lt"/>
              <a:buAutoNum type="arabicPeriod"/>
            </a:pPr>
            <a:r>
              <a:rPr lang="ms-BN" sz="2000" b="1" dirty="0">
                <a:latin typeface="Georgia"/>
              </a:rPr>
              <a:t>Fungsi estetis</a:t>
            </a:r>
            <a:r>
              <a:rPr lang="ms-BN" sz="2000" dirty="0">
                <a:latin typeface="Georgia"/>
              </a:rPr>
              <a:t>: memberikan keindahan bagi para pembaca nya.</a:t>
            </a:r>
          </a:p>
          <a:p>
            <a:pPr>
              <a:buFont typeface="+mj-lt"/>
              <a:buAutoNum type="arabicPeriod"/>
            </a:pPr>
            <a:r>
              <a:rPr lang="ms-BN" sz="2000" b="1" dirty="0">
                <a:latin typeface="Georgia"/>
              </a:rPr>
              <a:t>Fungsi </a:t>
            </a:r>
            <a:r>
              <a:rPr lang="ms-BN" sz="2000" b="1" dirty="0" smtClean="0">
                <a:latin typeface="Georgia"/>
              </a:rPr>
              <a:t>moraliti</a:t>
            </a:r>
            <a:r>
              <a:rPr lang="ms-BN" sz="2000" dirty="0" smtClean="0">
                <a:latin typeface="Georgia"/>
              </a:rPr>
              <a:t>: </a:t>
            </a:r>
            <a:r>
              <a:rPr lang="ms-BN" sz="2000" dirty="0">
                <a:latin typeface="Georgia"/>
              </a:rPr>
              <a:t>mengandung nilai moral sehingga para pembaca nya dapat mengetahui moral yang baik dan tidak baik bagi diri nya.</a:t>
            </a:r>
          </a:p>
          <a:p>
            <a:pPr>
              <a:buFont typeface="+mj-lt"/>
              <a:buAutoNum type="arabicPeriod"/>
            </a:pPr>
            <a:r>
              <a:rPr lang="ms-BN" sz="2000" b="1" dirty="0">
                <a:latin typeface="Georgia"/>
              </a:rPr>
              <a:t>Fungsi </a:t>
            </a:r>
            <a:r>
              <a:rPr lang="ms-BN" sz="2000" b="1" dirty="0" smtClean="0">
                <a:latin typeface="Georgia"/>
              </a:rPr>
              <a:t>relegiusiti</a:t>
            </a:r>
            <a:r>
              <a:rPr lang="ms-BN" sz="2000" dirty="0" smtClean="0">
                <a:latin typeface="Georgia"/>
              </a:rPr>
              <a:t>: </a:t>
            </a:r>
            <a:r>
              <a:rPr lang="ms-BN" sz="2000" dirty="0">
                <a:latin typeface="Georgia"/>
              </a:rPr>
              <a:t>mengandung ajaran agama yang dapat dijadikan teladan bagi para pembaca nya.</a:t>
            </a:r>
          </a:p>
          <a:p>
            <a:endParaRPr lang="th-TH" dirty="0"/>
          </a:p>
        </p:txBody>
      </p:sp>
    </p:spTree>
    <p:extLst>
      <p:ext uri="{BB962C8B-B14F-4D97-AF65-F5344CB8AC3E}">
        <p14:creationId xmlns:p14="http://schemas.microsoft.com/office/powerpoint/2010/main" val="3945974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err="1" smtClean="0"/>
              <a:t>kesimpulan</a:t>
            </a:r>
            <a:endParaRPr lang="th-TH" dirty="0"/>
          </a:p>
        </p:txBody>
      </p:sp>
      <p:sp>
        <p:nvSpPr>
          <p:cNvPr id="3" name="ตัวแทนเนื้อหา 2"/>
          <p:cNvSpPr>
            <a:spLocks noGrp="1"/>
          </p:cNvSpPr>
          <p:nvPr>
            <p:ph sz="quarter" idx="13"/>
          </p:nvPr>
        </p:nvSpPr>
        <p:spPr/>
        <p:txBody>
          <a:bodyPr>
            <a:normAutofit/>
          </a:bodyPr>
          <a:lstStyle/>
          <a:p>
            <a:r>
              <a:rPr lang="ms-BN" sz="2800" dirty="0">
                <a:latin typeface="Georgia"/>
              </a:rPr>
              <a:t>Kesimpulannya yaitu cerpen (cerita pendek) adalah karangan fiktif yang dibuat oleh seorang penulis. Pembuatan cerpen harus memperhatikan struktur dan baiknya terdapat fungsi cerita pendek.</a:t>
            </a:r>
            <a:endParaRPr lang="th-TH" sz="2800" dirty="0"/>
          </a:p>
        </p:txBody>
      </p:sp>
    </p:spTree>
    <p:extLst>
      <p:ext uri="{BB962C8B-B14F-4D97-AF65-F5344CB8AC3E}">
        <p14:creationId xmlns:p14="http://schemas.microsoft.com/office/powerpoint/2010/main" val="1696113195"/>
      </p:ext>
    </p:extLst>
  </p:cSld>
  <p:clrMapOvr>
    <a:masterClrMapping/>
  </p:clrMapOvr>
</p:sld>
</file>

<file path=ppt/theme/theme1.xml><?xml version="1.0" encoding="utf-8"?>
<a:theme xmlns:a="http://schemas.openxmlformats.org/drawingml/2006/main" name="ขอบฟ้า">
  <a:themeElements>
    <a:clrScheme name="ขอบฟ้า">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ขอบฟ้า">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ขอบฟ้า">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19</TotalTime>
  <Words>677</Words>
  <Application>Microsoft Office PowerPoint</Application>
  <PresentationFormat>นำเสนอทางหน้าจอ (4:3)</PresentationFormat>
  <Paragraphs>57</Paragraphs>
  <Slides>9</Slides>
  <Notes>0</Notes>
  <HiddenSlides>0</HiddenSlides>
  <MMClips>0</MMClips>
  <ScaleCrop>false</ScaleCrop>
  <HeadingPairs>
    <vt:vector size="4" baseType="variant">
      <vt:variant>
        <vt:lpstr>ชุดรูปแบบ</vt:lpstr>
      </vt:variant>
      <vt:variant>
        <vt:i4>1</vt:i4>
      </vt:variant>
      <vt:variant>
        <vt:lpstr>ชื่อเรื่องภาพนิ่ง</vt:lpstr>
      </vt:variant>
      <vt:variant>
        <vt:i4>9</vt:i4>
      </vt:variant>
    </vt:vector>
  </HeadingPairs>
  <TitlesOfParts>
    <vt:vector size="10" baseType="lpstr">
      <vt:lpstr>ขอบฟ้า</vt:lpstr>
      <vt:lpstr>cerpen</vt:lpstr>
      <vt:lpstr>Pengertian Cerpen</vt:lpstr>
      <vt:lpstr>Ciri-Ciri Cerpen</vt:lpstr>
      <vt:lpstr>Struktur Cerpen</vt:lpstr>
      <vt:lpstr>Unsur Intrinsik</vt:lpstr>
      <vt:lpstr>งานนำเสนอ PowerPoint</vt:lpstr>
      <vt:lpstr>Unsur Ekstrinsik Cerpen</vt:lpstr>
      <vt:lpstr>Fungsi Sastra dalam Cerpen</vt:lpstr>
      <vt:lpstr>kesimpulan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cerpen</dc:title>
  <dc:creator>Windows User</dc:creator>
  <cp:lastModifiedBy>Windows User</cp:lastModifiedBy>
  <cp:revision>2</cp:revision>
  <dcterms:created xsi:type="dcterms:W3CDTF">2019-03-12T23:11:34Z</dcterms:created>
  <dcterms:modified xsi:type="dcterms:W3CDTF">2019-03-12T23:31:30Z</dcterms:modified>
</cp:coreProperties>
</file>