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  <p:sldId id="256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00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143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9513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241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269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909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3989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355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653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688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768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052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07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25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11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30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5AAA-ACAA-4469-96B4-3DE15D83A0C7}" type="datetimeFigureOut">
              <a:rPr lang="th-TH" smtClean="0"/>
              <a:t>13/01/65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217F4A-5688-4E78-9B9D-BE6BC06B014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12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83B744-0747-4A50-A16E-D2004E80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قائمة ببعض الكلمات السلبية التي لا يفضل استخدامها في كتابة المراسلات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4B112A2-3278-44A1-B120-A703A1FA61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132835"/>
              </p:ext>
            </p:extLst>
          </p:nvPr>
        </p:nvGraphicFramePr>
        <p:xfrm>
          <a:off x="351932" y="1753385"/>
          <a:ext cx="8606648" cy="4934066"/>
        </p:xfrm>
        <a:graphic>
          <a:graphicData uri="http://schemas.openxmlformats.org/drawingml/2006/table">
            <a:tbl>
              <a:tblPr rtl="1" firstRow="1" firstCol="1" bandRow="1"/>
              <a:tblGrid>
                <a:gridCol w="2151662">
                  <a:extLst>
                    <a:ext uri="{9D8B030D-6E8A-4147-A177-3AD203B41FA5}">
                      <a16:colId xmlns:a16="http://schemas.microsoft.com/office/drawing/2014/main" val="1327746414"/>
                    </a:ext>
                  </a:extLst>
                </a:gridCol>
                <a:gridCol w="2151662">
                  <a:extLst>
                    <a:ext uri="{9D8B030D-6E8A-4147-A177-3AD203B41FA5}">
                      <a16:colId xmlns:a16="http://schemas.microsoft.com/office/drawing/2014/main" val="4080757453"/>
                    </a:ext>
                  </a:extLst>
                </a:gridCol>
                <a:gridCol w="2151662">
                  <a:extLst>
                    <a:ext uri="{9D8B030D-6E8A-4147-A177-3AD203B41FA5}">
                      <a16:colId xmlns:a16="http://schemas.microsoft.com/office/drawing/2014/main" val="3623851502"/>
                    </a:ext>
                  </a:extLst>
                </a:gridCol>
                <a:gridCol w="2151662">
                  <a:extLst>
                    <a:ext uri="{9D8B030D-6E8A-4147-A177-3AD203B41FA5}">
                      <a16:colId xmlns:a16="http://schemas.microsoft.com/office/drawing/2014/main" val="3234597397"/>
                    </a:ext>
                  </a:extLst>
                </a:gridCol>
              </a:tblGrid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نلومكم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نرفض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لا يسرنا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إننا نكره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413998"/>
                  </a:ext>
                </a:extLst>
              </a:tr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من المستحيل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لقد أز</a:t>
                      </a: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ْ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ع</a:t>
                      </a: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َ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ج</a:t>
                      </a: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َ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</a:t>
                      </a: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َ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أخطأتم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180445"/>
                  </a:ext>
                </a:extLst>
              </a:tr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لا يمكن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لسوء الحظ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أتلفتم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229043"/>
                  </a:ext>
                </a:extLst>
              </a:tr>
              <a:tr h="740486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لقد أهملتم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غير مريح لنا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غير قادرين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182397"/>
                  </a:ext>
                </a:extLst>
              </a:tr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ت</a:t>
                      </a:r>
                      <a:r>
                        <a:rPr lang="ar-KW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َ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د</a:t>
                      </a:r>
                      <a:r>
                        <a:rPr lang="ar-SA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َّ</a:t>
                      </a: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عون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تأخرتم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نأسف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418368"/>
                  </a:ext>
                </a:extLst>
              </a:tr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غير راضين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خيبتم الآمال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غير مقبول لدينا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81511"/>
                  </a:ext>
                </a:extLst>
              </a:tr>
              <a:tr h="6989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فشلتم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نكره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غير مرغوب فيه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85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61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485FDC-BD21-4D1B-9E97-463B6438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lnSpc>
                <a:spcPct val="107000"/>
              </a:lnSpc>
              <a:spcAft>
                <a:spcPts val="800"/>
              </a:spcAft>
            </a:pPr>
            <a:r>
              <a:rPr lang="ar-EG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قائمة ببعض العبارات السلبية وكيفية تحويلها إلى عبارات إيجابية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D3E6580E-656F-4DEC-B7D9-483BDB6144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0595"/>
              </p:ext>
            </p:extLst>
          </p:nvPr>
        </p:nvGraphicFramePr>
        <p:xfrm>
          <a:off x="-1212300" y="2093563"/>
          <a:ext cx="10170880" cy="3987886"/>
        </p:xfrm>
        <a:graphic>
          <a:graphicData uri="http://schemas.openxmlformats.org/drawingml/2006/table">
            <a:tbl>
              <a:tblPr rtl="1" firstRow="1" firstCol="1" bandRow="1"/>
              <a:tblGrid>
                <a:gridCol w="5085440">
                  <a:extLst>
                    <a:ext uri="{9D8B030D-6E8A-4147-A177-3AD203B41FA5}">
                      <a16:colId xmlns:a16="http://schemas.microsoft.com/office/drawing/2014/main" val="4194017615"/>
                    </a:ext>
                  </a:extLst>
                </a:gridCol>
                <a:gridCol w="5085440">
                  <a:extLst>
                    <a:ext uri="{9D8B030D-6E8A-4147-A177-3AD203B41FA5}">
                      <a16:colId xmlns:a16="http://schemas.microsoft.com/office/drawing/2014/main" val="2576390262"/>
                    </a:ext>
                  </a:extLst>
                </a:gridCol>
              </a:tblGrid>
              <a:tr h="39961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عبــــــــــــارات ســــــلبيـة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عبــــــــــــارات إيجــــابيــــــــــــة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141761"/>
                  </a:ext>
                </a:extLst>
              </a:tr>
              <a:tr h="39961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لقد تأخرتم في رفع ميزانية إدارتكم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إننا في انتظار استلام ميزانية إدارتكم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969923"/>
                  </a:ext>
                </a:extLst>
              </a:tr>
              <a:tr h="7992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لا يمكننا قبول تقريركم بسبب فشل الإدارة في إكمال تعبئة النموذج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نرجو إعادة النظر في التقرير المرفوع لنا، واستكمال أجزائه بدقة، وذلك لتقديم الخدمة المطلوبة.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49371"/>
                  </a:ext>
                </a:extLst>
              </a:tr>
              <a:tr h="7992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لا يمكنني الرد على رسالتكم وإرفاق المطلوب قبل العاشر من نوفمبر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سيكون الرد جاهزًا بالصورة المطلوبة في العاشر من نوفمبر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221508"/>
                  </a:ext>
                </a:extLst>
              </a:tr>
              <a:tr h="399615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تقفل مكاتبنا(محلاتنا) الساعة الثالثة بعد الظهر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تبقى محلاتنا مفتوحة حتى الساعة الثالثة بعد الظهر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90626"/>
                  </a:ext>
                </a:extLst>
              </a:tr>
              <a:tr h="79923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لم تقرؤا الخطاب جيدًا، وأتت ردودكم بعيدة عن المطلوب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إننا نتفهم ردكم ونرجو أن تتاح لكم الفرصة لقراءة خطابنا ودراسته.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7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من المستحيل مقابلة المدير في هذا الموعد لسفره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EG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يمكنكم مقابلة المدير بعد هذا الموعد حال عودته من سفره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87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1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5FC4DBB-96B7-46F3-BB9E-8B9F1693E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1216"/>
          </a:xfrm>
        </p:spPr>
        <p:txBody>
          <a:bodyPr/>
          <a:lstStyle/>
          <a:p>
            <a:r>
              <a:rPr lang="ar-EG" b="1" u="sng" dirty="0">
                <a:ea typeface="Calibri" panose="020F0502020204030204" pitchFamily="34" charset="0"/>
                <a:cs typeface="Traditional Arabic" panose="02020603050405020304" pitchFamily="18" charset="-78"/>
              </a:rPr>
              <a:t>تحرير المعلومات السرية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E393131-2A83-4152-BD1A-4C46768B6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5555"/>
            <a:ext cx="9144000" cy="4006391"/>
          </a:xfrm>
        </p:spPr>
        <p:txBody>
          <a:bodyPr/>
          <a:lstStyle/>
          <a:p>
            <a:pPr marL="342900" indent="-342900" algn="just" rtl="1">
              <a:buFontTx/>
              <a:buChar char="-"/>
            </a:pPr>
            <a:r>
              <a:rPr lang="ar-EG" dirty="0"/>
              <a:t>يجب على السكرتير أخذ الحذر عند إفشاء المعلومات السرية المتعلقة بالعمل، خاصة تلك التي تخص الرئيس والمؤسسة التي يعمل بها</a:t>
            </a:r>
            <a:r>
              <a:rPr lang="ar-KW" dirty="0"/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ar-EG" dirty="0"/>
              <a:t>لا يجب أن يعرف هذه المعلومات إلا الأشخاص الذين لهم الحق فحسب. كالشخص الذي له سلطة مباشرة على رئيسه</a:t>
            </a:r>
            <a:r>
              <a:rPr lang="ar-KW" dirty="0"/>
              <a:t>.</a:t>
            </a:r>
          </a:p>
          <a:p>
            <a:pPr marL="342900" indent="-342900" algn="just" rtl="1">
              <a:buFontTx/>
              <a:buChar char="-"/>
            </a:pPr>
            <a:r>
              <a:rPr lang="ar-EG" dirty="0"/>
              <a:t>لا يحق على الموظف العادي معرفة ذلك، أو معرفة المعلومات غير المتعلقة بالعمل؛ مثل: الأمور العائلية أو المالية التي أطلعه عليها رئيسه لثقته به، أو التي عرفها عن طريق المراسلات أو المحادثات</a:t>
            </a:r>
            <a:endParaRPr lang="ar-KW" dirty="0"/>
          </a:p>
          <a:p>
            <a:pPr algn="just" rt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363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13645F4-7605-4304-82F5-535146568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566750"/>
          </a:xfrm>
        </p:spPr>
        <p:txBody>
          <a:bodyPr>
            <a:noAutofit/>
          </a:bodyPr>
          <a:lstStyle/>
          <a:p>
            <a:r>
              <a:rPr lang="ar-EG" sz="3200" b="1" dirty="0">
                <a:latin typeface="Thelazykiller" panose="02000000000000000000" pitchFamily="2" charset="0"/>
                <a:ea typeface="Calibri" panose="020F0502020204030204" pitchFamily="34" charset="0"/>
                <a:cs typeface="Thelazykiller" panose="02000000000000000000" pitchFamily="2" charset="0"/>
              </a:rPr>
              <a:t>التمييز بين الأسلوب المناسب وغير المناسب لنشر المعلومات</a:t>
            </a:r>
            <a:endParaRPr lang="th-TH" sz="3200" b="1" dirty="0">
              <a:latin typeface="Thelazykiller" panose="02000000000000000000" pitchFamily="2" charset="0"/>
              <a:cs typeface="Thelazykiller" panose="02000000000000000000" pitchFamily="2" charset="0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C1AD462A-C790-41A5-A9B0-DBDE8A031B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230156"/>
              </p:ext>
            </p:extLst>
          </p:nvPr>
        </p:nvGraphicFramePr>
        <p:xfrm>
          <a:off x="104931" y="1923068"/>
          <a:ext cx="9113714" cy="3338583"/>
        </p:xfrm>
        <a:graphic>
          <a:graphicData uri="http://schemas.openxmlformats.org/drawingml/2006/table">
            <a:tbl>
              <a:tblPr rtl="1"/>
              <a:tblGrid>
                <a:gridCol w="3288002">
                  <a:extLst>
                    <a:ext uri="{9D8B030D-6E8A-4147-A177-3AD203B41FA5}">
                      <a16:colId xmlns:a16="http://schemas.microsoft.com/office/drawing/2014/main" val="3924471854"/>
                    </a:ext>
                  </a:extLst>
                </a:gridCol>
                <a:gridCol w="5825712">
                  <a:extLst>
                    <a:ext uri="{9D8B030D-6E8A-4147-A177-3AD203B41FA5}">
                      <a16:colId xmlns:a16="http://schemas.microsoft.com/office/drawing/2014/main" val="1487538683"/>
                    </a:ext>
                  </a:extLst>
                </a:gridCol>
              </a:tblGrid>
              <a:tr h="64625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   </a:t>
                      </a:r>
                      <a:r>
                        <a:rPr lang="ar-EG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الأسلوب غير المناسب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الأســــــــــــــلوب المنــــــــــــــــــاسب</a:t>
                      </a:r>
                      <a:endParaRPr lang="en-US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981103"/>
                  </a:ext>
                </a:extLst>
              </a:tr>
              <a:tr h="1126801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سَيُمثِّل</a:t>
                      </a:r>
                      <a:r>
                        <a:rPr lang="ar-SA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السيد(عبدالله)أمام المحكمة هذا الصباح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السيد عبد الله لديه إجازة طارئة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963195"/>
                  </a:ext>
                </a:extLst>
              </a:tr>
              <a:tr h="114337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إن السيد(عبدالله) موجود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في عيادة الأمراض النفسية والعصبية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السيد عبد الله لديه موعد مسبق مع خارج المؤسسة</a:t>
                      </a:r>
                      <a:r>
                        <a:rPr lang="ar-SA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، أو موعد مسبق في عيادة طبية</a:t>
                      </a:r>
                      <a:r>
                        <a:rPr lang="ar-EG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403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87585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628</TotalTime>
  <Words>338</Words>
  <Application>Microsoft Office PowerPoint</Application>
  <PresentationFormat>شاشة عريضة</PresentationFormat>
  <Paragraphs>55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Thelazykiller</vt:lpstr>
      <vt:lpstr>Arial</vt:lpstr>
      <vt:lpstr>Calibri</vt:lpstr>
      <vt:lpstr>Trebuchet MS</vt:lpstr>
      <vt:lpstr>Wingdings 3</vt:lpstr>
      <vt:lpstr>เหลี่ยมเพชร</vt:lpstr>
      <vt:lpstr>قائمة ببعض الكلمات السلبية التي لا يفضل استخدامها في كتابة المراسلات </vt:lpstr>
      <vt:lpstr>قائمة ببعض العبارات السلبية وكيفية تحويلها إلى عبارات إيجابية </vt:lpstr>
      <vt:lpstr>تحرير المعلومات السرية</vt:lpstr>
      <vt:lpstr>التمييز بين الأسلوب المناسب وغير المناسب لنشر المعلومات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قائمة ببعض الكلمات السلبية التي لا يفضل استخدامها في كتابة المراسلات </dc:title>
  <dc:creator>ACER</dc:creator>
  <cp:lastModifiedBy>Redwan Madeng</cp:lastModifiedBy>
  <cp:revision>11</cp:revision>
  <dcterms:created xsi:type="dcterms:W3CDTF">2021-01-05T15:15:40Z</dcterms:created>
  <dcterms:modified xsi:type="dcterms:W3CDTF">2022-01-13T05:03:12Z</dcterms:modified>
</cp:coreProperties>
</file>