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47" r:id="rId5"/>
  </p:sldMasterIdLst>
  <p:notesMasterIdLst>
    <p:notesMasterId r:id="rId24"/>
  </p:notesMasterIdLst>
  <p:sldIdLst>
    <p:sldId id="256" r:id="rId6"/>
    <p:sldId id="274" r:id="rId7"/>
    <p:sldId id="257" r:id="rId8"/>
    <p:sldId id="258" r:id="rId9"/>
    <p:sldId id="291" r:id="rId10"/>
    <p:sldId id="286" r:id="rId11"/>
    <p:sldId id="288" r:id="rId12"/>
    <p:sldId id="289" r:id="rId13"/>
    <p:sldId id="290" r:id="rId14"/>
    <p:sldId id="298" r:id="rId15"/>
    <p:sldId id="262" r:id="rId16"/>
    <p:sldId id="292" r:id="rId17"/>
    <p:sldId id="263" r:id="rId18"/>
    <p:sldId id="264" r:id="rId19"/>
    <p:sldId id="294" r:id="rId20"/>
    <p:sldId id="299" r:id="rId21"/>
    <p:sldId id="300" r:id="rId22"/>
    <p:sldId id="296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E67272"/>
    <a:srgbClr val="F9B5E9"/>
    <a:srgbClr val="76DB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3842" autoAdjust="0"/>
  </p:normalViewPr>
  <p:slideViewPr>
    <p:cSldViewPr>
      <p:cViewPr varScale="1">
        <p:scale>
          <a:sx n="64" d="100"/>
          <a:sy n="64" d="100"/>
        </p:scale>
        <p:origin x="10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26F71-74BF-4413-8057-ED2136B71B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39DB1-5A81-4DE6-98A4-023308839289}">
      <dgm:prSet phldrT="[ข้อความ]"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ทางปฏิบัติ</a:t>
          </a:r>
          <a:endParaRPr lang="en-US" sz="5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54B29B-A008-4AB5-82EF-7B645EA496FB}" type="parTrans" cxnId="{7C722A2B-2D9E-472C-87B2-19C119D0E3C2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D6AB439F-0FB5-4A41-8C0A-127934268E2A}" type="sibTrans" cxnId="{7C722A2B-2D9E-472C-87B2-19C119D0E3C2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6691F525-A426-4BDD-BB2A-96B295A400F8}">
      <dgm:prSet phldrT="[ข้อความ]" custT="1"/>
      <dgm:spPr>
        <a:solidFill>
          <a:srgbClr val="E67272"/>
        </a:solidFill>
      </dgm:spPr>
      <dgm:t>
        <a:bodyPr/>
        <a:lstStyle/>
        <a:p>
          <a:pPr algn="l"/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ทางนิติบัญญัติ </a:t>
          </a:r>
          <a:r>
            <a: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ศึกษากฎหมายของต่างประเทศเพื่อเปรียบเทียบและร่างใหม่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D0F538-0F16-4F9E-8FAE-45B21C4F559E}" type="parTrans" cxnId="{140215AB-968B-42F4-9E9B-808547C344CA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25C40656-8B75-4B37-9739-DDB50B0A3D34}" type="sibTrans" cxnId="{140215AB-968B-42F4-9E9B-808547C344CA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820A4F32-59C5-47B0-8215-9D0F14FB9EB6}">
      <dgm:prSet phldrT="[ข้อความ]" custT="1"/>
      <dgm:spPr>
        <a:solidFill>
          <a:srgbClr val="E67272"/>
        </a:solidFill>
      </dgm:spPr>
      <dgm:t>
        <a:bodyPr/>
        <a:lstStyle/>
        <a:p>
          <a:pPr algn="l"/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ทางนิติศาสตร์โดยแท้ </a:t>
          </a:r>
          <a:r>
            <a: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</a:t>
          </a:r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ช่วยให้รู้และใช้กฎหมายเป็น ทั้งนี้การเปรียบเทียบจะทำให้พบวิธีแก้ปัญหาต่างกัน 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790B45-299B-4935-9E80-DF75110140E0}" type="parTrans" cxnId="{14FAE8F4-E950-4524-A5B8-AB15D048D48E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3B0C487A-BEAD-4FAC-9F35-F92106FFCF1A}" type="sibTrans" cxnId="{14FAE8F4-E950-4524-A5B8-AB15D048D48E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4A5F7860-7DC2-473D-BEF5-A497E0A0A51D}">
      <dgm:prSet phldrT="[ข้อความ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ทางวิชาการ</a:t>
          </a:r>
          <a:endParaRPr lang="en-US" sz="5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3FC10E-31C4-41A4-A9C4-D6095BC35497}" type="parTrans" cxnId="{78AC9BDD-2D9C-44AB-8B21-074726A67084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80614AE8-260F-42D3-A8BC-838F0833EEA7}" type="sibTrans" cxnId="{78AC9BDD-2D9C-44AB-8B21-074726A67084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D5E4F139-A04C-4150-9ACC-C2287B0C8FD3}">
      <dgm:prSet phldrT="[ข้อความ]" custT="1"/>
      <dgm:spPr>
        <a:solidFill>
          <a:srgbClr val="FFFF99"/>
        </a:solidFill>
      </dgm:spPr>
      <dgm:t>
        <a:bodyPr/>
        <a:lstStyle/>
        <a:p>
          <a:pPr algn="l"/>
          <a:r>
            <a: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การเรียนรู้กฎหมายของชาติ</a:t>
          </a:r>
          <a:r>
            <a:rPr lang="th-TH" sz="2800" dirty="0" err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ต่างๆ</a:t>
          </a:r>
          <a:r>
            <a: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จะทำให้เกิดความรู้มากขึ้น</a:t>
          </a:r>
          <a:endParaRPr lang="en-US" sz="28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51E4BE-7615-4A5D-A563-8A64821E77F6}" type="parTrans" cxnId="{E30830A8-B462-4DB7-AD01-A519811BBD1B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036F0D87-E2C0-4AA8-9B82-3A5A7B499A8C}" type="sibTrans" cxnId="{E30830A8-B462-4DB7-AD01-A519811BBD1B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24237F03-1CB7-4D5D-A891-F72D37403FC6}">
      <dgm:prSet phldrT="[ข้อความ]" custT="1"/>
      <dgm:spPr>
        <a:solidFill>
          <a:srgbClr val="FFFF99"/>
        </a:solidFill>
      </dgm:spPr>
      <dgm:t>
        <a:bodyPr/>
        <a:lstStyle/>
        <a:p>
          <a:pPr algn="thaiDist"/>
          <a:r>
            <a: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มองเห็นหลักที่อยู่เบื้องหลังการเปลี่ยนแปลง และสามารถกล่าวถึงคุณค่าของกฎหมายที่ควรมีและเกิด </a:t>
          </a:r>
          <a:r>
            <a: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insight</a:t>
          </a:r>
        </a:p>
      </dgm:t>
    </dgm:pt>
    <dgm:pt modelId="{2105F5ED-D67C-4DE5-8BC7-3D18341DA329}" type="parTrans" cxnId="{5E7F6AC9-91BE-4122-A38A-ED1F0328286C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0D49A5DB-5846-46CC-9D38-67E30B0FF816}" type="sibTrans" cxnId="{5E7F6AC9-91BE-4122-A38A-ED1F0328286C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7C465C21-54E3-453D-B6AD-E54AB4251332}">
      <dgm:prSet phldrT="[ข้อความ]" custT="1"/>
      <dgm:spPr>
        <a:solidFill>
          <a:srgbClr val="E67272"/>
        </a:solidFill>
      </dgm:spPr>
      <dgm:t>
        <a:bodyPr/>
        <a:lstStyle/>
        <a:p>
          <a:pPr algn="l"/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ด้านอาชีพ </a:t>
          </a:r>
          <a:r>
            <a: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การใช้กฎหมายขัดกัน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57AA35-F1C5-4E81-966E-5410DF76EEF0}" type="parTrans" cxnId="{EF27FE7A-E5AC-475D-A9BF-99687C8E1794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8DF262C0-CE72-43DA-8B9C-13577D4A4761}" type="sibTrans" cxnId="{EF27FE7A-E5AC-475D-A9BF-99687C8E1794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447BE25C-B8DA-44AB-97AF-01465B5D3A58}">
      <dgm:prSet phldrT="[ข้อความ]" custT="1"/>
      <dgm:spPr>
        <a:solidFill>
          <a:srgbClr val="E67272"/>
        </a:solidFill>
      </dgm:spPr>
      <dgm:t>
        <a:bodyPr/>
        <a:lstStyle/>
        <a:p>
          <a:pPr algn="l"/>
          <a:r>
            <a: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ทำให้กฎหมายเป็นอันหนึ่งอันเดียวกันหรือกลมกลืนกัน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FA5AA8D-AA0C-41E5-B238-FAA571BF7173}" type="parTrans" cxnId="{C3DFB620-B456-41C3-910E-5422AECC4877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5EFDFE83-55F2-4FAF-B27D-B8977D10B4C1}" type="sibTrans" cxnId="{C3DFB620-B456-41C3-910E-5422AECC4877}">
      <dgm:prSet/>
      <dgm:spPr/>
      <dgm:t>
        <a:bodyPr/>
        <a:lstStyle/>
        <a:p>
          <a:endParaRPr lang="en-US" sz="2000">
            <a:latin typeface="2006_iannnnnBKK" panose="02000000000000000000" pitchFamily="2" charset="0"/>
            <a:cs typeface="2006_iannnnnBKK" panose="02000000000000000000" pitchFamily="2" charset="0"/>
          </a:endParaRPr>
        </a:p>
      </dgm:t>
    </dgm:pt>
    <dgm:pt modelId="{9A745409-9EFB-43AA-8491-8E32A04C83EF}" type="pres">
      <dgm:prSet presAssocID="{FF026F71-74BF-4413-8057-ED2136B71BA5}" presName="Name0" presStyleCnt="0">
        <dgm:presLayoutVars>
          <dgm:dir/>
          <dgm:animLvl val="lvl"/>
          <dgm:resizeHandles val="exact"/>
        </dgm:presLayoutVars>
      </dgm:prSet>
      <dgm:spPr/>
    </dgm:pt>
    <dgm:pt modelId="{729DF764-3847-44B9-9ADF-DCB39F49D09D}" type="pres">
      <dgm:prSet presAssocID="{D7139DB1-5A81-4DE6-98A4-023308839289}" presName="linNode" presStyleCnt="0"/>
      <dgm:spPr/>
    </dgm:pt>
    <dgm:pt modelId="{B8C03A56-52A3-4ECD-9022-0726879D3CBD}" type="pres">
      <dgm:prSet presAssocID="{D7139DB1-5A81-4DE6-98A4-023308839289}" presName="parentText" presStyleLbl="node1" presStyleIdx="0" presStyleCnt="2" custScaleX="69881" custScaleY="64355" custLinFactNeighborX="1525">
        <dgm:presLayoutVars>
          <dgm:chMax val="1"/>
          <dgm:bulletEnabled val="1"/>
        </dgm:presLayoutVars>
      </dgm:prSet>
      <dgm:spPr/>
    </dgm:pt>
    <dgm:pt modelId="{D96D5896-72F9-4BD9-A81A-57C6E7EA95A6}" type="pres">
      <dgm:prSet presAssocID="{D7139DB1-5A81-4DE6-98A4-023308839289}" presName="descendantText" presStyleLbl="alignAccFollowNode1" presStyleIdx="0" presStyleCnt="2" custLinFactNeighborX="0">
        <dgm:presLayoutVars>
          <dgm:bulletEnabled val="1"/>
        </dgm:presLayoutVars>
      </dgm:prSet>
      <dgm:spPr/>
    </dgm:pt>
    <dgm:pt modelId="{85D2B445-7299-4DD3-BDB8-F45746F5808D}" type="pres">
      <dgm:prSet presAssocID="{D6AB439F-0FB5-4A41-8C0A-127934268E2A}" presName="sp" presStyleCnt="0"/>
      <dgm:spPr/>
    </dgm:pt>
    <dgm:pt modelId="{96252770-8C5C-49FC-8832-89C51C15D221}" type="pres">
      <dgm:prSet presAssocID="{4A5F7860-7DC2-473D-BEF5-A497E0A0A51D}" presName="linNode" presStyleCnt="0"/>
      <dgm:spPr/>
    </dgm:pt>
    <dgm:pt modelId="{20C6D972-9234-4F1B-8945-8BE0E9E11B7E}" type="pres">
      <dgm:prSet presAssocID="{4A5F7860-7DC2-473D-BEF5-A497E0A0A51D}" presName="parentText" presStyleLbl="node1" presStyleIdx="1" presStyleCnt="2" custScaleX="70273" custScaleY="64677" custLinFactNeighborX="1459">
        <dgm:presLayoutVars>
          <dgm:chMax val="1"/>
          <dgm:bulletEnabled val="1"/>
        </dgm:presLayoutVars>
      </dgm:prSet>
      <dgm:spPr/>
    </dgm:pt>
    <dgm:pt modelId="{A4851CAE-E943-479F-A8AC-0BC9D09C85DE}" type="pres">
      <dgm:prSet presAssocID="{4A5F7860-7DC2-473D-BEF5-A497E0A0A51D}" presName="descendantText" presStyleLbl="alignAccFollowNode1" presStyleIdx="1" presStyleCnt="2" custLinFactNeighborY="0">
        <dgm:presLayoutVars>
          <dgm:bulletEnabled val="1"/>
        </dgm:presLayoutVars>
      </dgm:prSet>
      <dgm:spPr/>
    </dgm:pt>
  </dgm:ptLst>
  <dgm:cxnLst>
    <dgm:cxn modelId="{2190EE05-9B26-448E-93D7-FA7506FFC137}" type="presOf" srcId="{FF026F71-74BF-4413-8057-ED2136B71BA5}" destId="{9A745409-9EFB-43AA-8491-8E32A04C83EF}" srcOrd="0" destOrd="0" presId="urn:microsoft.com/office/officeart/2005/8/layout/vList5"/>
    <dgm:cxn modelId="{C3DFB620-B456-41C3-910E-5422AECC4877}" srcId="{D7139DB1-5A81-4DE6-98A4-023308839289}" destId="{447BE25C-B8DA-44AB-97AF-01465B5D3A58}" srcOrd="3" destOrd="0" parTransId="{7FA5AA8D-AA0C-41E5-B238-FAA571BF7173}" sibTransId="{5EFDFE83-55F2-4FAF-B27D-B8977D10B4C1}"/>
    <dgm:cxn modelId="{7C722A2B-2D9E-472C-87B2-19C119D0E3C2}" srcId="{FF026F71-74BF-4413-8057-ED2136B71BA5}" destId="{D7139DB1-5A81-4DE6-98A4-023308839289}" srcOrd="0" destOrd="0" parTransId="{BF54B29B-A008-4AB5-82EF-7B645EA496FB}" sibTransId="{D6AB439F-0FB5-4A41-8C0A-127934268E2A}"/>
    <dgm:cxn modelId="{4C07DE43-8C4C-447C-B729-562165C719D7}" type="presOf" srcId="{820A4F32-59C5-47B0-8215-9D0F14FB9EB6}" destId="{D96D5896-72F9-4BD9-A81A-57C6E7EA95A6}" srcOrd="0" destOrd="1" presId="urn:microsoft.com/office/officeart/2005/8/layout/vList5"/>
    <dgm:cxn modelId="{F2CE7B48-F09E-480E-BB3C-8B1A7D873193}" type="presOf" srcId="{6691F525-A426-4BDD-BB2A-96B295A400F8}" destId="{D96D5896-72F9-4BD9-A81A-57C6E7EA95A6}" srcOrd="0" destOrd="0" presId="urn:microsoft.com/office/officeart/2005/8/layout/vList5"/>
    <dgm:cxn modelId="{EF27FE7A-E5AC-475D-A9BF-99687C8E1794}" srcId="{D7139DB1-5A81-4DE6-98A4-023308839289}" destId="{7C465C21-54E3-453D-B6AD-E54AB4251332}" srcOrd="2" destOrd="0" parTransId="{1657AA35-F1C5-4E81-966E-5410DF76EEF0}" sibTransId="{8DF262C0-CE72-43DA-8B9C-13577D4A4761}"/>
    <dgm:cxn modelId="{6C0BDB88-7FBE-4C25-B8AF-7D8D2F865138}" type="presOf" srcId="{D5E4F139-A04C-4150-9ACC-C2287B0C8FD3}" destId="{A4851CAE-E943-479F-A8AC-0BC9D09C85DE}" srcOrd="0" destOrd="0" presId="urn:microsoft.com/office/officeart/2005/8/layout/vList5"/>
    <dgm:cxn modelId="{E30830A8-B462-4DB7-AD01-A519811BBD1B}" srcId="{4A5F7860-7DC2-473D-BEF5-A497E0A0A51D}" destId="{D5E4F139-A04C-4150-9ACC-C2287B0C8FD3}" srcOrd="0" destOrd="0" parTransId="{2151E4BE-7615-4A5D-A563-8A64821E77F6}" sibTransId="{036F0D87-E2C0-4AA8-9B82-3A5A7B499A8C}"/>
    <dgm:cxn modelId="{140215AB-968B-42F4-9E9B-808547C344CA}" srcId="{D7139DB1-5A81-4DE6-98A4-023308839289}" destId="{6691F525-A426-4BDD-BB2A-96B295A400F8}" srcOrd="0" destOrd="0" parTransId="{A4D0F538-0F16-4F9E-8FAE-45B21C4F559E}" sibTransId="{25C40656-8B75-4B37-9739-DDB50B0A3D34}"/>
    <dgm:cxn modelId="{5E7F6AC9-91BE-4122-A38A-ED1F0328286C}" srcId="{4A5F7860-7DC2-473D-BEF5-A497E0A0A51D}" destId="{24237F03-1CB7-4D5D-A891-F72D37403FC6}" srcOrd="1" destOrd="0" parTransId="{2105F5ED-D67C-4DE5-8BC7-3D18341DA329}" sibTransId="{0D49A5DB-5846-46CC-9D38-67E30B0FF816}"/>
    <dgm:cxn modelId="{8E4C64CF-CC07-4065-B971-ACE5453DEF37}" type="presOf" srcId="{D7139DB1-5A81-4DE6-98A4-023308839289}" destId="{B8C03A56-52A3-4ECD-9022-0726879D3CBD}" srcOrd="0" destOrd="0" presId="urn:microsoft.com/office/officeart/2005/8/layout/vList5"/>
    <dgm:cxn modelId="{8316EFD0-BF32-49F7-A83E-18D94B40FCC4}" type="presOf" srcId="{24237F03-1CB7-4D5D-A891-F72D37403FC6}" destId="{A4851CAE-E943-479F-A8AC-0BC9D09C85DE}" srcOrd="0" destOrd="1" presId="urn:microsoft.com/office/officeart/2005/8/layout/vList5"/>
    <dgm:cxn modelId="{78AC9BDD-2D9C-44AB-8B21-074726A67084}" srcId="{FF026F71-74BF-4413-8057-ED2136B71BA5}" destId="{4A5F7860-7DC2-473D-BEF5-A497E0A0A51D}" srcOrd="1" destOrd="0" parTransId="{B23FC10E-31C4-41A4-A9C4-D6095BC35497}" sibTransId="{80614AE8-260F-42D3-A8BC-838F0833EEA7}"/>
    <dgm:cxn modelId="{ED0AAFF0-69EB-4E21-8305-EF85F1BEAF54}" type="presOf" srcId="{447BE25C-B8DA-44AB-97AF-01465B5D3A58}" destId="{D96D5896-72F9-4BD9-A81A-57C6E7EA95A6}" srcOrd="0" destOrd="3" presId="urn:microsoft.com/office/officeart/2005/8/layout/vList5"/>
    <dgm:cxn modelId="{14FAE8F4-E950-4524-A5B8-AB15D048D48E}" srcId="{D7139DB1-5A81-4DE6-98A4-023308839289}" destId="{820A4F32-59C5-47B0-8215-9D0F14FB9EB6}" srcOrd="1" destOrd="0" parTransId="{3F790B45-299B-4935-9E80-DF75110140E0}" sibTransId="{3B0C487A-BEAD-4FAC-9F35-F92106FFCF1A}"/>
    <dgm:cxn modelId="{5EF9A4F8-69DA-4478-8BBF-7718FD60FACE}" type="presOf" srcId="{4A5F7860-7DC2-473D-BEF5-A497E0A0A51D}" destId="{20C6D972-9234-4F1B-8945-8BE0E9E11B7E}" srcOrd="0" destOrd="0" presId="urn:microsoft.com/office/officeart/2005/8/layout/vList5"/>
    <dgm:cxn modelId="{8FB554FE-C67A-4E49-9796-DD7C4FB3B0FC}" type="presOf" srcId="{7C465C21-54E3-453D-B6AD-E54AB4251332}" destId="{D96D5896-72F9-4BD9-A81A-57C6E7EA95A6}" srcOrd="0" destOrd="2" presId="urn:microsoft.com/office/officeart/2005/8/layout/vList5"/>
    <dgm:cxn modelId="{524034BF-DA01-4A61-A5A9-55268CC65C86}" type="presParOf" srcId="{9A745409-9EFB-43AA-8491-8E32A04C83EF}" destId="{729DF764-3847-44B9-9ADF-DCB39F49D09D}" srcOrd="0" destOrd="0" presId="urn:microsoft.com/office/officeart/2005/8/layout/vList5"/>
    <dgm:cxn modelId="{5A09543A-E0A5-4363-85E2-E28F822D7204}" type="presParOf" srcId="{729DF764-3847-44B9-9ADF-DCB39F49D09D}" destId="{B8C03A56-52A3-4ECD-9022-0726879D3CBD}" srcOrd="0" destOrd="0" presId="urn:microsoft.com/office/officeart/2005/8/layout/vList5"/>
    <dgm:cxn modelId="{5A075121-2C94-43D7-AAC4-F4244D568383}" type="presParOf" srcId="{729DF764-3847-44B9-9ADF-DCB39F49D09D}" destId="{D96D5896-72F9-4BD9-A81A-57C6E7EA95A6}" srcOrd="1" destOrd="0" presId="urn:microsoft.com/office/officeart/2005/8/layout/vList5"/>
    <dgm:cxn modelId="{1778BACF-BAE6-443D-A91E-1645B5E546D5}" type="presParOf" srcId="{9A745409-9EFB-43AA-8491-8E32A04C83EF}" destId="{85D2B445-7299-4DD3-BDB8-F45746F5808D}" srcOrd="1" destOrd="0" presId="urn:microsoft.com/office/officeart/2005/8/layout/vList5"/>
    <dgm:cxn modelId="{E8700D36-B9CE-482C-A8C3-00AA7723AD13}" type="presParOf" srcId="{9A745409-9EFB-43AA-8491-8E32A04C83EF}" destId="{96252770-8C5C-49FC-8832-89C51C15D221}" srcOrd="2" destOrd="0" presId="urn:microsoft.com/office/officeart/2005/8/layout/vList5"/>
    <dgm:cxn modelId="{15D0870F-4F7A-4BA5-A4B3-CC37CC53EF92}" type="presParOf" srcId="{96252770-8C5C-49FC-8832-89C51C15D221}" destId="{20C6D972-9234-4F1B-8945-8BE0E9E11B7E}" srcOrd="0" destOrd="0" presId="urn:microsoft.com/office/officeart/2005/8/layout/vList5"/>
    <dgm:cxn modelId="{20AF01E2-6FCF-4D38-8C09-977057A20A1B}" type="presParOf" srcId="{96252770-8C5C-49FC-8832-89C51C15D221}" destId="{A4851CAE-E943-479F-A8AC-0BC9D09C85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695C1-CED8-4679-AA0E-2F147C605AE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6A27A-2C20-4C3B-8153-83ED39B98676}">
      <dgm:prSet phldrT="[ข้อความ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thaiDist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เป็นวิชาที่ศึกษาถึงกระบวนการบัญญัติกฎหมายว่า มีขอบเขต มีหลักการ มีเทคนิคในการบัญญัติกฎหมายอย่างไร</a:t>
          </a:r>
          <a:endParaRPr lang="en-US" sz="2800" b="1" dirty="0"/>
        </a:p>
      </dgm:t>
    </dgm:pt>
    <dgm:pt modelId="{C78D1677-1B72-4FE0-A91E-D440AE7F605A}" type="parTrans" cxnId="{55CBAFC8-08A1-450A-8B6C-F660F5A15A18}">
      <dgm:prSet/>
      <dgm:spPr/>
      <dgm:t>
        <a:bodyPr/>
        <a:lstStyle/>
        <a:p>
          <a:endParaRPr lang="en-US" sz="2800"/>
        </a:p>
      </dgm:t>
    </dgm:pt>
    <dgm:pt modelId="{20C3A1F2-9390-46A4-89E9-1CBB70C0A468}" type="sibTrans" cxnId="{55CBAFC8-08A1-450A-8B6C-F660F5A15A18}">
      <dgm:prSet/>
      <dgm:spPr/>
      <dgm:t>
        <a:bodyPr/>
        <a:lstStyle/>
        <a:p>
          <a:endParaRPr lang="en-US" sz="2800"/>
        </a:p>
      </dgm:t>
    </dgm:pt>
    <dgm:pt modelId="{E8D749A9-688E-4F2D-A03C-B8BDE6FD6CBC}">
      <dgm:prSet phldrT="[ข้อความ]" custT="1"/>
      <dgm:spPr>
        <a:solidFill>
          <a:schemeClr val="accent2">
            <a:lumMod val="60000"/>
            <a:lumOff val="40000"/>
            <a:alpha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thaiDist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ลัทธิประโยชน์นิยม 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กฎหมายย่อมจะถูกบัญญัติขึ้นมาเพื่อให้เกิดประโยชน์มากที่สุดแก่คนจำนวนมากที่สุด</a:t>
          </a:r>
          <a:endParaRPr lang="en-US" sz="2800" b="1" dirty="0"/>
        </a:p>
      </dgm:t>
    </dgm:pt>
    <dgm:pt modelId="{0CD3885C-8AC2-4CC4-8B10-94FE2E90FFA3}" type="parTrans" cxnId="{73EEE7BA-6B6B-4C98-B0DA-2AA5C6ABC870}">
      <dgm:prSet/>
      <dgm:spPr/>
      <dgm:t>
        <a:bodyPr/>
        <a:lstStyle/>
        <a:p>
          <a:endParaRPr lang="en-US" sz="2800"/>
        </a:p>
      </dgm:t>
    </dgm:pt>
    <dgm:pt modelId="{6730B529-76A4-4A35-9F5A-2F502B7358BF}" type="sibTrans" cxnId="{73EEE7BA-6B6B-4C98-B0DA-2AA5C6ABC870}">
      <dgm:prSet/>
      <dgm:spPr/>
      <dgm:t>
        <a:bodyPr/>
        <a:lstStyle/>
        <a:p>
          <a:endParaRPr lang="en-US" sz="2800"/>
        </a:p>
      </dgm:t>
    </dgm:pt>
    <dgm:pt modelId="{7AF796D5-70C4-45C0-BD54-7B360B2D338C}">
      <dgm:prSet phldrT="[ข้อความ]" custT="1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pPr algn="thaiDist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กฎหมายคือคำสั่งของรัฐ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าธิปัตย์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ขอบเขตของการบัญญัติกฎหมายมีเพียงใด</a:t>
          </a:r>
          <a:endParaRPr lang="en-US" sz="2800" b="1" dirty="0"/>
        </a:p>
      </dgm:t>
    </dgm:pt>
    <dgm:pt modelId="{88F3AA3E-358A-46E0-B5A7-C012B3D0034A}" type="parTrans" cxnId="{36137D15-8190-4D68-969A-D5ABB559E776}">
      <dgm:prSet/>
      <dgm:spPr/>
      <dgm:t>
        <a:bodyPr/>
        <a:lstStyle/>
        <a:p>
          <a:endParaRPr lang="en-US" sz="2800"/>
        </a:p>
      </dgm:t>
    </dgm:pt>
    <dgm:pt modelId="{CF2754A9-96CE-4CB3-8510-8CD3C47A2A13}" type="sibTrans" cxnId="{36137D15-8190-4D68-969A-D5ABB559E776}">
      <dgm:prSet/>
      <dgm:spPr/>
      <dgm:t>
        <a:bodyPr/>
        <a:lstStyle/>
        <a:p>
          <a:endParaRPr lang="en-US" sz="2800"/>
        </a:p>
      </dgm:t>
    </dgm:pt>
    <dgm:pt modelId="{3A1A063E-276F-493F-BB09-961540ABE3A8}">
      <dgm:prSet phldrT="[ข้อความ]" custT="1"/>
      <dgm:spPr>
        <a:solidFill>
          <a:schemeClr val="tx1">
            <a:lumMod val="85000"/>
            <a:alpha val="40000"/>
          </a:schemeClr>
        </a:solidFill>
      </dgm:spPr>
      <dgm:t>
        <a:bodyPr/>
        <a:lstStyle/>
        <a:p>
          <a:pPr algn="thaiDist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อำนาจอธิปไตยมีความสมบูรณ์เด็ดขาด ดังนั้นรัฐจะบัญญัติกฎหมายอะไรก็ได้ </a:t>
          </a:r>
          <a:endParaRPr lang="en-US" sz="2800" b="1" dirty="0"/>
        </a:p>
      </dgm:t>
    </dgm:pt>
    <dgm:pt modelId="{96BD394D-856F-4889-B49F-209FD0F7A953}" type="parTrans" cxnId="{F9ED6DEE-C7B1-4904-B801-2A01A0B5A045}">
      <dgm:prSet/>
      <dgm:spPr/>
      <dgm:t>
        <a:bodyPr/>
        <a:lstStyle/>
        <a:p>
          <a:endParaRPr lang="en-US" sz="2800"/>
        </a:p>
      </dgm:t>
    </dgm:pt>
    <dgm:pt modelId="{46A68929-5B78-430C-BD80-D01A0B52552A}" type="sibTrans" cxnId="{F9ED6DEE-C7B1-4904-B801-2A01A0B5A045}">
      <dgm:prSet/>
      <dgm:spPr/>
      <dgm:t>
        <a:bodyPr/>
        <a:lstStyle/>
        <a:p>
          <a:endParaRPr lang="en-US" sz="2800"/>
        </a:p>
      </dgm:t>
    </dgm:pt>
    <dgm:pt modelId="{52A79C6D-7BE5-417C-9CC4-39B92989AE0D}" type="pres">
      <dgm:prSet presAssocID="{635695C1-CED8-4679-AA0E-2F147C605AE9}" presName="Name0" presStyleCnt="0">
        <dgm:presLayoutVars>
          <dgm:dir/>
          <dgm:resizeHandles val="exact"/>
        </dgm:presLayoutVars>
      </dgm:prSet>
      <dgm:spPr/>
    </dgm:pt>
    <dgm:pt modelId="{83B0E4FC-7F7B-4C2C-B2AA-EB8DA9079EFA}" type="pres">
      <dgm:prSet presAssocID="{2216A27A-2C20-4C3B-8153-83ED39B98676}" presName="composite" presStyleCnt="0"/>
      <dgm:spPr/>
    </dgm:pt>
    <dgm:pt modelId="{D0D57EF4-65ED-4AAB-A086-E0F1F9A082CF}" type="pres">
      <dgm:prSet presAssocID="{2216A27A-2C20-4C3B-8153-83ED39B98676}" presName="rect1" presStyleLbl="trAlignAcc1" presStyleIdx="0" presStyleCnt="4" custScaleX="342978" custScaleY="248245" custLinFactNeighborX="85" custLinFactNeighborY="-3033">
        <dgm:presLayoutVars>
          <dgm:bulletEnabled val="1"/>
        </dgm:presLayoutVars>
      </dgm:prSet>
      <dgm:spPr/>
    </dgm:pt>
    <dgm:pt modelId="{E7C9886F-4C65-4477-8EFA-B0D3BC27B8CA}" type="pres">
      <dgm:prSet presAssocID="{2216A27A-2C20-4C3B-8153-83ED39B98676}" presName="rect2" presStyleLbl="fgImgPlace1" presStyleIdx="0" presStyleCnt="4" custScaleX="129222" custScaleY="172296" custLinFactX="-289496" custLinFactNeighborX="-300000" custLinFactNeighborY="13732"/>
      <dgm:spPr>
        <a:solidFill>
          <a:schemeClr val="tx2"/>
        </a:solidFill>
      </dgm:spPr>
    </dgm:pt>
    <dgm:pt modelId="{C166CE5D-A4B9-42BF-8412-08C81A8B8625}" type="pres">
      <dgm:prSet presAssocID="{20C3A1F2-9390-46A4-89E9-1CBB70C0A468}" presName="sibTrans" presStyleCnt="0"/>
      <dgm:spPr/>
    </dgm:pt>
    <dgm:pt modelId="{8A969C87-DD11-44FA-A12A-6DFB117A0A9A}" type="pres">
      <dgm:prSet presAssocID="{E8D749A9-688E-4F2D-A03C-B8BDE6FD6CBC}" presName="composite" presStyleCnt="0"/>
      <dgm:spPr/>
    </dgm:pt>
    <dgm:pt modelId="{72C49F0A-7A95-4D5A-A70B-CE226F24F69E}" type="pres">
      <dgm:prSet presAssocID="{E8D749A9-688E-4F2D-A03C-B8BDE6FD6CBC}" presName="rect1" presStyleLbl="trAlignAcc1" presStyleIdx="1" presStyleCnt="4" custScaleX="342978" custScaleY="248245">
        <dgm:presLayoutVars>
          <dgm:bulletEnabled val="1"/>
        </dgm:presLayoutVars>
      </dgm:prSet>
      <dgm:spPr/>
    </dgm:pt>
    <dgm:pt modelId="{767207CE-7412-4AA4-A9D8-214484E10944}" type="pres">
      <dgm:prSet presAssocID="{E8D749A9-688E-4F2D-A03C-B8BDE6FD6CBC}" presName="rect2" presStyleLbl="fgImgPlace1" presStyleIdx="1" presStyleCnt="4" custScaleX="129222" custScaleY="172296" custLinFactX="-289496" custLinFactNeighborX="-300000" custLinFactNeighborY="9292"/>
      <dgm:spPr>
        <a:solidFill>
          <a:schemeClr val="accent2"/>
        </a:solidFill>
      </dgm:spPr>
    </dgm:pt>
    <dgm:pt modelId="{77250183-A625-4213-85B2-74DC7D213FD0}" type="pres">
      <dgm:prSet presAssocID="{6730B529-76A4-4A35-9F5A-2F502B7358BF}" presName="sibTrans" presStyleCnt="0"/>
      <dgm:spPr/>
    </dgm:pt>
    <dgm:pt modelId="{AE86E15D-6AC2-4F8B-A3F2-CBFDAED33473}" type="pres">
      <dgm:prSet presAssocID="{7AF796D5-70C4-45C0-BD54-7B360B2D338C}" presName="composite" presStyleCnt="0"/>
      <dgm:spPr/>
    </dgm:pt>
    <dgm:pt modelId="{9BAFA215-CC43-434C-97F9-BF9DD24B7A44}" type="pres">
      <dgm:prSet presAssocID="{7AF796D5-70C4-45C0-BD54-7B360B2D338C}" presName="rect1" presStyleLbl="trAlignAcc1" presStyleIdx="2" presStyleCnt="4" custScaleX="342975" custScaleY="248244">
        <dgm:presLayoutVars>
          <dgm:bulletEnabled val="1"/>
        </dgm:presLayoutVars>
      </dgm:prSet>
      <dgm:spPr/>
    </dgm:pt>
    <dgm:pt modelId="{31D00196-4C0B-44C4-B3FA-E26F4E7C6111}" type="pres">
      <dgm:prSet presAssocID="{7AF796D5-70C4-45C0-BD54-7B360B2D338C}" presName="rect2" presStyleLbl="fgImgPlace1" presStyleIdx="2" presStyleCnt="4" custScaleX="129222" custScaleY="172296" custLinFactX="-289496" custLinFactNeighborX="-300000" custLinFactNeighborY="13939"/>
      <dgm:spPr>
        <a:solidFill>
          <a:schemeClr val="accent5">
            <a:lumMod val="60000"/>
            <a:lumOff val="40000"/>
          </a:schemeClr>
        </a:solidFill>
      </dgm:spPr>
    </dgm:pt>
    <dgm:pt modelId="{DB5EE4D7-84AD-4DC9-9834-FD0F92C93E03}" type="pres">
      <dgm:prSet presAssocID="{CF2754A9-96CE-4CB3-8510-8CD3C47A2A13}" presName="sibTrans" presStyleCnt="0"/>
      <dgm:spPr/>
    </dgm:pt>
    <dgm:pt modelId="{451FA9D9-C5B2-43A8-9540-9FBA9CBBABBB}" type="pres">
      <dgm:prSet presAssocID="{3A1A063E-276F-493F-BB09-961540ABE3A8}" presName="composite" presStyleCnt="0"/>
      <dgm:spPr/>
    </dgm:pt>
    <dgm:pt modelId="{53D786B9-232F-4353-A2ED-94C16F66FB8D}" type="pres">
      <dgm:prSet presAssocID="{3A1A063E-276F-493F-BB09-961540ABE3A8}" presName="rect1" presStyleLbl="trAlignAcc1" presStyleIdx="3" presStyleCnt="4" custScaleX="342978" custScaleY="248244">
        <dgm:presLayoutVars>
          <dgm:bulletEnabled val="1"/>
        </dgm:presLayoutVars>
      </dgm:prSet>
      <dgm:spPr/>
    </dgm:pt>
    <dgm:pt modelId="{46E4BADB-30DD-4302-A181-A1CD32B1E883}" type="pres">
      <dgm:prSet presAssocID="{3A1A063E-276F-493F-BB09-961540ABE3A8}" presName="rect2" presStyleLbl="fgImgPlace1" presStyleIdx="3" presStyleCnt="4" custScaleX="129222" custScaleY="172296" custLinFactX="-289496" custLinFactNeighborX="-300000" custLinFactNeighborY="12396"/>
      <dgm:spPr>
        <a:solidFill>
          <a:schemeClr val="tx1">
            <a:lumMod val="65000"/>
          </a:schemeClr>
        </a:solidFill>
      </dgm:spPr>
    </dgm:pt>
  </dgm:ptLst>
  <dgm:cxnLst>
    <dgm:cxn modelId="{36137D15-8190-4D68-969A-D5ABB559E776}" srcId="{635695C1-CED8-4679-AA0E-2F147C605AE9}" destId="{7AF796D5-70C4-45C0-BD54-7B360B2D338C}" srcOrd="2" destOrd="0" parTransId="{88F3AA3E-358A-46E0-B5A7-C012B3D0034A}" sibTransId="{CF2754A9-96CE-4CB3-8510-8CD3C47A2A13}"/>
    <dgm:cxn modelId="{7B473E21-4563-46A2-98E8-92DEDE12ADB1}" type="presOf" srcId="{2216A27A-2C20-4C3B-8153-83ED39B98676}" destId="{D0D57EF4-65ED-4AAB-A086-E0F1F9A082CF}" srcOrd="0" destOrd="0" presId="urn:microsoft.com/office/officeart/2008/layout/PictureStrips"/>
    <dgm:cxn modelId="{64ED53A0-1735-46E7-A0C0-2ABCC00FB951}" type="presOf" srcId="{7AF796D5-70C4-45C0-BD54-7B360B2D338C}" destId="{9BAFA215-CC43-434C-97F9-BF9DD24B7A44}" srcOrd="0" destOrd="0" presId="urn:microsoft.com/office/officeart/2008/layout/PictureStrips"/>
    <dgm:cxn modelId="{67C3C4B3-0BBA-46AC-8C2E-E78CD3D5C733}" type="presOf" srcId="{635695C1-CED8-4679-AA0E-2F147C605AE9}" destId="{52A79C6D-7BE5-417C-9CC4-39B92989AE0D}" srcOrd="0" destOrd="0" presId="urn:microsoft.com/office/officeart/2008/layout/PictureStrips"/>
    <dgm:cxn modelId="{73EEE7BA-6B6B-4C98-B0DA-2AA5C6ABC870}" srcId="{635695C1-CED8-4679-AA0E-2F147C605AE9}" destId="{E8D749A9-688E-4F2D-A03C-B8BDE6FD6CBC}" srcOrd="1" destOrd="0" parTransId="{0CD3885C-8AC2-4CC4-8B10-94FE2E90FFA3}" sibTransId="{6730B529-76A4-4A35-9F5A-2F502B7358BF}"/>
    <dgm:cxn modelId="{55CBAFC8-08A1-450A-8B6C-F660F5A15A18}" srcId="{635695C1-CED8-4679-AA0E-2F147C605AE9}" destId="{2216A27A-2C20-4C3B-8153-83ED39B98676}" srcOrd="0" destOrd="0" parTransId="{C78D1677-1B72-4FE0-A91E-D440AE7F605A}" sibTransId="{20C3A1F2-9390-46A4-89E9-1CBB70C0A468}"/>
    <dgm:cxn modelId="{D0FD9ED2-8905-47EA-AED8-6E9E81DF2334}" type="presOf" srcId="{E8D749A9-688E-4F2D-A03C-B8BDE6FD6CBC}" destId="{72C49F0A-7A95-4D5A-A70B-CE226F24F69E}" srcOrd="0" destOrd="0" presId="urn:microsoft.com/office/officeart/2008/layout/PictureStrips"/>
    <dgm:cxn modelId="{F9ED6DEE-C7B1-4904-B801-2A01A0B5A045}" srcId="{635695C1-CED8-4679-AA0E-2F147C605AE9}" destId="{3A1A063E-276F-493F-BB09-961540ABE3A8}" srcOrd="3" destOrd="0" parTransId="{96BD394D-856F-4889-B49F-209FD0F7A953}" sibTransId="{46A68929-5B78-430C-BD80-D01A0B52552A}"/>
    <dgm:cxn modelId="{24EC7AF0-7ED9-4CD6-ACB5-58F7CF44A279}" type="presOf" srcId="{3A1A063E-276F-493F-BB09-961540ABE3A8}" destId="{53D786B9-232F-4353-A2ED-94C16F66FB8D}" srcOrd="0" destOrd="0" presId="urn:microsoft.com/office/officeart/2008/layout/PictureStrips"/>
    <dgm:cxn modelId="{710623F6-AAF1-4ABF-A7EF-C99E974D576B}" type="presParOf" srcId="{52A79C6D-7BE5-417C-9CC4-39B92989AE0D}" destId="{83B0E4FC-7F7B-4C2C-B2AA-EB8DA9079EFA}" srcOrd="0" destOrd="0" presId="urn:microsoft.com/office/officeart/2008/layout/PictureStrips"/>
    <dgm:cxn modelId="{3F37C52D-986D-4D8D-A25E-D3C03A897339}" type="presParOf" srcId="{83B0E4FC-7F7B-4C2C-B2AA-EB8DA9079EFA}" destId="{D0D57EF4-65ED-4AAB-A086-E0F1F9A082CF}" srcOrd="0" destOrd="0" presId="urn:microsoft.com/office/officeart/2008/layout/PictureStrips"/>
    <dgm:cxn modelId="{3FF95932-234F-4D6C-A6BE-834634746351}" type="presParOf" srcId="{83B0E4FC-7F7B-4C2C-B2AA-EB8DA9079EFA}" destId="{E7C9886F-4C65-4477-8EFA-B0D3BC27B8CA}" srcOrd="1" destOrd="0" presId="urn:microsoft.com/office/officeart/2008/layout/PictureStrips"/>
    <dgm:cxn modelId="{269A8EF4-1897-4F9D-A835-8B668A0AB2B4}" type="presParOf" srcId="{52A79C6D-7BE5-417C-9CC4-39B92989AE0D}" destId="{C166CE5D-A4B9-42BF-8412-08C81A8B8625}" srcOrd="1" destOrd="0" presId="urn:microsoft.com/office/officeart/2008/layout/PictureStrips"/>
    <dgm:cxn modelId="{16FD8A14-6B12-441D-A9AC-77FBC71AB44E}" type="presParOf" srcId="{52A79C6D-7BE5-417C-9CC4-39B92989AE0D}" destId="{8A969C87-DD11-44FA-A12A-6DFB117A0A9A}" srcOrd="2" destOrd="0" presId="urn:microsoft.com/office/officeart/2008/layout/PictureStrips"/>
    <dgm:cxn modelId="{2E93F38A-CC8E-4A22-8184-8951DB67948C}" type="presParOf" srcId="{8A969C87-DD11-44FA-A12A-6DFB117A0A9A}" destId="{72C49F0A-7A95-4D5A-A70B-CE226F24F69E}" srcOrd="0" destOrd="0" presId="urn:microsoft.com/office/officeart/2008/layout/PictureStrips"/>
    <dgm:cxn modelId="{49D0A629-1FD3-47EA-A7B8-9C7918D513C6}" type="presParOf" srcId="{8A969C87-DD11-44FA-A12A-6DFB117A0A9A}" destId="{767207CE-7412-4AA4-A9D8-214484E10944}" srcOrd="1" destOrd="0" presId="urn:microsoft.com/office/officeart/2008/layout/PictureStrips"/>
    <dgm:cxn modelId="{1246DB9B-F206-40FA-B2D5-3ED3A6355453}" type="presParOf" srcId="{52A79C6D-7BE5-417C-9CC4-39B92989AE0D}" destId="{77250183-A625-4213-85B2-74DC7D213FD0}" srcOrd="3" destOrd="0" presId="urn:microsoft.com/office/officeart/2008/layout/PictureStrips"/>
    <dgm:cxn modelId="{373807D9-E349-4D1C-BFAD-7E74BE7E7EC9}" type="presParOf" srcId="{52A79C6D-7BE5-417C-9CC4-39B92989AE0D}" destId="{AE86E15D-6AC2-4F8B-A3F2-CBFDAED33473}" srcOrd="4" destOrd="0" presId="urn:microsoft.com/office/officeart/2008/layout/PictureStrips"/>
    <dgm:cxn modelId="{76BE8992-65D1-4932-9ED5-2881CFE02CC8}" type="presParOf" srcId="{AE86E15D-6AC2-4F8B-A3F2-CBFDAED33473}" destId="{9BAFA215-CC43-434C-97F9-BF9DD24B7A44}" srcOrd="0" destOrd="0" presId="urn:microsoft.com/office/officeart/2008/layout/PictureStrips"/>
    <dgm:cxn modelId="{99BCD951-9C01-49BB-8FAF-3454D261E10F}" type="presParOf" srcId="{AE86E15D-6AC2-4F8B-A3F2-CBFDAED33473}" destId="{31D00196-4C0B-44C4-B3FA-E26F4E7C6111}" srcOrd="1" destOrd="0" presId="urn:microsoft.com/office/officeart/2008/layout/PictureStrips"/>
    <dgm:cxn modelId="{7EAF57F7-979D-4319-B103-C8742BB2D492}" type="presParOf" srcId="{52A79C6D-7BE5-417C-9CC4-39B92989AE0D}" destId="{DB5EE4D7-84AD-4DC9-9834-FD0F92C93E03}" srcOrd="5" destOrd="0" presId="urn:microsoft.com/office/officeart/2008/layout/PictureStrips"/>
    <dgm:cxn modelId="{9428799F-A501-4FA1-A000-F9AE4BBDE494}" type="presParOf" srcId="{52A79C6D-7BE5-417C-9CC4-39B92989AE0D}" destId="{451FA9D9-C5B2-43A8-9540-9FBA9CBBABBB}" srcOrd="6" destOrd="0" presId="urn:microsoft.com/office/officeart/2008/layout/PictureStrips"/>
    <dgm:cxn modelId="{E2953DE0-5C42-4383-8B6A-C14BA74821BA}" type="presParOf" srcId="{451FA9D9-C5B2-43A8-9540-9FBA9CBBABBB}" destId="{53D786B9-232F-4353-A2ED-94C16F66FB8D}" srcOrd="0" destOrd="0" presId="urn:microsoft.com/office/officeart/2008/layout/PictureStrips"/>
    <dgm:cxn modelId="{DC960438-9587-44E9-A5E9-D7B4F9604DAE}" type="presParOf" srcId="{451FA9D9-C5B2-43A8-9540-9FBA9CBBABBB}" destId="{46E4BADB-30DD-4302-A181-A1CD32B1E8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CBC05-514D-4A29-88EB-1F794C4BAB4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949F5-7F80-4675-B636-0A08BE2A80F2}">
      <dgm:prSet phldrT="[ข้อความ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thaiDist"/>
          <a:r>
            <a:rPr lang="th-TH" sz="4400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ทำให้เข้าใจระบกฎหมายอย่างลึกซึ้ง</a:t>
          </a:r>
          <a:endParaRPr lang="en-US" sz="4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8EA2AF-DAF1-44C1-BA74-8989DB477425}" type="parTrans" cxnId="{6F8E7542-8359-4FE9-B955-7E505AD023CA}">
      <dgm:prSet/>
      <dgm:spPr/>
      <dgm:t>
        <a:bodyPr/>
        <a:lstStyle/>
        <a:p>
          <a:endParaRPr lang="en-US" sz="2000"/>
        </a:p>
      </dgm:t>
    </dgm:pt>
    <dgm:pt modelId="{F11BFCAC-90ED-445E-A625-4FB5F7339F6D}" type="sibTrans" cxnId="{6F8E7542-8359-4FE9-B955-7E505AD023CA}">
      <dgm:prSet/>
      <dgm:spPr/>
      <dgm:t>
        <a:bodyPr/>
        <a:lstStyle/>
        <a:p>
          <a:endParaRPr lang="en-US" sz="2000"/>
        </a:p>
      </dgm:t>
    </dgm:pt>
    <dgm:pt modelId="{183D4766-3AD0-46A6-8AF1-3F60668FCE13}">
      <dgm:prSet phldrT="[ข้อความ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4400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ทำให้เข้าใจว่ากฎหมายที่มีอยู่นั้นดีหรือเหมาะสมหรือไม่</a:t>
          </a:r>
          <a:endParaRPr lang="en-US" sz="4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7FAEA9-2A6C-4C6A-A174-B3E2D37F6AD8}" type="parTrans" cxnId="{1623E396-C667-47C0-A828-2BEF4AE26F5F}">
      <dgm:prSet/>
      <dgm:spPr/>
      <dgm:t>
        <a:bodyPr/>
        <a:lstStyle/>
        <a:p>
          <a:endParaRPr lang="en-US" sz="2000"/>
        </a:p>
      </dgm:t>
    </dgm:pt>
    <dgm:pt modelId="{086C9374-4795-4527-A532-BAD1E6055C90}" type="sibTrans" cxnId="{1623E396-C667-47C0-A828-2BEF4AE26F5F}">
      <dgm:prSet/>
      <dgm:spPr/>
      <dgm:t>
        <a:bodyPr/>
        <a:lstStyle/>
        <a:p>
          <a:endParaRPr lang="en-US" sz="2000"/>
        </a:p>
      </dgm:t>
    </dgm:pt>
    <dgm:pt modelId="{5C8DBBBE-6A07-4AF0-882B-E7D8419AAA5C}">
      <dgm:prSet phldrT="[ข้อความ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thaiDist"/>
          <a:r>
            <a:rPr lang="th-TH" sz="4400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ทำให้เห็นแนวทางของการบัญญัติกฎหมายใหม่ที่เหมาะสมและใช้ได้จริงในทางปฏิบัติ</a:t>
          </a:r>
          <a:endParaRPr lang="en-US" sz="4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66B993-6144-43D2-BFA2-4A220E553087}" type="parTrans" cxnId="{FE867B9A-FB30-4A56-BD90-73318AC6C82B}">
      <dgm:prSet/>
      <dgm:spPr/>
      <dgm:t>
        <a:bodyPr/>
        <a:lstStyle/>
        <a:p>
          <a:endParaRPr lang="en-US" sz="2000"/>
        </a:p>
      </dgm:t>
    </dgm:pt>
    <dgm:pt modelId="{C7926D12-1AE7-453D-AC2A-74B905063930}" type="sibTrans" cxnId="{FE867B9A-FB30-4A56-BD90-73318AC6C82B}">
      <dgm:prSet/>
      <dgm:spPr/>
      <dgm:t>
        <a:bodyPr/>
        <a:lstStyle/>
        <a:p>
          <a:endParaRPr lang="en-US" sz="2000"/>
        </a:p>
      </dgm:t>
    </dgm:pt>
    <dgm:pt modelId="{0D6E1BFA-1312-406B-84EE-694E31E19479}" type="pres">
      <dgm:prSet presAssocID="{290CBC05-514D-4A29-88EB-1F794C4BAB4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8BA8AD5-7FA3-4DBC-B29D-CB292235400C}" type="pres">
      <dgm:prSet presAssocID="{210949F5-7F80-4675-B636-0A08BE2A80F2}" presName="circle1" presStyleLbl="node1" presStyleIdx="0" presStyleCnt="3" custScaleY="99998" custLinFactNeighborY="0"/>
      <dgm:spPr>
        <a:solidFill>
          <a:srgbClr val="F9B5E9"/>
        </a:solidFill>
      </dgm:spPr>
    </dgm:pt>
    <dgm:pt modelId="{D818BB46-A624-43A2-9EDC-51123B4D7C89}" type="pres">
      <dgm:prSet presAssocID="{210949F5-7F80-4675-B636-0A08BE2A80F2}" presName="space" presStyleCnt="0"/>
      <dgm:spPr/>
    </dgm:pt>
    <dgm:pt modelId="{BDB573AC-26A0-429D-9F66-D27ADBD4A6B3}" type="pres">
      <dgm:prSet presAssocID="{210949F5-7F80-4675-B636-0A08BE2A80F2}" presName="rect1" presStyleLbl="alignAcc1" presStyleIdx="0" presStyleCnt="3" custLinFactNeighborX="0" custLinFactNeighborY="-3077"/>
      <dgm:spPr/>
    </dgm:pt>
    <dgm:pt modelId="{EC52A938-10B3-485C-9803-0EDF8D060E71}" type="pres">
      <dgm:prSet presAssocID="{183D4766-3AD0-46A6-8AF1-3F60668FCE13}" presName="vertSpace2" presStyleLbl="node1" presStyleIdx="0" presStyleCnt="3"/>
      <dgm:spPr/>
    </dgm:pt>
    <dgm:pt modelId="{44F3BD5E-28B0-47DE-9BD3-B857397E237B}" type="pres">
      <dgm:prSet presAssocID="{183D4766-3AD0-46A6-8AF1-3F60668FCE13}" presName="circle2" presStyleLbl="node1" presStyleIdx="1" presStyleCnt="3"/>
      <dgm:spPr>
        <a:solidFill>
          <a:schemeClr val="tx2">
            <a:lumMod val="20000"/>
            <a:lumOff val="80000"/>
          </a:schemeClr>
        </a:solidFill>
      </dgm:spPr>
    </dgm:pt>
    <dgm:pt modelId="{C5DF9F27-EDEA-45E3-B5D8-E9EEC13946E4}" type="pres">
      <dgm:prSet presAssocID="{183D4766-3AD0-46A6-8AF1-3F60668FCE13}" presName="rect2" presStyleLbl="alignAcc1" presStyleIdx="1" presStyleCnt="3"/>
      <dgm:spPr/>
    </dgm:pt>
    <dgm:pt modelId="{87884CE2-34D0-49F4-893C-2F9661613679}" type="pres">
      <dgm:prSet presAssocID="{5C8DBBBE-6A07-4AF0-882B-E7D8419AAA5C}" presName="vertSpace3" presStyleLbl="node1" presStyleIdx="1" presStyleCnt="3"/>
      <dgm:spPr/>
    </dgm:pt>
    <dgm:pt modelId="{AEEEE360-07FE-40BC-ABD4-3F6959FA90B7}" type="pres">
      <dgm:prSet presAssocID="{5C8DBBBE-6A07-4AF0-882B-E7D8419AAA5C}" presName="circle3" presStyleLbl="node1" presStyleIdx="2" presStyleCnt="3"/>
      <dgm:spPr>
        <a:solidFill>
          <a:schemeClr val="accent4">
            <a:lumMod val="40000"/>
            <a:lumOff val="60000"/>
          </a:schemeClr>
        </a:solidFill>
      </dgm:spPr>
    </dgm:pt>
    <dgm:pt modelId="{1FDAA713-6A8B-4782-BBD1-1680A2F69702}" type="pres">
      <dgm:prSet presAssocID="{5C8DBBBE-6A07-4AF0-882B-E7D8419AAA5C}" presName="rect3" presStyleLbl="alignAcc1" presStyleIdx="2" presStyleCnt="3"/>
      <dgm:spPr/>
    </dgm:pt>
    <dgm:pt modelId="{4B77A63D-92B6-4F3F-A1DE-B23CAC73B384}" type="pres">
      <dgm:prSet presAssocID="{210949F5-7F80-4675-B636-0A08BE2A80F2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81233A2B-AF35-4D8B-A88D-5C92F8606189}" type="pres">
      <dgm:prSet presAssocID="{183D4766-3AD0-46A6-8AF1-3F60668FCE13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E1B74B7-CC68-483D-AB11-D7F59631AFBA}" type="pres">
      <dgm:prSet presAssocID="{5C8DBBBE-6A07-4AF0-882B-E7D8419AAA5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5EECF13-B59C-4A74-867D-6FD5931E8950}" type="presOf" srcId="{210949F5-7F80-4675-B636-0A08BE2A80F2}" destId="{4B77A63D-92B6-4F3F-A1DE-B23CAC73B384}" srcOrd="1" destOrd="0" presId="urn:microsoft.com/office/officeart/2005/8/layout/target3"/>
    <dgm:cxn modelId="{6F8E7542-8359-4FE9-B955-7E505AD023CA}" srcId="{290CBC05-514D-4A29-88EB-1F794C4BAB46}" destId="{210949F5-7F80-4675-B636-0A08BE2A80F2}" srcOrd="0" destOrd="0" parTransId="{278EA2AF-DAF1-44C1-BA74-8989DB477425}" sibTransId="{F11BFCAC-90ED-445E-A625-4FB5F7339F6D}"/>
    <dgm:cxn modelId="{EA398572-BB67-499F-8C2B-FCE8BD0A2A2B}" type="presOf" srcId="{210949F5-7F80-4675-B636-0A08BE2A80F2}" destId="{BDB573AC-26A0-429D-9F66-D27ADBD4A6B3}" srcOrd="0" destOrd="0" presId="urn:microsoft.com/office/officeart/2005/8/layout/target3"/>
    <dgm:cxn modelId="{D7D0B981-072E-4DE4-9F27-547055738090}" type="presOf" srcId="{290CBC05-514D-4A29-88EB-1F794C4BAB46}" destId="{0D6E1BFA-1312-406B-84EE-694E31E19479}" srcOrd="0" destOrd="0" presId="urn:microsoft.com/office/officeart/2005/8/layout/target3"/>
    <dgm:cxn modelId="{1623E396-C667-47C0-A828-2BEF4AE26F5F}" srcId="{290CBC05-514D-4A29-88EB-1F794C4BAB46}" destId="{183D4766-3AD0-46A6-8AF1-3F60668FCE13}" srcOrd="1" destOrd="0" parTransId="{6B7FAEA9-2A6C-4C6A-A174-B3E2D37F6AD8}" sibTransId="{086C9374-4795-4527-A532-BAD1E6055C90}"/>
    <dgm:cxn modelId="{FE867B9A-FB30-4A56-BD90-73318AC6C82B}" srcId="{290CBC05-514D-4A29-88EB-1F794C4BAB46}" destId="{5C8DBBBE-6A07-4AF0-882B-E7D8419AAA5C}" srcOrd="2" destOrd="0" parTransId="{9D66B993-6144-43D2-BFA2-4A220E553087}" sibTransId="{C7926D12-1AE7-453D-AC2A-74B905063930}"/>
    <dgm:cxn modelId="{B13B65B4-BA65-469D-B414-DC3DE5BDA21C}" type="presOf" srcId="{5C8DBBBE-6A07-4AF0-882B-E7D8419AAA5C}" destId="{BE1B74B7-CC68-483D-AB11-D7F59631AFBA}" srcOrd="1" destOrd="0" presId="urn:microsoft.com/office/officeart/2005/8/layout/target3"/>
    <dgm:cxn modelId="{EDB3A3ED-B8D2-498A-8C8D-BB60F544C1B5}" type="presOf" srcId="{5C8DBBBE-6A07-4AF0-882B-E7D8419AAA5C}" destId="{1FDAA713-6A8B-4782-BBD1-1680A2F69702}" srcOrd="0" destOrd="0" presId="urn:microsoft.com/office/officeart/2005/8/layout/target3"/>
    <dgm:cxn modelId="{94FB1AFC-45D6-4393-BBFE-6580230E5320}" type="presOf" srcId="{183D4766-3AD0-46A6-8AF1-3F60668FCE13}" destId="{81233A2B-AF35-4D8B-A88D-5C92F8606189}" srcOrd="1" destOrd="0" presId="urn:microsoft.com/office/officeart/2005/8/layout/target3"/>
    <dgm:cxn modelId="{BAC842FC-A42C-4FCC-9BB2-16A714CCAB2D}" type="presOf" srcId="{183D4766-3AD0-46A6-8AF1-3F60668FCE13}" destId="{C5DF9F27-EDEA-45E3-B5D8-E9EEC13946E4}" srcOrd="0" destOrd="0" presId="urn:microsoft.com/office/officeart/2005/8/layout/target3"/>
    <dgm:cxn modelId="{A05CF489-0A10-4D96-BE1F-A8A06DBA0F84}" type="presParOf" srcId="{0D6E1BFA-1312-406B-84EE-694E31E19479}" destId="{E8BA8AD5-7FA3-4DBC-B29D-CB292235400C}" srcOrd="0" destOrd="0" presId="urn:microsoft.com/office/officeart/2005/8/layout/target3"/>
    <dgm:cxn modelId="{2795043B-C2AA-4251-807F-7E45D076EC65}" type="presParOf" srcId="{0D6E1BFA-1312-406B-84EE-694E31E19479}" destId="{D818BB46-A624-43A2-9EDC-51123B4D7C89}" srcOrd="1" destOrd="0" presId="urn:microsoft.com/office/officeart/2005/8/layout/target3"/>
    <dgm:cxn modelId="{23B379D3-20D1-408F-BE25-209880732858}" type="presParOf" srcId="{0D6E1BFA-1312-406B-84EE-694E31E19479}" destId="{BDB573AC-26A0-429D-9F66-D27ADBD4A6B3}" srcOrd="2" destOrd="0" presId="urn:microsoft.com/office/officeart/2005/8/layout/target3"/>
    <dgm:cxn modelId="{A313A616-D5E9-48E5-8769-8B003CBB2A20}" type="presParOf" srcId="{0D6E1BFA-1312-406B-84EE-694E31E19479}" destId="{EC52A938-10B3-485C-9803-0EDF8D060E71}" srcOrd="3" destOrd="0" presId="urn:microsoft.com/office/officeart/2005/8/layout/target3"/>
    <dgm:cxn modelId="{7209CAF5-F82D-4A8F-9E8C-DD1EBD473FD6}" type="presParOf" srcId="{0D6E1BFA-1312-406B-84EE-694E31E19479}" destId="{44F3BD5E-28B0-47DE-9BD3-B857397E237B}" srcOrd="4" destOrd="0" presId="urn:microsoft.com/office/officeart/2005/8/layout/target3"/>
    <dgm:cxn modelId="{C27264D9-A7EE-4577-B6CA-DB14ECCE12C9}" type="presParOf" srcId="{0D6E1BFA-1312-406B-84EE-694E31E19479}" destId="{C5DF9F27-EDEA-45E3-B5D8-E9EEC13946E4}" srcOrd="5" destOrd="0" presId="urn:microsoft.com/office/officeart/2005/8/layout/target3"/>
    <dgm:cxn modelId="{35A16453-A988-4E07-9176-42B5B1B27507}" type="presParOf" srcId="{0D6E1BFA-1312-406B-84EE-694E31E19479}" destId="{87884CE2-34D0-49F4-893C-2F9661613679}" srcOrd="6" destOrd="0" presId="urn:microsoft.com/office/officeart/2005/8/layout/target3"/>
    <dgm:cxn modelId="{7C045302-9D73-4701-8456-339BC2B2B96E}" type="presParOf" srcId="{0D6E1BFA-1312-406B-84EE-694E31E19479}" destId="{AEEEE360-07FE-40BC-ABD4-3F6959FA90B7}" srcOrd="7" destOrd="0" presId="urn:microsoft.com/office/officeart/2005/8/layout/target3"/>
    <dgm:cxn modelId="{147B6469-99CA-49FB-BC72-B23E3199B293}" type="presParOf" srcId="{0D6E1BFA-1312-406B-84EE-694E31E19479}" destId="{1FDAA713-6A8B-4782-BBD1-1680A2F69702}" srcOrd="8" destOrd="0" presId="urn:microsoft.com/office/officeart/2005/8/layout/target3"/>
    <dgm:cxn modelId="{9CA79B75-7629-4E33-9CD2-3806DF6379AA}" type="presParOf" srcId="{0D6E1BFA-1312-406B-84EE-694E31E19479}" destId="{4B77A63D-92B6-4F3F-A1DE-B23CAC73B384}" srcOrd="9" destOrd="0" presId="urn:microsoft.com/office/officeart/2005/8/layout/target3"/>
    <dgm:cxn modelId="{199B8832-3C33-46F2-9992-73312EC557CC}" type="presParOf" srcId="{0D6E1BFA-1312-406B-84EE-694E31E19479}" destId="{81233A2B-AF35-4D8B-A88D-5C92F8606189}" srcOrd="10" destOrd="0" presId="urn:microsoft.com/office/officeart/2005/8/layout/target3"/>
    <dgm:cxn modelId="{834AD5A2-D8A8-435F-AF1E-309BD2973DA7}" type="presParOf" srcId="{0D6E1BFA-1312-406B-84EE-694E31E19479}" destId="{BE1B74B7-CC68-483D-AB11-D7F59631AFBA}" srcOrd="11" destOrd="0" presId="urn:microsoft.com/office/officeart/2005/8/layout/target3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D5896-72F9-4BD9-A81A-57C6E7EA95A6}">
      <dsp:nvSpPr>
        <dsp:cNvPr id="0" name=""/>
        <dsp:cNvSpPr/>
      </dsp:nvSpPr>
      <dsp:spPr>
        <a:xfrm rot="5400000">
          <a:off x="4419920" y="-1627654"/>
          <a:ext cx="2591625" cy="5852160"/>
        </a:xfrm>
        <a:prstGeom prst="round2SameRect">
          <a:avLst/>
        </a:prstGeom>
        <a:solidFill>
          <a:srgbClr val="E67272"/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ทางนิติบัญญัติ </a:t>
          </a:r>
          <a:r>
            <a:rPr lang="en-US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ศึกษากฎหมายของต่างประเทศเพื่อเปรียบเทียบและร่างใหม่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ทางนิติศาสตร์โดยแท้ </a:t>
          </a:r>
          <a:r>
            <a:rPr lang="en-US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</a:t>
          </a: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ช่วยให้รู้และใช้กฎหมายเป็น ทั้งนี้การเปรียบเทียบจะทำให้พบวิธีแก้ปัญหาต่างกัน 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ด้านอาชีพ </a:t>
          </a:r>
          <a:r>
            <a:rPr lang="en-US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การใช้กฎหมายขัดกัน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ทำให้กฎหมายเป็นอันหนึ่งอันเดียวกันหรือกลมกลืนกัน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789653" y="129126"/>
        <a:ext cx="5725647" cy="2338599"/>
      </dsp:txXfrm>
    </dsp:sp>
    <dsp:sp modelId="{B8C03A56-52A3-4ECD-9022-0726879D3CBD}">
      <dsp:nvSpPr>
        <dsp:cNvPr id="0" name=""/>
        <dsp:cNvSpPr/>
      </dsp:nvSpPr>
      <dsp:spPr>
        <a:xfrm>
          <a:off x="578528" y="256024"/>
          <a:ext cx="2300370" cy="2084800"/>
        </a:xfrm>
        <a:prstGeom prst="roundRect">
          <a:avLst/>
        </a:prstGeom>
        <a:solidFill>
          <a:schemeClr val="accent6">
            <a:lumMod val="75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ทางปฏิบัติ</a:t>
          </a:r>
          <a:endParaRPr lang="en-US" sz="5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80300" y="357796"/>
        <a:ext cx="2096826" cy="1881256"/>
      </dsp:txXfrm>
    </dsp:sp>
    <dsp:sp modelId="{A4851CAE-E943-479F-A8AC-0BC9D09C85DE}">
      <dsp:nvSpPr>
        <dsp:cNvPr id="0" name=""/>
        <dsp:cNvSpPr/>
      </dsp:nvSpPr>
      <dsp:spPr>
        <a:xfrm rot="5400000">
          <a:off x="4432824" y="1125947"/>
          <a:ext cx="2591625" cy="5852160"/>
        </a:xfrm>
        <a:prstGeom prst="round2SameRect">
          <a:avLst/>
        </a:prstGeom>
        <a:solidFill>
          <a:srgbClr val="FFFF99"/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การเรียนรู้กฎหมายของชาติ</a:t>
          </a:r>
          <a:r>
            <a:rPr lang="th-TH" sz="2800" kern="1200" dirty="0" err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ต่างๆ</a:t>
          </a:r>
          <a:r>
            <a:rPr lang="th-TH" sz="28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จะทำให้เกิดความรู้มากขึ้น</a:t>
          </a:r>
          <a:endParaRPr lang="en-US" sz="28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thaiDi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มองเห็นหลักที่อยู่เบื้องหลังการเปลี่ยนแปลง และสามารถกล่าวถึงคุณค่าของกฎหมายที่ควรมีและเกิด </a:t>
          </a:r>
          <a:r>
            <a:rPr lang="en-US" sz="28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insight</a:t>
          </a:r>
        </a:p>
      </dsp:txBody>
      <dsp:txXfrm rot="-5400000">
        <a:off x="2802557" y="2882728"/>
        <a:ext cx="5725647" cy="2338599"/>
      </dsp:txXfrm>
    </dsp:sp>
    <dsp:sp modelId="{20C6D972-9234-4F1B-8945-8BE0E9E11B7E}">
      <dsp:nvSpPr>
        <dsp:cNvPr id="0" name=""/>
        <dsp:cNvSpPr/>
      </dsp:nvSpPr>
      <dsp:spPr>
        <a:xfrm>
          <a:off x="574665" y="3004411"/>
          <a:ext cx="2313274" cy="2095232"/>
        </a:xfrm>
        <a:prstGeom prst="roundRect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ทางวิชาการ</a:t>
          </a:r>
          <a:endParaRPr lang="en-US" sz="5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76946" y="3106692"/>
        <a:ext cx="2108712" cy="1890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7EF4-65ED-4AAB-A086-E0F1F9A082CF}">
      <dsp:nvSpPr>
        <dsp:cNvPr id="0" name=""/>
        <dsp:cNvSpPr/>
      </dsp:nvSpPr>
      <dsp:spPr>
        <a:xfrm>
          <a:off x="720078" y="93868"/>
          <a:ext cx="5547367" cy="125473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52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เป็นวิชาที่ศึกษาถึงกระบวนการบัญญัติกฎหมายว่า มีขอบเขต มีหลักการ มีเทคนิคในการบัญญัติกฎหมายอย่างไร</a:t>
          </a:r>
          <a:endParaRPr lang="en-US" sz="2800" b="1" kern="1200" dirty="0"/>
        </a:p>
      </dsp:txBody>
      <dsp:txXfrm>
        <a:off x="720078" y="93868"/>
        <a:ext cx="5547367" cy="1254732"/>
      </dsp:txXfrm>
    </dsp:sp>
    <dsp:sp modelId="{E7C9886F-4C65-4477-8EFA-B0D3BC27B8CA}">
      <dsp:nvSpPr>
        <dsp:cNvPr id="0" name=""/>
        <dsp:cNvSpPr/>
      </dsp:nvSpPr>
      <dsp:spPr>
        <a:xfrm>
          <a:off x="478905" y="291871"/>
          <a:ext cx="457198" cy="914397"/>
        </a:xfrm>
        <a:prstGeom prst="rect">
          <a:avLst/>
        </a:prstGeom>
        <a:solidFill>
          <a:schemeClr val="tx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49F0A-7A95-4D5A-A70B-CE226F24F69E}">
      <dsp:nvSpPr>
        <dsp:cNvPr id="0" name=""/>
        <dsp:cNvSpPr/>
      </dsp:nvSpPr>
      <dsp:spPr>
        <a:xfrm>
          <a:off x="718704" y="1421776"/>
          <a:ext cx="5547367" cy="1254732"/>
        </a:xfrm>
        <a:prstGeom prst="rect">
          <a:avLst/>
        </a:prstGeom>
        <a:solidFill>
          <a:schemeClr val="accent2">
            <a:lumMod val="60000"/>
            <a:lumOff val="40000"/>
            <a:alpha val="40000"/>
          </a:schemeClr>
        </a:solidFill>
        <a:ln w="9525" cap="rnd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52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ลัทธิประโยชน์นิยม 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กฎหมายย่อมจะถูกบัญญัติขึ้นมาเพื่อให้เกิดประโยชน์มากที่สุดแก่คนจำนวนมากที่สุด</a:t>
          </a:r>
          <a:endParaRPr lang="en-US" sz="2800" b="1" kern="1200" dirty="0"/>
        </a:p>
      </dsp:txBody>
      <dsp:txXfrm>
        <a:off x="718704" y="1421776"/>
        <a:ext cx="5547367" cy="1254732"/>
      </dsp:txXfrm>
    </dsp:sp>
    <dsp:sp modelId="{767207CE-7412-4AA4-A9D8-214484E10944}">
      <dsp:nvSpPr>
        <dsp:cNvPr id="0" name=""/>
        <dsp:cNvSpPr/>
      </dsp:nvSpPr>
      <dsp:spPr>
        <a:xfrm>
          <a:off x="478905" y="1580885"/>
          <a:ext cx="457198" cy="914397"/>
        </a:xfrm>
        <a:prstGeom prst="rect">
          <a:avLst/>
        </a:prstGeom>
        <a:solidFill>
          <a:schemeClr val="accent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FA215-CC43-434C-97F9-BF9DD24B7A44}">
      <dsp:nvSpPr>
        <dsp:cNvPr id="0" name=""/>
        <dsp:cNvSpPr/>
      </dsp:nvSpPr>
      <dsp:spPr>
        <a:xfrm>
          <a:off x="718728" y="2734354"/>
          <a:ext cx="5547319" cy="1254727"/>
        </a:xfrm>
        <a:prstGeom prst="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52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กฎหมายคือคำสั่งของรัฐ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าธิปัตย์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ขอบเขตของการบัญญัติกฎหมายมีเพียงใด</a:t>
          </a:r>
          <a:endParaRPr lang="en-US" sz="2800" b="1" kern="1200" dirty="0"/>
        </a:p>
      </dsp:txBody>
      <dsp:txXfrm>
        <a:off x="718728" y="2734354"/>
        <a:ext cx="5547319" cy="1254727"/>
      </dsp:txXfrm>
    </dsp:sp>
    <dsp:sp modelId="{31D00196-4C0B-44C4-B3FA-E26F4E7C6111}">
      <dsp:nvSpPr>
        <dsp:cNvPr id="0" name=""/>
        <dsp:cNvSpPr/>
      </dsp:nvSpPr>
      <dsp:spPr>
        <a:xfrm>
          <a:off x="478905" y="2918122"/>
          <a:ext cx="457198" cy="91439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786B9-232F-4353-A2ED-94C16F66FB8D}">
      <dsp:nvSpPr>
        <dsp:cNvPr id="0" name=""/>
        <dsp:cNvSpPr/>
      </dsp:nvSpPr>
      <dsp:spPr>
        <a:xfrm>
          <a:off x="718704" y="4046926"/>
          <a:ext cx="5547367" cy="1254727"/>
        </a:xfrm>
        <a:prstGeom prst="rect">
          <a:avLst/>
        </a:prstGeom>
        <a:solidFill>
          <a:schemeClr val="tx1">
            <a:lumMod val="8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52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อำนาจอธิปไตยมีความสมบูรณ์เด็ดขาด ดังนั้นรัฐจะบัญญัติกฎหมายอะไรก็ได้ </a:t>
          </a:r>
          <a:endParaRPr lang="en-US" sz="2800" b="1" kern="1200" dirty="0"/>
        </a:p>
      </dsp:txBody>
      <dsp:txXfrm>
        <a:off x="718704" y="4046926"/>
        <a:ext cx="5547367" cy="1254727"/>
      </dsp:txXfrm>
    </dsp:sp>
    <dsp:sp modelId="{46E4BADB-30DD-4302-A181-A1CD32B1E883}">
      <dsp:nvSpPr>
        <dsp:cNvPr id="0" name=""/>
        <dsp:cNvSpPr/>
      </dsp:nvSpPr>
      <dsp:spPr>
        <a:xfrm>
          <a:off x="478905" y="4222506"/>
          <a:ext cx="457198" cy="914397"/>
        </a:xfrm>
        <a:prstGeom prst="rect">
          <a:avLst/>
        </a:prstGeom>
        <a:solidFill>
          <a:schemeClr val="tx1">
            <a:lumMod val="6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8AD5-7FA3-4DBC-B29D-CB292235400C}">
      <dsp:nvSpPr>
        <dsp:cNvPr id="0" name=""/>
        <dsp:cNvSpPr/>
      </dsp:nvSpPr>
      <dsp:spPr>
        <a:xfrm>
          <a:off x="0" y="0"/>
          <a:ext cx="4680521" cy="4680427"/>
        </a:xfrm>
        <a:prstGeom prst="pie">
          <a:avLst>
            <a:gd name="adj1" fmla="val 5400000"/>
            <a:gd name="adj2" fmla="val 16200000"/>
          </a:avLst>
        </a:prstGeom>
        <a:solidFill>
          <a:srgbClr val="F9B5E9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573AC-26A0-429D-9F66-D27ADBD4A6B3}">
      <dsp:nvSpPr>
        <dsp:cNvPr id="0" name=""/>
        <dsp:cNvSpPr/>
      </dsp:nvSpPr>
      <dsp:spPr>
        <a:xfrm>
          <a:off x="2340260" y="0"/>
          <a:ext cx="6803739" cy="468052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thaiDi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ทำให้เข้าใจระบกฎหมายอย่างลึกซึ้ง</a:t>
          </a:r>
          <a:endParaRPr lang="en-US" sz="4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0260" y="0"/>
        <a:ext cx="6803739" cy="1404159"/>
      </dsp:txXfrm>
    </dsp:sp>
    <dsp:sp modelId="{44F3BD5E-28B0-47DE-9BD3-B857397E237B}">
      <dsp:nvSpPr>
        <dsp:cNvPr id="0" name=""/>
        <dsp:cNvSpPr/>
      </dsp:nvSpPr>
      <dsp:spPr>
        <a:xfrm>
          <a:off x="819092" y="1404159"/>
          <a:ext cx="3042335" cy="3042335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9F27-EDEA-45E3-B5D8-E9EEC13946E4}">
      <dsp:nvSpPr>
        <dsp:cNvPr id="0" name=""/>
        <dsp:cNvSpPr/>
      </dsp:nvSpPr>
      <dsp:spPr>
        <a:xfrm>
          <a:off x="2340260" y="1404159"/>
          <a:ext cx="6803739" cy="304233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thaiDi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ทำให้เข้าใจว่ากฎหมายที่มีอยู่นั้นดีหรือเหมาะสมหรือไม่</a:t>
          </a:r>
          <a:endParaRPr lang="en-US" sz="4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0260" y="1404159"/>
        <a:ext cx="6803739" cy="1404154"/>
      </dsp:txXfrm>
    </dsp:sp>
    <dsp:sp modelId="{AEEEE360-07FE-40BC-ABD4-3F6959FA90B7}">
      <dsp:nvSpPr>
        <dsp:cNvPr id="0" name=""/>
        <dsp:cNvSpPr/>
      </dsp:nvSpPr>
      <dsp:spPr>
        <a:xfrm>
          <a:off x="1638183" y="2808314"/>
          <a:ext cx="1404154" cy="140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AA713-6A8B-4782-BBD1-1680A2F69702}">
      <dsp:nvSpPr>
        <dsp:cNvPr id="0" name=""/>
        <dsp:cNvSpPr/>
      </dsp:nvSpPr>
      <dsp:spPr>
        <a:xfrm>
          <a:off x="2340260" y="2808314"/>
          <a:ext cx="6803739" cy="1404154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thaiDi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ทำให้เห็นแนวทางของการบัญญัติกฎหมายใหม่ที่เหมาะสมและใช้ได้จริงในทางปฏิบัติ</a:t>
          </a:r>
          <a:endParaRPr lang="en-US" sz="4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0260" y="2808314"/>
        <a:ext cx="6803739" cy="140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D0C0-1F00-4F1F-B13E-34BAE12A6BB1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495C-4CD5-4982-AA0B-0A096F12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C495C-4CD5-4982-AA0B-0A096F12F4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2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6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3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86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4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55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88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71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092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64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19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4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033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104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7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8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61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75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43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037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982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39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62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017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730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538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640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168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6151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003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24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8574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54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87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181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877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162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263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8687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070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715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174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217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414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7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349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927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516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290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765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561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1526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931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834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792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55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553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283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659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092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68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953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3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982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71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9491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10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199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0945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195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351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293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073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874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4192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775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802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07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81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94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82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43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5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677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7D4E4B-0A14-4950-9F56-29278DA94156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8FFDB6A-B5B4-4A4D-B212-087EE5F979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53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7724" y="1700808"/>
            <a:ext cx="4968552" cy="2448272"/>
          </a:xfrm>
        </p:spPr>
        <p:txBody>
          <a:bodyPr>
            <a:noAutofit/>
          </a:bodyPr>
          <a:lstStyle/>
          <a:p>
            <a:pPr algn="ctr"/>
            <a:r>
              <a:rPr lang="th-TH" sz="1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นิติปรัชญา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C4284F8-A9DC-4490-B224-B5DC2309678D}"/>
              </a:ext>
            </a:extLst>
          </p:cNvPr>
          <p:cNvSpPr txBox="1"/>
          <p:nvPr/>
        </p:nvSpPr>
        <p:spPr>
          <a:xfrm>
            <a:off x="4067944" y="593467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อาจารย์อารยา ชิน</a:t>
            </a:r>
            <a:r>
              <a:rPr lang="th-TH" sz="54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วรโ</a:t>
            </a: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กมล</a:t>
            </a:r>
            <a:endParaRPr lang="en-US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8F064F9-FB32-4699-82E2-B404C81B7A61}"/>
              </a:ext>
            </a:extLst>
          </p:cNvPr>
          <p:cNvSpPr txBox="1"/>
          <p:nvPr/>
        </p:nvSpPr>
        <p:spPr>
          <a:xfrm>
            <a:off x="4211960" y="3501008"/>
            <a:ext cx="378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Philosophy of 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A3E0BCC3-3B2F-4D10-9936-D5BCB8DC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92967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วิชานิติศาสตร์โดยแท้ </a:t>
            </a:r>
            <a:r>
              <a:rPr lang="th-TH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Proper) 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-7099" y="911418"/>
            <a:ext cx="9094304" cy="5944351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วิชานิติศาสตร์โดยแท้ เป็นการสอนเพื่อให้รู้และใช้กฎหมายเป็น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ศึกษากฎหมายที่ใช้ในปัจจุบัน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Positive Law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กฎหมายบ้านเมือง)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แยกศึกษา ๒ ส่วน คือ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ส่วนที่เป็นเนื้อหาของกฎหมาย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of Law)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ความรู้เกี่ยวกับเนื้อหากฎหมายแขนง</a:t>
            </a:r>
            <a:r>
              <a:rPr lang="th-TH" sz="2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 กฎหมายเอกชน และกฎหมายมหาชน ทั้งที่เป็นลายลักษณ์อักษร คำพิพากษาของศาล จารีตประเพณี หรือ หลักกฎหมายทั่วไป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ส่วนที่เป็นนิติวิธี (</a:t>
            </a:r>
            <a:r>
              <a:rPr lang="en-US" sz="2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Juristis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 Legal Method)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วิธีคิดเกี่ยวกับกฎหมาย วิธีใช้ วิธีตีความ วิธีค้นพบกฎหมาย วิธีเสริมกฎหมายให้สมบูรณ์ รวม</a:t>
            </a:r>
            <a:r>
              <a:rPr lang="th-TH" sz="2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ตลอดถึง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วิธีบัญญัติกฎหมายลายลักษณ์อักษรและวิธีค้นคว้าศึกษากฎหมายทางวิชานิติศาสตร์ด้วย นิติวิธีของระบบกฎหมาย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Civil Law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จะแตกต่างจาก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Common Law 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76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A3E0BCC3-3B2F-4D10-9936-D5BCB8DC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92967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วิชานิติศาสตร์โดยแท้ </a:t>
            </a:r>
            <a:r>
              <a:rPr lang="th-TH" sz="4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Proper)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Char char="Ø"/>
            </a:pP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มีหลักกฎหมายว่า เจ้าของทรัพย์สินมีสิทธิ</a:t>
            </a:r>
            <a:r>
              <a:rPr lang="th-TH" sz="36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ใช้สอย จำหน่าย ได้ดอกผล และติดตามเอาทรัพย์สินคืนจากผู้ไม่มีสิทธิ (มาตรา 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1336)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เมื่อมีข้อพิพาทเกี่ยวกับกรรมสิทธิ์เกิดขึ้น นักนิติศาสตร์โดยแท้ก็จะพิจารณาหลักกรรมสิทธิ์ ว่า แต่ละฝ่ายมีสิทธิ หน้าที่ต่อกันเพียงไร อย่างไร  โดยจะไม่ตั้งคำถามว่า กรรมสิทธิ์เป็นสิ่งที่มีอยู่ในความเป็นจริงหรือไม่ เกิดขึ้นในประวัติศาสตร์ได้อย่างไร ทำไมมนุษย์ถึงหวงกันทรัพย์สินไว้สำหรับตน กรรมสิทธิ์เป็นสิ่งที่ดีมีคุณค่าหรือไม่เพียงใด </a:t>
            </a:r>
          </a:p>
          <a:p>
            <a:pPr algn="thaiDist">
              <a:buFont typeface="Wingdings" panose="05000000000000000000" pitchFamily="2" charset="2"/>
              <a:buChar char="Ø"/>
            </a:pP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 ศึกษากฎหมายในฐานะที่เป็น</a:t>
            </a:r>
            <a:r>
              <a:rPr lang="th-TH" sz="36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กฏเกณฑ์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ซึ่งเป็นเครื่องชี้ถูกผิดในสังคม</a:t>
            </a:r>
          </a:p>
          <a:p>
            <a:pPr marL="0" indent="0" algn="thaiDist">
              <a:buNone/>
            </a:pP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97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52" y="27180"/>
            <a:ext cx="9036496" cy="1152128"/>
          </a:xfrm>
          <a:solidFill>
            <a:srgbClr val="FFFFFF"/>
          </a:solidFill>
          <a:ln w="57150" cmpd="thickThin">
            <a:solidFill>
              <a:srgbClr val="000000">
                <a:alpha val="99000"/>
              </a:srgbClr>
            </a:solidFill>
          </a:ln>
        </p:spPr>
        <p:txBody>
          <a:bodyPr/>
          <a:lstStyle/>
          <a:p>
            <a:pPr algn="ctr"/>
            <a:r>
              <a:rPr lang="th-TH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ปพพ. มาตรา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504" y="1700808"/>
            <a:ext cx="8640960" cy="46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thaiDist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กฎหมายนั้น ต้องใช้ในบรรดากรณีซึ่งต้องด้วยบทบัญญัติ</a:t>
            </a:r>
            <a:r>
              <a:rPr lang="th-TH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ใดๆ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แห่งกฎหมายตามตัวอักษร หรือตามความมุ่งหมายของบทบัญญัติ</a:t>
            </a:r>
            <a:r>
              <a:rPr lang="th-TH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เมื่อไม่มีบทกฎหมายที่จะยกมาปรับแก่คดีได้ ให้วินิจฉัยคดีนั้นตามจารีตประเพณีแห่งท้องถิ่น ถ้าไม่มีจารีตประเพณีเช่นว่านั้น ให้วินิจฉัยคดีอาศัยเทียบบทกฎหมายที่ใกล้เคียงอย่างยิ่ง และถ้าบทกฎหมายเช่นนั้นก็ไม่มีด้วยให้วินิจฉัยตามหลักกฎหมายทั่วไป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>
                <a:lumMod val="85000"/>
              </a:schemeClr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808111"/>
            <a:ext cx="9144000" cy="5861249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ศึกษาถึงความเป็นมาและการเปลี่ยนแปลงของกฎหมายในอดีต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โดยไม่ได้ศึกษาเพียงกฎหมายลายลักษณ์อักษร แต่ศึกษาถึงความรู้สึกนึกคิด และ ขนบธรรมเนียมที่เกี่ยวกับกฎหมายแต่ละเรื่องด้วย  เช่น ระบบกฎหมายครอบครัวของแต่ละชาติย่อมแตกต่างกันไปตามความรู้สึกนึกคิด และขนบธรรมเนียมทางครอบครัวของคนในชาติ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bg1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การศึกษาความเป็นมาของ “หลักกฎหมาย”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การศึกษาเรื่อง หลัก</a:t>
            </a:r>
            <a:r>
              <a:rPr lang="th-TH" sz="24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กรรมสิทธิ์ ยุคเสรี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นิยมมีการยกย่องหลักความศักดิ์สิทธิ์แห่งทรัพย์สิน กรรมสิทธิ์เป็นสิทธิเหนือทรัพย์สินที่สมบูรณ์ที่สุดโดยปราศจากข้อจำกัดใด ๆ ทั้งสิ้น ต่อมา ความคิดสังคมนิยมมีการก่อตัวขึ้น และเสนอแนวคิดว่า กรรมสิทธิ์อาจมีข้อจำกัดได้  ดังนั้น รัฐธรรมนูญฉบับไวมาร</a:t>
            </a:r>
            <a:r>
              <a:rPr lang="th-TH" sz="2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์ข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องเยอรมัน มีการบัญญัติว่า </a:t>
            </a:r>
            <a:r>
              <a:rPr lang="th-TH" sz="2400" dirty="0">
                <a:solidFill>
                  <a:schemeClr val="bg1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“กรรมสิทธิ์ก่อให้เกิดหน้าที่”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ดังนั้นกรรมสิทธิ์อาจถูกจำกัดหรือลิดรอนเพื่อประโยชน์ส่วนรวมได้ จึงทำให้การเวนคืนทรัพย์สินหรือทรัพย์ของเอกชนจึงทำได้ 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bg1"/>
                </a:solidFill>
                <a:highlight>
                  <a:srgbClr val="80808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ประวัติศาสตร์กฎหมายสากล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400" dirty="0">
                <a:solidFill>
                  <a:schemeClr val="bg1"/>
                </a:solidFill>
                <a:highlight>
                  <a:srgbClr val="80808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From Status to Contract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สังคมโบราณความสัมพันธ์ถูกกำหนดโดยสถานะ เช่น พ่อ</a:t>
            </a: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 ต่อมาเมื่อสังคมเจริญความสัมพันธ์แบบใหม่เกิดขึ้นจากการปรุงแต่งของจิตอิสระ</a:t>
            </a: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หุ้นส่วน ความสัมพันธ์ระหว่างคู่สมรสในทางทรัพย์สิน 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bg1"/>
                </a:solidFill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สังคมวิทยากฎหมาย (</a:t>
            </a:r>
            <a:r>
              <a:rPr lang="en-US" sz="2400" dirty="0">
                <a:solidFill>
                  <a:schemeClr val="bg1"/>
                </a:solidFill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Sociology of Law) </a:t>
            </a:r>
            <a:r>
              <a:rPr lang="th-TH" sz="2400" dirty="0">
                <a:solidFill>
                  <a:schemeClr val="bg1"/>
                </a:solidFill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ศึกษากฎหมายในฐานะที่เป็นข้อเท็จจริงอย่างหนึ่งในสังคม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ศึกษาถึงความสัมพันธ์ระหว่างกฎหมายกับข้อเท็จจริง</a:t>
            </a:r>
            <a:r>
              <a:rPr lang="th-TH" sz="2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ในสังคมว่าเป็นเหตุเป็นผลซึ่งกันและกันอย่างไร</a:t>
            </a:r>
          </a:p>
        </p:txBody>
      </p:sp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E250220B-21C4-45FA-B231-DDBD2D57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609"/>
            <a:ext cx="9144000" cy="90872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นิติศาสตร์แง่ข้อเท็จจริง </a:t>
            </a:r>
            <a:r>
              <a:rPr lang="th-TH" sz="4800" b="1" dirty="0">
                <a:solidFill>
                  <a:schemeClr val="bg1"/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>
                <a:solidFill>
                  <a:schemeClr val="bg1"/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of Fact)</a:t>
            </a:r>
            <a:endParaRPr lang="en-US" sz="4800" dirty="0">
              <a:highlight>
                <a:srgbClr val="C0C0C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550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96" y="1340768"/>
            <a:ext cx="9001000" cy="468052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highlight>
                  <a:srgbClr val="FF00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วิชานิติบัญญัติ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แยกออกเป็น 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  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ภาคทั่วไป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&gt;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ประวัติความเป็นมาทางกระบวนการนิติบัญญัติ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ภาคเฉพาะ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&gt;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เทคนิคในการบัญญัติกฎหมาย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highlight>
                  <a:srgbClr val="FF00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วิชากฎหมายเปรียบเทียบ</a:t>
            </a:r>
            <a:endParaRPr lang="th-TH" sz="3600" b="1" dirty="0">
              <a:solidFill>
                <a:schemeClr val="tx1"/>
              </a:solidFill>
              <a:highlight>
                <a:srgbClr val="FF00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เช่น กฎหมายครอบครัวของแต่ละประเทศต่างกันอย่างไร หรือ การอุดช่องว่างของกฎหมายของแต่ละประเทศ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นิติศาสตร์ในแง่คุณค่า </a:t>
            </a:r>
            <a:r>
              <a:rPr lang="th-TH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of Values)</a:t>
            </a:r>
            <a:endParaRPr lang="en-US" sz="4400" b="1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9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76375" y="333375"/>
            <a:ext cx="6275388" cy="792163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of Value</a:t>
            </a:r>
            <a:endParaRPr lang="th-TH" sz="6600" b="1" dirty="0"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1619250" y="1196975"/>
            <a:ext cx="2665413" cy="792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07950" y="2060575"/>
            <a:ext cx="3455988" cy="12969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วิชานิติบัญญัติ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572000" y="1700213"/>
            <a:ext cx="4248150" cy="12969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วิชากฎหมายเปรียบเทียบ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357688" y="1196975"/>
            <a:ext cx="2519362" cy="5762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23850" y="4581525"/>
            <a:ext cx="1368425" cy="719138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908175" y="4581525"/>
            <a:ext cx="1368425" cy="719138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716463" y="3141662"/>
            <a:ext cx="4176712" cy="1727498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เป็นการศึกษากฎหมาย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โดยใช้การเปรียบเทียบ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ทั้งในแง่ระบบกฎหมาย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และพัฒนาการของกฎหมาย 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1438" y="3284538"/>
            <a:ext cx="4500562" cy="1008062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เป็นการศึกษาถึงการบัญญัติกฎหมาย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ในเชิงวิเคราะห์ถึงคุณค่า ว่าดีหรือไม่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900113" y="5734050"/>
            <a:ext cx="3671887" cy="720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เทคนิคในการบัญญัติกฎหมาย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2051050" y="5373688"/>
            <a:ext cx="11525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194700-052B-4861-B1F0-1DAB44A4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3"/>
            <a:ext cx="9144000" cy="1368152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ประโยชน์วิชากฎหมายเปรียบเทียบ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3095D025-BAEF-4941-BC55-7D61EEC94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246880"/>
              </p:ext>
            </p:extLst>
          </p:nvPr>
        </p:nvGraphicFramePr>
        <p:xfrm>
          <a:off x="-35090" y="1390915"/>
          <a:ext cx="9144000" cy="535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8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194700-052B-4861-B1F0-1DAB44A4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3"/>
            <a:ext cx="9144000" cy="1368152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วิชานิติบัญญัติ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A6EAAC9F-42E2-4A3F-BBD0-80BA936C3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171222"/>
              </p:ext>
            </p:extLst>
          </p:nvPr>
        </p:nvGraphicFramePr>
        <p:xfrm>
          <a:off x="1187624" y="1390915"/>
          <a:ext cx="6984776" cy="541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89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194700-052B-4861-B1F0-1DAB44A4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84" y="17241"/>
            <a:ext cx="9144000" cy="1368152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th-TH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ประโยชน์ของการเปรียบเทียบเชิงคุณค่าในวิชานิติศาสตร์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D292FE38-D8CB-48CF-9088-C43A7CC9E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39022"/>
              </p:ext>
            </p:extLst>
          </p:nvPr>
        </p:nvGraphicFramePr>
        <p:xfrm>
          <a:off x="0" y="1628800"/>
          <a:ext cx="91440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09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5292080" cy="223224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r"/>
            <a:r>
              <a:rPr lang="th-TH" sz="7200" b="1" dirty="0">
                <a:solidFill>
                  <a:schemeClr val="bg1"/>
                </a:solidFill>
                <a:latin typeface="9 BelovedKing" panose="02000506000000020004" pitchFamily="50" charset="-34"/>
                <a:cs typeface="9 BelovedKing" panose="02000506000000020004" pitchFamily="50" charset="-34"/>
              </a:rPr>
              <a:t>ข้อความคิดทั่วไป</a:t>
            </a:r>
            <a:br>
              <a:rPr lang="en-US" sz="7200" b="1" dirty="0">
                <a:solidFill>
                  <a:schemeClr val="bg1"/>
                </a:solidFill>
                <a:latin typeface="9 BelovedKing" panose="02000506000000020004" pitchFamily="50" charset="-34"/>
                <a:cs typeface="9 BelovedKing" panose="02000506000000020004" pitchFamily="50" charset="-34"/>
              </a:rPr>
            </a:br>
            <a:r>
              <a:rPr lang="en-US" sz="7200" b="1">
                <a:solidFill>
                  <a:schemeClr val="bg1"/>
                </a:solidFill>
                <a:latin typeface="9 BelovedKing" panose="02000506000000020004" pitchFamily="50" charset="-34"/>
                <a:cs typeface="9 BelovedKing" panose="02000506000000020004" pitchFamily="50" charset="-34"/>
              </a:rPr>
              <a:t>Basic concept</a:t>
            </a:r>
            <a:endParaRPr lang="th-TH" sz="7200" dirty="0">
              <a:solidFill>
                <a:schemeClr val="bg1"/>
              </a:solidFill>
              <a:latin typeface="9 BelovedKing" panose="02000506000000020004" pitchFamily="50" charset="-34"/>
              <a:cs typeface="9 BelovedKing" panose="02000506000000020004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87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755" y="836712"/>
            <a:ext cx="9107003" cy="5472608"/>
          </a:xfrm>
        </p:spPr>
        <p:txBody>
          <a:bodyPr>
            <a:noAutofit/>
          </a:bodyPr>
          <a:lstStyle/>
          <a:p>
            <a:pPr marL="60325" lvl="1" indent="0">
              <a:buNone/>
            </a:pPr>
            <a:r>
              <a:rPr lang="en-US" sz="40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วิวัฒนาการของวิชาความรู้ </a:t>
            </a:r>
            <a:r>
              <a:rPr lang="th-TH" sz="3200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ความรู้แบ่งออกเป็น 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4320" lvl="1" indent="0">
              <a:buNone/>
            </a:pP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200" b="1" u="sng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ความรู้แบบสามัญสำนึก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(สะสมมาจากประสบการณ์ชีวิต)</a:t>
            </a:r>
            <a:endParaRPr lang="en-US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     1) 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เกิดจากการจดจำ</a:t>
            </a:r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2) 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มีขอบเขตจำกัด</a:t>
            </a:r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3)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นำไปใช้ให้เกิดประโยชน์ในคราวถัดไป/เพื่อแก้ไข</a:t>
            </a:r>
          </a:p>
          <a:p>
            <a:pPr marL="0" indent="0">
              <a:buNone/>
            </a:pP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ความรู้แบบศาส</a:t>
            </a:r>
            <a:r>
              <a:rPr lang="th-TH" sz="3200" b="1" u="sng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ตร์</a:t>
            </a:r>
            <a:r>
              <a:rPr lang="th-TH" sz="3200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(มีการนำความรู้มาเชื่อมโยงเป็นระบบ)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ศาสตร์ประยุกต์ (นำความรู้มาใช้ให้เกิดประโยชน์)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 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ศาสตร์ทฤษฏี (ศึกษาเฉพาะความรู้ความเข้าใจ)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26759" cy="83671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algn="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ข้อความคิดทั่วไป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6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380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ความคิดด้านวิชาการหรือศาสตร์สมัยใหม่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91540" lvl="2" indent="-342900">
              <a:buFont typeface="Arial" panose="020B0604020202020204" pitchFamily="34" charset="0"/>
              <a:buChar char="•"/>
            </a:pP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ช่วงศตวรรษที่ </a:t>
            </a:r>
            <a:r>
              <a:rPr lang="en-US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เป็นช่วงวิทยาศาสตร์นิยม คือทุกสิ่งต้องพิสูจน์ได้โดยต้อง </a:t>
            </a:r>
            <a:r>
              <a:rPr lang="en-US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1.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ค้นหาข้อมูล </a:t>
            </a:r>
            <a:r>
              <a:rPr lang="en-US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 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</a:t>
            </a:r>
            <a:r>
              <a:rPr lang="th-TH" sz="4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กฏเกณฑ์</a:t>
            </a:r>
            <a:endParaRPr lang="en-US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91540" lvl="2" indent="-342900">
              <a:buFont typeface="Arial" panose="020B0604020202020204" pitchFamily="34" charset="0"/>
              <a:buChar char="•"/>
            </a:pP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ปัจจุบันยอมรับแล้วว่าการใช้วิทยาศาสตร์มิใช่วิธีเดียวในการศึกษา แต่จำต้องตีความ หรือค้นหาความหมายของปรากฏการณ์ต่างๆประกอบด้วย</a:t>
            </a:r>
          </a:p>
          <a:p>
            <a:pPr marL="891540" lvl="2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75"/>
            <a:ext cx="9144000" cy="92967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45720" algn="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ข้อความคิดทั่วไป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015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th-TH" sz="2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ลักษณะของศาสตร์</a:t>
            </a:r>
            <a:endParaRPr lang="en-US" sz="2800" b="1" dirty="0">
              <a:solidFill>
                <a:schemeClr val="bg1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ความรู้มีลักษณะทั่วไปและเป็นนามธรรมในระดับหนึ่ง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เป็นความรู้ที่มีลักษณะเป็นระบบระเบียบ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ความรู้ที่มีเหตุผล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ความรู้ที่มีวิธีการแน่นอน (เพื่อประกันความน่าเชื่อถือ)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5760" lvl="1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th-TH" sz="28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การแบ่งหมวดหมู่ของศาสตร์ </a:t>
            </a:r>
            <a:endParaRPr lang="th-TH" sz="2000" b="1" dirty="0">
              <a:solidFill>
                <a:schemeClr val="bg1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ก) เราอาจแบ่งโดยอาศัย </a:t>
            </a:r>
          </a:p>
          <a:p>
            <a:pPr marL="640080" lvl="2" indent="0">
              <a:buNone/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	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วัตถุที่ศึกษา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object) 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แง่มุม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aspect)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3) จุดประสงค์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objective) 4)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method)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ข)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การแบ่งหมวดหมู่ตามแนวคิดของ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Wundt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แบ่งศาสตร์ออกเป็น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ศาสตร์เฉพาะ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Particular Science)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เป็นการนำปรากฏการณ์ใดปรากฏการณ์หนึ่งมาศึกษา โดยเราอาจแบ่งปรากฏการณ์ออกเป็น 1)ปรากฏการณ์ทางธรรมชาติและ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2)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ปรากฏการณ์ทางวัฒนธรรม (มนุษย์มีส่วนปรุงแต่ง)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ศาสตร์สากล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Universal Science)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ปรัญ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 (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Philosophy)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คือการศึกษาทุกอย่างแบบองค์รวม ไม่แยกส่วน (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 a whole)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เพราะวิชาการต่างๆ ต่างไม่สมบูรณ์พร้อมในตัวเอง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" algn="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ข้อความคิดทั่วไป</a:t>
            </a:r>
            <a:endParaRPr lang="en-US" sz="5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33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EE3B21-FEC2-4A63-9313-95856DBF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7440"/>
            <a:ext cx="9143999" cy="4305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th-TH" dirty="0">
                <a:latin typeface="TH SarabunPSK" panose="020B0500040200020003" pitchFamily="34" charset="-34"/>
                <a:cs typeface="_Layiji Kutlaimuu v 2.02" panose="02000000000000000000" pitchFamily="2" charset="0"/>
              </a:rPr>
              <a:t>ปรีดี เกษมทรัพย์, นิติปรัชญา </a:t>
            </a:r>
            <a:endParaRPr lang="en-US" dirty="0">
              <a:latin typeface="TH SarabunPSK" panose="020B0500040200020003" pitchFamily="34" charset="-34"/>
              <a:cs typeface="_Layiji Kutlaimuu v 2.02" panose="02000000000000000000" pitchFamily="2" charset="0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3A61D9F-6E09-4390-B1C7-2B5F1D96E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427440"/>
          </a:xfrm>
        </p:spPr>
      </p:pic>
    </p:spTree>
    <p:extLst>
      <p:ext uri="{BB962C8B-B14F-4D97-AF65-F5344CB8AC3E}">
        <p14:creationId xmlns:p14="http://schemas.microsoft.com/office/powerpoint/2010/main" val="392973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134076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411274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A646D1B-062E-4CF9-846D-C086A69A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1733"/>
            <a:ext cx="9144000" cy="2257914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8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การแบ่งสาขาใน</a:t>
            </a:r>
            <a:br>
              <a:rPr lang="en-US" sz="8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</a:t>
            </a:r>
            <a:endParaRPr lang="en-US" sz="8800" b="1" dirty="0">
              <a:solidFill>
                <a:srgbClr val="FFC000"/>
              </a:solidFill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2954B931-3ADA-4B45-9F24-D280A041E8A8}"/>
              </a:ext>
            </a:extLst>
          </p:cNvPr>
          <p:cNvGrpSpPr/>
          <p:nvPr/>
        </p:nvGrpSpPr>
        <p:grpSpPr>
          <a:xfrm>
            <a:off x="-4140968" y="-459432"/>
            <a:ext cx="12984373" cy="4946516"/>
            <a:chOff x="-3971489" y="-304398"/>
            <a:chExt cx="12984373" cy="4946516"/>
          </a:xfrm>
        </p:grpSpPr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3B5437D0-59A8-4972-B0A8-B9DED481BF8C}"/>
                </a:ext>
              </a:extLst>
            </p:cNvPr>
            <p:cNvGrpSpPr/>
            <p:nvPr/>
          </p:nvGrpSpPr>
          <p:grpSpPr>
            <a:xfrm>
              <a:off x="-3971489" y="-304398"/>
              <a:ext cx="5388737" cy="4946516"/>
              <a:chOff x="-3971489" y="-304398"/>
              <a:chExt cx="5388737" cy="4946516"/>
            </a:xfrm>
          </p:grpSpPr>
          <p:sp>
            <p:nvSpPr>
              <p:cNvPr id="8" name="วงรี 7">
                <a:extLst>
                  <a:ext uri="{FF2B5EF4-FFF2-40B4-BE49-F238E27FC236}">
                    <a16:creationId xmlns:a16="http://schemas.microsoft.com/office/drawing/2014/main" id="{C9769272-EDBB-4CD4-AE32-E9949466DB4D}"/>
                  </a:ext>
                </a:extLst>
              </p:cNvPr>
              <p:cNvSpPr/>
              <p:nvPr/>
            </p:nvSpPr>
            <p:spPr>
              <a:xfrm>
                <a:off x="232162" y="608086"/>
                <a:ext cx="918102" cy="91810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วงรี 9">
                <a:extLst>
                  <a:ext uri="{FF2B5EF4-FFF2-40B4-BE49-F238E27FC236}">
                    <a16:creationId xmlns:a16="http://schemas.microsoft.com/office/drawing/2014/main" id="{A44EF2CA-55B4-47FA-B71D-A5E9489F11BD}"/>
                  </a:ext>
                </a:extLst>
              </p:cNvPr>
              <p:cNvSpPr/>
              <p:nvPr/>
            </p:nvSpPr>
            <p:spPr>
              <a:xfrm>
                <a:off x="499146" y="1709809"/>
                <a:ext cx="918102" cy="9181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วงรี 11">
                <a:extLst>
                  <a:ext uri="{FF2B5EF4-FFF2-40B4-BE49-F238E27FC236}">
                    <a16:creationId xmlns:a16="http://schemas.microsoft.com/office/drawing/2014/main" id="{167BFC7E-E167-496D-9D74-C261405956D5}"/>
                  </a:ext>
                </a:extLst>
              </p:cNvPr>
              <p:cNvSpPr/>
              <p:nvPr/>
            </p:nvSpPr>
            <p:spPr>
              <a:xfrm>
                <a:off x="232162" y="2811531"/>
                <a:ext cx="918102" cy="918102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บล็อกส่วนโค้ง 5">
                <a:extLst>
                  <a:ext uri="{FF2B5EF4-FFF2-40B4-BE49-F238E27FC236}">
                    <a16:creationId xmlns:a16="http://schemas.microsoft.com/office/drawing/2014/main" id="{E7E6A52F-741B-4661-ABAF-BC2273ECEBB6}"/>
                  </a:ext>
                </a:extLst>
              </p:cNvPr>
              <p:cNvSpPr/>
              <p:nvPr/>
            </p:nvSpPr>
            <p:spPr>
              <a:xfrm>
                <a:off x="-3971489" y="-304398"/>
                <a:ext cx="4946516" cy="4946516"/>
              </a:xfrm>
              <a:prstGeom prst="blockArc">
                <a:avLst>
                  <a:gd name="adj1" fmla="val 18900000"/>
                  <a:gd name="adj2" fmla="val 2700000"/>
                  <a:gd name="adj3" fmla="val 437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35C9ACF1-E36B-4400-9FF7-FE99434C58BE}"/>
                </a:ext>
              </a:extLst>
            </p:cNvPr>
            <p:cNvSpPr/>
            <p:nvPr/>
          </p:nvSpPr>
          <p:spPr>
            <a:xfrm>
              <a:off x="745398" y="741301"/>
              <a:ext cx="8238906" cy="734481"/>
            </a:xfrm>
            <a:custGeom>
              <a:avLst/>
              <a:gdLst>
                <a:gd name="connsiteX0" fmla="*/ 0 w 8238906"/>
                <a:gd name="connsiteY0" fmla="*/ 0 h 734481"/>
                <a:gd name="connsiteX1" fmla="*/ 8238906 w 8238906"/>
                <a:gd name="connsiteY1" fmla="*/ 0 h 734481"/>
                <a:gd name="connsiteX2" fmla="*/ 8238906 w 8238906"/>
                <a:gd name="connsiteY2" fmla="*/ 734481 h 734481"/>
                <a:gd name="connsiteX3" fmla="*/ 0 w 8238906"/>
                <a:gd name="connsiteY3" fmla="*/ 734481 h 734481"/>
                <a:gd name="connsiteX4" fmla="*/ 0 w 8238906"/>
                <a:gd name="connsiteY4" fmla="*/ 0 h 73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8906" h="734481">
                  <a:moveTo>
                    <a:pt x="0" y="0"/>
                  </a:moveTo>
                  <a:lnTo>
                    <a:pt x="8238906" y="0"/>
                  </a:lnTo>
                  <a:lnTo>
                    <a:pt x="8238906" y="734481"/>
                  </a:lnTo>
                  <a:lnTo>
                    <a:pt x="0" y="734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6200"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995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th-TH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วิชานิติศาสตร์โดยแท้</a:t>
              </a:r>
              <a:r>
                <a:rPr lang="en-US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Legal Science Proper)</a:t>
              </a:r>
              <a:r>
                <a:rPr lang="th-TH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4000" kern="1200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BDA29D1C-E2A9-481E-9784-EBF5A9F9A784}"/>
                </a:ext>
              </a:extLst>
            </p:cNvPr>
            <p:cNvSpPr/>
            <p:nvPr/>
          </p:nvSpPr>
          <p:spPr>
            <a:xfrm>
              <a:off x="983802" y="1843024"/>
              <a:ext cx="8029082" cy="734481"/>
            </a:xfrm>
            <a:custGeom>
              <a:avLst/>
              <a:gdLst>
                <a:gd name="connsiteX0" fmla="*/ 0 w 8029082"/>
                <a:gd name="connsiteY0" fmla="*/ 0 h 734481"/>
                <a:gd name="connsiteX1" fmla="*/ 8029082 w 8029082"/>
                <a:gd name="connsiteY1" fmla="*/ 0 h 734481"/>
                <a:gd name="connsiteX2" fmla="*/ 8029082 w 8029082"/>
                <a:gd name="connsiteY2" fmla="*/ 734481 h 734481"/>
                <a:gd name="connsiteX3" fmla="*/ 0 w 8029082"/>
                <a:gd name="connsiteY3" fmla="*/ 734481 h 734481"/>
                <a:gd name="connsiteX4" fmla="*/ 0 w 8029082"/>
                <a:gd name="connsiteY4" fmla="*/ 0 h 73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9082" h="734481">
                  <a:moveTo>
                    <a:pt x="0" y="0"/>
                  </a:moveTo>
                  <a:lnTo>
                    <a:pt x="8029082" y="0"/>
                  </a:lnTo>
                  <a:lnTo>
                    <a:pt x="8029082" y="734481"/>
                  </a:lnTo>
                  <a:lnTo>
                    <a:pt x="0" y="734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6200"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995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36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วิชานิติศาสตร์ทางข้อเท็จจริง</a:t>
              </a:r>
              <a:r>
                <a:rPr lang="en-US" sz="36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36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Legal Science of Facts) </a:t>
              </a:r>
              <a:endParaRPr lang="en-US" sz="3600" kern="1200" dirty="0"/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7EBFC186-8A23-4AC1-BF9C-2A0F2317B48B}"/>
                </a:ext>
              </a:extLst>
            </p:cNvPr>
            <p:cNvSpPr/>
            <p:nvPr/>
          </p:nvSpPr>
          <p:spPr>
            <a:xfrm>
              <a:off x="716818" y="2944746"/>
              <a:ext cx="8296066" cy="734481"/>
            </a:xfrm>
            <a:custGeom>
              <a:avLst/>
              <a:gdLst>
                <a:gd name="connsiteX0" fmla="*/ 0 w 8296066"/>
                <a:gd name="connsiteY0" fmla="*/ 0 h 734481"/>
                <a:gd name="connsiteX1" fmla="*/ 8296066 w 8296066"/>
                <a:gd name="connsiteY1" fmla="*/ 0 h 734481"/>
                <a:gd name="connsiteX2" fmla="*/ 8296066 w 8296066"/>
                <a:gd name="connsiteY2" fmla="*/ 734481 h 734481"/>
                <a:gd name="connsiteX3" fmla="*/ 0 w 8296066"/>
                <a:gd name="connsiteY3" fmla="*/ 734481 h 734481"/>
                <a:gd name="connsiteX4" fmla="*/ 0 w 8296066"/>
                <a:gd name="connsiteY4" fmla="*/ 0 h 73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066" h="734481">
                  <a:moveTo>
                    <a:pt x="0" y="0"/>
                  </a:moveTo>
                  <a:lnTo>
                    <a:pt x="8296066" y="0"/>
                  </a:lnTo>
                  <a:lnTo>
                    <a:pt x="8296066" y="734481"/>
                  </a:lnTo>
                  <a:lnTo>
                    <a:pt x="0" y="734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6200"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995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วิชานิติศาสตร์ทางคุณค่า</a:t>
              </a:r>
              <a:r>
                <a:rPr lang="en-US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4000" b="1" kern="1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Legal Science of Value) </a:t>
              </a:r>
              <a:endParaRPr lang="en-US" sz="4000" kern="1200" dirty="0"/>
            </a:p>
          </p:txBody>
        </p:sp>
        <p:pic>
          <p:nvPicPr>
            <p:cNvPr id="1026" name="Picture 2" descr="ยินดีต้อนรับสู่ Brother Global">
              <a:extLst>
                <a:ext uri="{FF2B5EF4-FFF2-40B4-BE49-F238E27FC236}">
                  <a16:creationId xmlns:a16="http://schemas.microsoft.com/office/drawing/2014/main" id="{6BE56A99-6F6B-4134-A478-FE8572670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73" y="2780928"/>
              <a:ext cx="1091556" cy="10915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istory of Thailand (1932–1973) - Wikipedia">
              <a:extLst>
                <a:ext uri="{FF2B5EF4-FFF2-40B4-BE49-F238E27FC236}">
                  <a16:creationId xmlns:a16="http://schemas.microsoft.com/office/drawing/2014/main" id="{E7A741DE-1A18-4F8B-A870-1F917590A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3" y="1700808"/>
              <a:ext cx="954425" cy="9416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6 กฎหมายใหม่ เริ่มใช้ในปี 63">
              <a:extLst>
                <a:ext uri="{FF2B5EF4-FFF2-40B4-BE49-F238E27FC236}">
                  <a16:creationId xmlns:a16="http://schemas.microsoft.com/office/drawing/2014/main" id="{558F0E24-427F-4EB5-B5CC-67B7158C1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4" r="46976" b="5214"/>
            <a:stretch/>
          </p:blipFill>
          <p:spPr bwMode="auto">
            <a:xfrm>
              <a:off x="228432" y="608086"/>
              <a:ext cx="984797" cy="96194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79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A42945-BC79-4830-8947-2806C3FB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16632"/>
            <a:ext cx="8856984" cy="6624736"/>
          </a:xfrm>
          <a:ln w="57150">
            <a:solidFill>
              <a:schemeClr val="bg1"/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วิชานิติศาสตร์โดยแท้ (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Proper)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การศึกษาตัวบทกฎหมายซึ่งเป็นเนื้อหากฎหมาย และนิติวิธีหรือวิธีการใช้กฎหมายเพื่อนำไปใช้ปรับใช้แก่คดีและประกอบวิชาชีพนักกฎหมาย</a:t>
            </a:r>
          </a:p>
          <a:p>
            <a:pPr marL="0" indent="0" algn="thaiDist">
              <a:buNone/>
            </a:pPr>
            <a:r>
              <a:rPr lang="th-TH" sz="4400" b="1" dirty="0">
                <a:solidFill>
                  <a:schemeClr val="bg1"/>
                </a:solidFill>
                <a:highlight>
                  <a:srgbClr val="80808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นิติศาสตร์ทางข้อเท็จจริง (</a:t>
            </a:r>
            <a:r>
              <a:rPr lang="en-US" sz="4400" b="1" dirty="0">
                <a:solidFill>
                  <a:schemeClr val="bg1"/>
                </a:solidFill>
                <a:highlight>
                  <a:srgbClr val="80808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of facts)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เป็นการศึกษากฎหมายในฐานะที่เป็นข้อเท็จจริงที่มีอยู่ในประวัติศาสตร์หรือในสังคม โดยไม่ประเมินคุณค่าว่าถูกหรือผิด เช่น วิชาประวัติศาสตร์กฎหมาย และวิชาสังคมวิทยากฎหมาย</a:t>
            </a:r>
          </a:p>
          <a:p>
            <a:pPr marL="0" indent="0" algn="thaiDist">
              <a:buNone/>
            </a:pPr>
            <a:r>
              <a:rPr lang="th-TH" sz="4400" b="1" dirty="0">
                <a:solidFill>
                  <a:schemeClr val="bg1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นิติศาสตร์เชิงคุณค่า (</a:t>
            </a:r>
            <a:r>
              <a:rPr lang="en-US" sz="4400" b="1" dirty="0">
                <a:solidFill>
                  <a:schemeClr val="bg1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Legal Science of Values)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เป็นการศึกษากฎหมายในเชิงวิจารณ์เปรียบเทียบและประเมินคุณค่า เช่น วิชากฎหมายเปรียบเทียบ และวิชานิติบัญญัติ</a:t>
            </a:r>
          </a:p>
        </p:txBody>
      </p:sp>
    </p:spTree>
    <p:extLst>
      <p:ext uri="{BB962C8B-B14F-4D97-AF65-F5344CB8AC3E}">
        <p14:creationId xmlns:p14="http://schemas.microsoft.com/office/powerpoint/2010/main" val="131062634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2_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3_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5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1417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9 BelovedKing</vt:lpstr>
      <vt:lpstr>Arial</vt:lpstr>
      <vt:lpstr>Calibri</vt:lpstr>
      <vt:lpstr>Century Gothic</vt:lpstr>
      <vt:lpstr>Rockwell</vt:lpstr>
      <vt:lpstr>Rockwell Condensed</vt:lpstr>
      <vt:lpstr>TH SarabunPSK</vt:lpstr>
      <vt:lpstr>Wingdings</vt:lpstr>
      <vt:lpstr>Wingdings 3</vt:lpstr>
      <vt:lpstr>เส้นบาง</vt:lpstr>
      <vt:lpstr>1_เส้นบาง</vt:lpstr>
      <vt:lpstr>2_เส้นบาง</vt:lpstr>
      <vt:lpstr>3_เส้นบาง</vt:lpstr>
      <vt:lpstr>Wood Type</vt:lpstr>
      <vt:lpstr>นิติปรัชญา</vt:lpstr>
      <vt:lpstr>ข้อความคิดทั่วไป Basic concept</vt:lpstr>
      <vt:lpstr>ข้อความคิดทั่วไป</vt:lpstr>
      <vt:lpstr>ส่วนที่ 1 ข้อความคิดทั่วไป</vt:lpstr>
      <vt:lpstr>PowerPoint Presentation</vt:lpstr>
      <vt:lpstr>ปรีดี เกษมทรัพย์, นิติปรัชญา </vt:lpstr>
      <vt:lpstr>ส่วนที่ 2 วิชานิติศาสตร์</vt:lpstr>
      <vt:lpstr>การแบ่งสาขาใน วิชานิติศาสตร์</vt:lpstr>
      <vt:lpstr>PowerPoint Presentation</vt:lpstr>
      <vt:lpstr>วิชานิติศาสตร์โดยแท้ (Legal Science Proper) </vt:lpstr>
      <vt:lpstr>วิชานิติศาสตร์โดยแท้ (Legal Science Proper) </vt:lpstr>
      <vt:lpstr>ปพพ. มาตรา 4 </vt:lpstr>
      <vt:lpstr>นิติศาสตร์แง่ข้อเท็จจริง (Legal Science of Fact)</vt:lpstr>
      <vt:lpstr>นิติศาสตร์ในแง่คุณค่า (Legal Science of Values)</vt:lpstr>
      <vt:lpstr>PowerPoint Presentation</vt:lpstr>
      <vt:lpstr>ประโยชน์วิชากฎหมายเปรียบเทียบ</vt:lpstr>
      <vt:lpstr>วิชานิติบัญญัติ</vt:lpstr>
      <vt:lpstr>ประโยชน์ของการเปรียบเทียบเชิงคุณค่าในวิชานิติศาสตร์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นิติปรัชญา</dc:title>
  <dc:creator>asus</dc:creator>
  <cp:lastModifiedBy>Araya</cp:lastModifiedBy>
  <cp:revision>96</cp:revision>
  <dcterms:created xsi:type="dcterms:W3CDTF">2016-08-22T03:08:41Z</dcterms:created>
  <dcterms:modified xsi:type="dcterms:W3CDTF">2021-12-24T02:14:51Z</dcterms:modified>
</cp:coreProperties>
</file>