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82" r:id="rId7"/>
    <p:sldId id="287" r:id="rId8"/>
    <p:sldId id="288" r:id="rId9"/>
    <p:sldId id="259" r:id="rId10"/>
    <p:sldId id="262" r:id="rId11"/>
    <p:sldId id="263" r:id="rId12"/>
    <p:sldId id="265" r:id="rId13"/>
    <p:sldId id="264" r:id="rId14"/>
    <p:sldId id="270" r:id="rId15"/>
    <p:sldId id="266" r:id="rId16"/>
    <p:sldId id="267" r:id="rId17"/>
    <p:sldId id="268" r:id="rId18"/>
    <p:sldId id="269" r:id="rId19"/>
    <p:sldId id="271" r:id="rId20"/>
    <p:sldId id="272" r:id="rId21"/>
    <p:sldId id="273" r:id="rId22"/>
    <p:sldId id="275" r:id="rId23"/>
    <p:sldId id="276" r:id="rId24"/>
    <p:sldId id="283" r:id="rId25"/>
    <p:sldId id="284" r:id="rId26"/>
    <p:sldId id="285" r:id="rId27"/>
    <p:sldId id="286" r:id="rId28"/>
    <p:sldId id="289" r:id="rId29"/>
    <p:sldId id="274" r:id="rId30"/>
    <p:sldId id="277" r:id="rId31"/>
    <p:sldId id="278" r:id="rId32"/>
    <p:sldId id="279" r:id="rId33"/>
    <p:sldId id="280" r:id="rId34"/>
    <p:sldId id="290" r:id="rId35"/>
    <p:sldId id="291" r:id="rId36"/>
    <p:sldId id="292" r:id="rId37"/>
    <p:sldId id="293" r:id="rId38"/>
    <p:sldId id="281" r:id="rId3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93E36-443E-44B3-9728-C7152220274B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6DEF0E-F684-4885-ABD9-92E237F675E1}" type="slidenum">
              <a:rPr lang="th-TH" smtClean="0"/>
              <a:t>‹#›</a:t>
            </a:fld>
            <a:endParaRPr lang="th-T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93E36-443E-44B3-9728-C7152220274B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EF0E-F684-4885-ABD9-92E237F675E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93E36-443E-44B3-9728-C7152220274B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EF0E-F684-4885-ABD9-92E237F675E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93E36-443E-44B3-9728-C7152220274B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EF0E-F684-4885-ABD9-92E237F675E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93E36-443E-44B3-9728-C7152220274B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EF0E-F684-4885-ABD9-92E237F675E1}" type="slidenum">
              <a:rPr lang="th-TH" smtClean="0"/>
              <a:t>‹#›</a:t>
            </a:fld>
            <a:endParaRPr lang="th-TH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93E36-443E-44B3-9728-C7152220274B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EF0E-F684-4885-ABD9-92E237F675E1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93E36-443E-44B3-9728-C7152220274B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EF0E-F684-4885-ABD9-92E237F675E1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93E36-443E-44B3-9728-C7152220274B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EF0E-F684-4885-ABD9-92E237F675E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93E36-443E-44B3-9728-C7152220274B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EF0E-F684-4885-ABD9-92E237F675E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93E36-443E-44B3-9728-C7152220274B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EF0E-F684-4885-ABD9-92E237F675E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93E36-443E-44B3-9728-C7152220274B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EF0E-F684-4885-ABD9-92E237F675E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993E36-443E-44B3-9728-C7152220274B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76DEF0E-F684-4885-ABD9-92E237F675E1}" type="slidenum">
              <a:rPr lang="th-TH" smtClean="0"/>
              <a:t>‹#›</a:t>
            </a:fld>
            <a:endParaRPr lang="th-TH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h.wikipedia.org/w/index.php?title=%E0%B8%99%E0%B9%82%E0%B8%A2%E0%B8%9A%E0%B8%B2%E0%B8%A2%E0%B8%A3%E0%B8%B0%E0%B8%AB%E0%B8%A7%E0%B9%88%E0%B8%B2%E0%B8%87%E0%B8%9B%E0%B8%A3%E0%B8%B0%E0%B9%80%E0%B8%97%E0%B8%A8&amp;action=edit&amp;redlink=1" TargetMode="External"/><Relationship Id="rId2" Type="http://schemas.openxmlformats.org/officeDocument/2006/relationships/hyperlink" Target="https://th.wikipedia.org/wiki/%E0%B8%A3%E0%B8%B1%E0%B8%90%E0%B8%A8%E0%B8%B2%E0%B8%AA%E0%B8%95%E0%B8%A3%E0%B9%8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h.wikipedia.org/wiki/%E0%B9%80%E0%B8%A8%E0%B8%A3%E0%B8%A9%E0%B8%90%E0%B8%81%E0%B8%B4%E0%B8%88" TargetMode="External"/><Relationship Id="rId4" Type="http://schemas.openxmlformats.org/officeDocument/2006/relationships/hyperlink" Target="https://th.wikipedia.org/wiki/%E0%B8%81%E0%B8%B2%E0%B8%A3%E0%B9%80%E0%B8%A1%E0%B8%B7%E0%B8%AD%E0%B8%87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2232248"/>
          </a:xfrm>
        </p:spPr>
        <p:txBody>
          <a:bodyPr/>
          <a:lstStyle/>
          <a:p>
            <a:r>
              <a:rPr lang="th-TH" dirty="0" smtClean="0"/>
              <a:t/>
            </a:r>
            <a:br>
              <a:rPr lang="th-TH" dirty="0" smtClean="0"/>
            </a:br>
            <a:r>
              <a:rPr lang="th-TH" dirty="0"/>
              <a:t/>
            </a:r>
            <a:br>
              <a:rPr lang="th-TH" dirty="0"/>
            </a:br>
            <a:r>
              <a:rPr lang="th-TH" sz="4800" dirty="0" smtClean="0"/>
              <a:t>ภาคที่ </a:t>
            </a:r>
            <a:r>
              <a:rPr lang="en-US" sz="4800" dirty="0" smtClean="0"/>
              <a:t>1</a:t>
            </a:r>
            <a:r>
              <a:rPr lang="th-TH" sz="4800" dirty="0" smtClean="0"/>
              <a:t/>
            </a:r>
            <a:br>
              <a:rPr lang="th-TH" sz="4800" dirty="0" smtClean="0"/>
            </a:br>
            <a:r>
              <a:rPr lang="th-TH" sz="4800" dirty="0" smtClean="0"/>
              <a:t>ลักษณะทั่วไปของความสัมพันธ์ระหว่างประเทศ</a:t>
            </a:r>
            <a:endParaRPr lang="th-TH" sz="48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656784" cy="2736304"/>
          </a:xfrm>
        </p:spPr>
        <p:txBody>
          <a:bodyPr>
            <a:normAutofit/>
          </a:bodyPr>
          <a:lstStyle/>
          <a:p>
            <a:r>
              <a:rPr lang="th-TH" dirty="0" smtClean="0"/>
              <a:t>บรรยายโดย</a:t>
            </a:r>
          </a:p>
          <a:p>
            <a:r>
              <a:rPr lang="th-TH" dirty="0" smtClean="0"/>
              <a:t>อาจารย์</a:t>
            </a:r>
            <a:r>
              <a:rPr lang="th-TH" dirty="0" err="1" smtClean="0"/>
              <a:t>สุไล</a:t>
            </a:r>
            <a:r>
              <a:rPr lang="th-TH" dirty="0" smtClean="0"/>
              <a:t>มาน  </a:t>
            </a:r>
            <a:r>
              <a:rPr lang="th-TH" dirty="0" err="1" smtClean="0"/>
              <a:t>หะโมะ</a:t>
            </a:r>
            <a:endParaRPr lang="th-TH" dirty="0"/>
          </a:p>
          <a:p>
            <a:endParaRPr lang="th-TH" sz="1200" dirty="0" smtClean="0"/>
          </a:p>
          <a:p>
            <a:r>
              <a:rPr lang="th-TH" sz="2000" dirty="0" smtClean="0"/>
              <a:t>หลักสูตรรัฐศาสตร์ </a:t>
            </a:r>
          </a:p>
          <a:p>
            <a:r>
              <a:rPr lang="th-TH" sz="2000" dirty="0" smtClean="0"/>
              <a:t>คณะมนุษยศาสตร์และสังคมศาสตร์</a:t>
            </a:r>
          </a:p>
          <a:p>
            <a:r>
              <a:rPr lang="th-TH" sz="2000" dirty="0" smtClean="0"/>
              <a:t>มหาวิทยาลัยราช</a:t>
            </a:r>
            <a:r>
              <a:rPr lang="th-TH" sz="2000" dirty="0" err="1" smtClean="0"/>
              <a:t>ภัฎ</a:t>
            </a:r>
            <a:r>
              <a:rPr lang="th-TH" sz="2000" dirty="0" smtClean="0"/>
              <a:t>ยะลา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134861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h-TH" sz="4000" dirty="0" smtClean="0">
                <a:solidFill>
                  <a:prstClr val="black"/>
                </a:solidFill>
                <a:latin typeface="Angsana New"/>
                <a:ea typeface="Times New Roman"/>
                <a:cs typeface="TH SarabunPSK"/>
              </a:rPr>
              <a:t>ความหมาย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effectLst/>
                <a:ea typeface="Calibri"/>
                <a:cs typeface="TH SarabunPSK"/>
              </a:rPr>
              <a:t>ศาสตราจารย์ คาร์ล ดับเบิ้ลยู </a:t>
            </a:r>
            <a:r>
              <a:rPr lang="th-TH" dirty="0" err="1" smtClean="0">
                <a:effectLst/>
                <a:ea typeface="Calibri"/>
                <a:cs typeface="TH SarabunPSK"/>
              </a:rPr>
              <a:t>ดอยช์</a:t>
            </a:r>
            <a:r>
              <a:rPr lang="th-TH" dirty="0" smtClean="0">
                <a:effectLst/>
                <a:ea typeface="Calibri"/>
                <a:cs typeface="TH SarabunPSK"/>
              </a:rPr>
              <a:t> (</a:t>
            </a:r>
            <a:r>
              <a:rPr lang="en-US" dirty="0" smtClean="0">
                <a:effectLst/>
                <a:latin typeface="TH SarabunPSK"/>
                <a:ea typeface="Calibri"/>
              </a:rPr>
              <a:t>Kari W. Deutsch</a:t>
            </a:r>
            <a:r>
              <a:rPr lang="th-TH" dirty="0" smtClean="0">
                <a:effectLst/>
                <a:latin typeface="TH SarabunPSK"/>
                <a:ea typeface="Calibri"/>
              </a:rPr>
              <a:t>) </a:t>
            </a:r>
          </a:p>
          <a:p>
            <a:pPr marL="0" indent="0">
              <a:buNone/>
            </a:pPr>
            <a:r>
              <a:rPr lang="th-TH" dirty="0">
                <a:latin typeface="TH SarabunPSK"/>
                <a:ea typeface="Calibri"/>
              </a:rPr>
              <a:t> </a:t>
            </a:r>
            <a:r>
              <a:rPr lang="th-TH" dirty="0" smtClean="0">
                <a:latin typeface="TH SarabunPSK"/>
                <a:ea typeface="Calibri"/>
              </a:rPr>
              <a:t>     </a:t>
            </a:r>
            <a:r>
              <a:rPr lang="th-TH" dirty="0" smtClean="0">
                <a:effectLst/>
                <a:latin typeface="TH SarabunPSK"/>
                <a:ea typeface="Calibri"/>
              </a:rPr>
              <a:t>แห่งมหาลัย </a:t>
            </a:r>
            <a:r>
              <a:rPr lang="th-TH" dirty="0" err="1" smtClean="0">
                <a:effectLst/>
                <a:latin typeface="TH SarabunPSK"/>
                <a:ea typeface="Calibri"/>
              </a:rPr>
              <a:t>ฮารวอร์ด</a:t>
            </a:r>
            <a:r>
              <a:rPr lang="th-TH" dirty="0" smtClean="0">
                <a:effectLst/>
                <a:latin typeface="TH SarabunPSK"/>
                <a:ea typeface="Calibri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th-TH" dirty="0">
                <a:latin typeface="TH SarabunPSK"/>
              </a:rPr>
              <a:t> </a:t>
            </a:r>
            <a:r>
              <a:rPr lang="th-TH" dirty="0" smtClean="0">
                <a:latin typeface="TH SarabunPSK"/>
              </a:rPr>
              <a:t> </a:t>
            </a:r>
            <a:r>
              <a:rPr lang="th-TH" dirty="0" smtClean="0">
                <a:effectLst/>
                <a:ea typeface="Calibri"/>
                <a:cs typeface="TH SarabunPSK"/>
              </a:rPr>
              <a:t>ความสัมพันธ์ระหว่างประเทศประกอบด้วยพฤติกรรมและการกระทำทั้งหลายของรัฐที่มีต่อกันโยปราศจากการควบคุมอย่างเพียงพอ</a:t>
            </a:r>
            <a:r>
              <a:rPr lang="en-US" dirty="0" smtClean="0">
                <a:effectLst/>
                <a:ea typeface="Calibri"/>
                <a:cs typeface="TH SarabunPSK"/>
              </a:rPr>
              <a:t>”</a:t>
            </a:r>
          </a:p>
          <a:p>
            <a:pPr>
              <a:buFont typeface="Wingdings" pitchFamily="2" charset="2"/>
              <a:buChar char="§"/>
            </a:pPr>
            <a:r>
              <a:rPr lang="th-TH" b="1" i="0" dirty="0" err="1" smtClean="0">
                <a:solidFill>
                  <a:srgbClr val="4E4E4E"/>
                </a:solidFill>
                <a:effectLst/>
                <a:latin typeface="Browallia New"/>
              </a:rPr>
              <a:t>อนเวย์</a:t>
            </a:r>
            <a:r>
              <a:rPr lang="th-TH" b="1" i="0" dirty="0" smtClean="0">
                <a:solidFill>
                  <a:srgbClr val="4E4E4E"/>
                </a:solidFill>
                <a:effectLst/>
                <a:latin typeface="Browallia New"/>
              </a:rPr>
              <a:t> ดับเบิ้ลยู </a:t>
            </a:r>
            <a:r>
              <a:rPr lang="th-TH" b="1" i="0" dirty="0" err="1" smtClean="0">
                <a:solidFill>
                  <a:srgbClr val="4E4E4E"/>
                </a:solidFill>
                <a:effectLst/>
                <a:latin typeface="Browallia New"/>
              </a:rPr>
              <a:t>เฮนเดอร์</a:t>
            </a:r>
            <a:r>
              <a:rPr lang="th-TH" b="1" i="0" dirty="0" smtClean="0">
                <a:solidFill>
                  <a:srgbClr val="4E4E4E"/>
                </a:solidFill>
                <a:effectLst/>
                <a:latin typeface="Browallia New"/>
              </a:rPr>
              <a:t>สัน</a:t>
            </a:r>
            <a:r>
              <a:rPr lang="th-TH" sz="2000" b="1" i="0" dirty="0" smtClean="0">
                <a:solidFill>
                  <a:srgbClr val="4E4E4E"/>
                </a:solidFill>
                <a:effectLst/>
                <a:latin typeface="Arial"/>
                <a:cs typeface="Browallia New"/>
              </a:rPr>
              <a:t> </a:t>
            </a:r>
            <a:r>
              <a:rPr lang="th-TH" b="0" i="0" dirty="0" smtClean="0">
                <a:solidFill>
                  <a:srgbClr val="4E4E4E"/>
                </a:solidFill>
                <a:effectLst/>
                <a:latin typeface="Browallia New"/>
              </a:rPr>
              <a:t>(</a:t>
            </a:r>
            <a:r>
              <a:rPr lang="en-US" b="0" i="0" dirty="0" smtClean="0">
                <a:solidFill>
                  <a:srgbClr val="4E4E4E"/>
                </a:solidFill>
                <a:effectLst/>
                <a:latin typeface="Browallia New"/>
              </a:rPr>
              <a:t>Conway W. Henderson)</a:t>
            </a:r>
            <a:r>
              <a:rPr lang="en-US" b="1" i="0" dirty="0" smtClean="0">
                <a:solidFill>
                  <a:srgbClr val="4E4E4E"/>
                </a:solidFill>
                <a:effectLst/>
                <a:latin typeface="Browallia New"/>
              </a:rPr>
              <a:t> </a:t>
            </a:r>
            <a:endParaRPr lang="th-TH" b="1" i="0" dirty="0" smtClean="0">
              <a:solidFill>
                <a:srgbClr val="4E4E4E"/>
              </a:solidFill>
              <a:effectLst/>
              <a:latin typeface="Browallia New"/>
            </a:endParaRPr>
          </a:p>
          <a:p>
            <a:pPr>
              <a:buFont typeface="Wingdings" pitchFamily="2" charset="2"/>
              <a:buChar char="Ø"/>
            </a:pPr>
            <a:r>
              <a:rPr lang="th-TH" b="0" i="0" dirty="0" smtClean="0">
                <a:solidFill>
                  <a:srgbClr val="4E4E4E"/>
                </a:solidFill>
                <a:effectLst/>
                <a:cs typeface="Browallia New"/>
              </a:rPr>
              <a:t> “การศึกษาว่าใครได้อะไร เมื่อใดและอย่างไร ทั้งที่เกี่ยวข้องกับตัวแสดงที่เป็นรัฐชาติและที่ไม่ใช่รัฐชาติทั้งหลาย” </a:t>
            </a:r>
          </a:p>
          <a:p>
            <a:pPr>
              <a:buFont typeface="Wingdings" pitchFamily="2" charset="2"/>
              <a:buChar char="Ø"/>
            </a:pPr>
            <a:r>
              <a:rPr lang="th-TH" b="0" i="0" dirty="0" smtClean="0">
                <a:solidFill>
                  <a:srgbClr val="4E4E4E"/>
                </a:solidFill>
                <a:effectLst/>
                <a:latin typeface="Browallia New"/>
              </a:rPr>
              <a:t>(</a:t>
            </a:r>
            <a:r>
              <a:rPr lang="en-US" b="0" i="0" dirty="0" smtClean="0">
                <a:solidFill>
                  <a:srgbClr val="4E4E4E"/>
                </a:solidFill>
                <a:effectLst/>
                <a:latin typeface="Browallia New"/>
              </a:rPr>
              <a:t>Henderson, 1998, p. 27)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2755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ต่อ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i="0" dirty="0" err="1" smtClean="0">
                <a:solidFill>
                  <a:srgbClr val="4E4E4E"/>
                </a:solidFill>
                <a:effectLst/>
                <a:latin typeface="Browallia New"/>
              </a:rPr>
              <a:t>จชัว</a:t>
            </a:r>
            <a:r>
              <a:rPr lang="th-TH" b="1" i="0" dirty="0" smtClean="0">
                <a:solidFill>
                  <a:srgbClr val="4E4E4E"/>
                </a:solidFill>
                <a:effectLst/>
                <a:latin typeface="Browallia New"/>
              </a:rPr>
              <a:t> </a:t>
            </a:r>
            <a:r>
              <a:rPr lang="th-TH" b="1" i="0" dirty="0" err="1" smtClean="0">
                <a:solidFill>
                  <a:srgbClr val="4E4E4E"/>
                </a:solidFill>
                <a:effectLst/>
                <a:latin typeface="Browallia New"/>
              </a:rPr>
              <a:t>เอส</a:t>
            </a:r>
            <a:r>
              <a:rPr lang="th-TH" sz="2000" b="1" i="0" dirty="0" smtClean="0">
                <a:solidFill>
                  <a:srgbClr val="4E4E4E"/>
                </a:solidFill>
                <a:effectLst/>
                <a:latin typeface="Arial"/>
                <a:cs typeface="Browallia New"/>
              </a:rPr>
              <a:t> </a:t>
            </a:r>
            <a:r>
              <a:rPr lang="th-TH" b="1" i="0" dirty="0" err="1" smtClean="0">
                <a:solidFill>
                  <a:srgbClr val="4E4E4E"/>
                </a:solidFill>
                <a:effectLst/>
                <a:latin typeface="Arial"/>
                <a:cs typeface="Browallia New"/>
              </a:rPr>
              <a:t>โกลด์สไตน์</a:t>
            </a:r>
            <a:r>
              <a:rPr lang="th-TH" b="1" i="0" dirty="0" smtClean="0">
                <a:solidFill>
                  <a:srgbClr val="4E4E4E"/>
                </a:solidFill>
                <a:effectLst/>
                <a:latin typeface="Arial"/>
                <a:cs typeface="Browallia New"/>
              </a:rPr>
              <a:t> </a:t>
            </a:r>
            <a:r>
              <a:rPr lang="th-TH" b="0" i="0" dirty="0" smtClean="0">
                <a:solidFill>
                  <a:srgbClr val="4E4E4E"/>
                </a:solidFill>
                <a:effectLst/>
                <a:cs typeface="Browallia New"/>
              </a:rPr>
              <a:t>(</a:t>
            </a:r>
            <a:r>
              <a:rPr lang="en-US" b="0" i="0" dirty="0" smtClean="0">
                <a:solidFill>
                  <a:srgbClr val="4E4E4E"/>
                </a:solidFill>
                <a:effectLst/>
                <a:latin typeface="Browallia New"/>
              </a:rPr>
              <a:t>Joshua S. Goldstein)</a:t>
            </a:r>
            <a:r>
              <a:rPr lang="en-US" b="1" i="0" dirty="0" smtClean="0">
                <a:solidFill>
                  <a:srgbClr val="4E4E4E"/>
                </a:solidFill>
                <a:effectLst/>
                <a:latin typeface="Browallia New"/>
              </a:rPr>
              <a:t> </a:t>
            </a:r>
            <a:endParaRPr lang="th-TH" b="1" i="0" dirty="0" smtClean="0">
              <a:solidFill>
                <a:srgbClr val="4E4E4E"/>
              </a:solidFill>
              <a:effectLst/>
              <a:latin typeface="Browallia New"/>
            </a:endParaRPr>
          </a:p>
          <a:p>
            <a:pPr algn="thaiDist">
              <a:buFont typeface="Wingdings" pitchFamily="2" charset="2"/>
              <a:buChar char="Ø"/>
            </a:pPr>
            <a:r>
              <a:rPr lang="th-TH" b="0" i="0" dirty="0" smtClean="0">
                <a:solidFill>
                  <a:srgbClr val="4E4E4E"/>
                </a:solidFill>
                <a:effectLst/>
                <a:cs typeface="Browallia New"/>
              </a:rPr>
              <a:t> “ความสัมพันธ์ระหว่างประเทศจะสนใจศึกษาเกี่ยวกับความสัมพันธ์ระหว่างรัฐบาลของรัฐชาติต่างๆ ที่เป็นชาติสมาชิกขององค์การสหประชาชาติ แต่การศึกษาความสัมพันธ์เหล่านี้เพียงอย่างเดียวไม่อาจทำความเข้าใจได้อย่างลึกซึ้งเพียงพอ หากแต่เราต้องศึกษาถึงตัวแสดงอื่นๆ เช่น </a:t>
            </a:r>
            <a:r>
              <a:rPr lang="th-TH" b="0" i="0" dirty="0" smtClean="0">
                <a:solidFill>
                  <a:srgbClr val="FF0000"/>
                </a:solidFill>
                <a:effectLst/>
                <a:cs typeface="Browallia New"/>
              </a:rPr>
              <a:t>องค์การสหประชาชาติ บรรษัทข้ามชาติ และปัจเจกบุคคลด้วย อีกทั้งต้องศึกษาโครงสร้างทางสังคม เช่น เศรษฐกิจ วัฒนธรรม และการเมืองภายในรัฐชาติ นอกจากนี้ยังต้องศึกษาด้านภูมิศาสตร์  และประวัติศาสตร์ที่ครอบงำในสังคมนั้นๆ ด้วย</a:t>
            </a:r>
            <a:r>
              <a:rPr lang="th-TH" b="0" i="0" dirty="0" smtClean="0">
                <a:solidFill>
                  <a:srgbClr val="4E4E4E"/>
                </a:solidFill>
                <a:effectLst/>
                <a:cs typeface="Browallia New"/>
              </a:rPr>
              <a:t>” </a:t>
            </a:r>
            <a:r>
              <a:rPr lang="th-TH" b="0" i="0" dirty="0" smtClean="0">
                <a:solidFill>
                  <a:srgbClr val="4E4E4E"/>
                </a:solidFill>
                <a:effectLst/>
                <a:latin typeface="Browallia New"/>
              </a:rPr>
              <a:t>(</a:t>
            </a:r>
            <a:r>
              <a:rPr lang="en-US" b="0" i="0" dirty="0" smtClean="0">
                <a:solidFill>
                  <a:srgbClr val="4E4E4E"/>
                </a:solidFill>
                <a:effectLst/>
                <a:latin typeface="Browallia New"/>
              </a:rPr>
              <a:t>Goldstein, 1996, p. 3)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8055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ต่อ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h-TH" b="0" i="0" dirty="0" smtClean="0">
                <a:solidFill>
                  <a:srgbClr val="222222"/>
                </a:solidFill>
                <a:effectLst/>
                <a:latin typeface="Arial"/>
              </a:rPr>
              <a:t>การแลกเปลี่ยนและปฏิสัมพันธ์ที่เกิดขึ้นข้ามเขตพรมแดนของรัฐ ซึ่งส่งผลถึงความร่วมมือหรือความขัดแย้งระหว่างประเทศต่าง ๆ ในโลก เป็นแขนงหนึ่งของวิชา</a:t>
            </a:r>
            <a:r>
              <a:rPr lang="th-TH" b="0" i="0" u="none" strike="noStrike" dirty="0" smtClean="0">
                <a:solidFill>
                  <a:srgbClr val="0B0080"/>
                </a:solidFill>
                <a:effectLst/>
                <a:latin typeface="Arial"/>
                <a:hlinkClick r:id="rId2" tooltip="รัฐศาสตร์"/>
              </a:rPr>
              <a:t>รัฐศาสตร์</a:t>
            </a:r>
            <a:r>
              <a:rPr lang="th-TH" b="0" i="0" dirty="0" smtClean="0">
                <a:solidFill>
                  <a:srgbClr val="222222"/>
                </a:solidFill>
                <a:effectLst/>
                <a:latin typeface="Arial"/>
              </a:rPr>
              <a:t> เป็นหลักปฏิบัติและการศึกษาปฏิสัมพันธ์ระหว่างประเทศ เกี่ยวข้องโดยตรงกับการวาง</a:t>
            </a:r>
            <a:r>
              <a:rPr lang="th-TH" b="0" i="0" u="none" strike="noStrike" dirty="0" smtClean="0">
                <a:solidFill>
                  <a:srgbClr val="A55858"/>
                </a:solidFill>
                <a:effectLst/>
                <a:latin typeface="Arial"/>
                <a:hlinkClick r:id="rId3" tooltip="นโยบายระหว่างประเทศ (ไม่มีหน้า)"/>
              </a:rPr>
              <a:t>นโยบายระหว่างประเทศ</a:t>
            </a:r>
            <a:r>
              <a:rPr lang="th-TH" b="0" i="0" dirty="0" smtClean="0">
                <a:solidFill>
                  <a:srgbClr val="222222"/>
                </a:solidFill>
                <a:effectLst/>
                <a:latin typeface="Arial"/>
              </a:rPr>
              <a:t> ซึ่งครอบคลุมทั้งในด้าน</a:t>
            </a:r>
            <a:r>
              <a:rPr lang="th-TH" b="0" i="0" u="none" strike="noStrike" dirty="0" smtClean="0">
                <a:solidFill>
                  <a:srgbClr val="0B0080"/>
                </a:solidFill>
                <a:effectLst/>
                <a:latin typeface="Arial"/>
                <a:hlinkClick r:id="rId4" tooltip="การเมือง"/>
              </a:rPr>
              <a:t>การเมือง</a:t>
            </a:r>
            <a:r>
              <a:rPr lang="th-TH" b="0" i="0" u="none" strike="noStrike" dirty="0" smtClean="0">
                <a:solidFill>
                  <a:srgbClr val="0B0080"/>
                </a:solidFill>
                <a:effectLst/>
                <a:latin typeface="Arial"/>
                <a:hlinkClick r:id="rId5" tooltip="เศรษฐกิจ"/>
              </a:rPr>
              <a:t>เศรษฐกิจ</a:t>
            </a:r>
            <a:endParaRPr lang="th-TH" b="0" i="0" u="none" strike="noStrike" dirty="0" smtClean="0">
              <a:solidFill>
                <a:srgbClr val="0B0080"/>
              </a:solidFill>
              <a:effectLst/>
              <a:latin typeface="Arial"/>
            </a:endParaRPr>
          </a:p>
          <a:p>
            <a:r>
              <a:rPr lang="th-TH" dirty="0" smtClean="0">
                <a:solidFill>
                  <a:srgbClr val="006621"/>
                </a:solidFill>
                <a:latin typeface="arial"/>
              </a:rPr>
              <a:t>เข้าถึงในจาก </a:t>
            </a:r>
            <a:r>
              <a:rPr lang="en-US" b="0" i="0" dirty="0" smtClean="0">
                <a:solidFill>
                  <a:srgbClr val="006621"/>
                </a:solidFill>
                <a:effectLst/>
                <a:latin typeface="arial"/>
              </a:rPr>
              <a:t>https://th.wikipedia.org/wiki/</a:t>
            </a:r>
            <a:r>
              <a:rPr lang="th-TH" b="0" i="0" dirty="0" smtClean="0">
                <a:solidFill>
                  <a:srgbClr val="006621"/>
                </a:solidFill>
                <a:effectLst/>
                <a:latin typeface="arial"/>
              </a:rPr>
              <a:t>ความสัมพันธ์ระหว่างประเทศ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2751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จากความหมายข้างต้น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thaiDist"/>
            <a:r>
              <a:rPr lang="th-TH" sz="4000" b="0" i="0" dirty="0" smtClean="0">
                <a:solidFill>
                  <a:srgbClr val="4E4E4E"/>
                </a:solidFill>
                <a:effectLst/>
                <a:latin typeface="Browallia New"/>
              </a:rPr>
              <a:t>พอที่จะสรุปความหมายของความสัมพันธ์ระหว่างประเทศได้ว่า ความสัมพันธ์ระหว่างประเทศ คือ </a:t>
            </a:r>
            <a:r>
              <a:rPr lang="th-TH" sz="4000" b="0" i="0" dirty="0" smtClean="0">
                <a:solidFill>
                  <a:srgbClr val="FF0000"/>
                </a:solidFill>
                <a:effectLst/>
                <a:latin typeface="Browallia New"/>
              </a:rPr>
              <a:t>“กิจกรรมที่ตัวแสดงระหว่างประเทศต่างๆ ได้แสดงพฤติกรรมหรือการกระทำอย่างใดอย่างหนึ่งต่อตัวแสดงอื่นๆ โดยตัวแสดงทั้งหลายอาจเป็นรัฐชาติ หรือไม่ใช่รัฐชาติก็เป็นได้ ซึ่งต้องศึกษาปัจจัยแวดล้อมของตัวแสดงต่างๆ ที่อาจมีผลต่อการกำหนดท่าทีและการแสดงออก”</a:t>
            </a:r>
            <a:endParaRPr lang="th-TH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21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th-TH" sz="4000" dirty="0">
                <a:solidFill>
                  <a:prstClr val="black"/>
                </a:solidFill>
                <a:latin typeface="Angsana New"/>
                <a:ea typeface="Times New Roman"/>
                <a:cs typeface="TH SarabunPSK"/>
              </a:rPr>
              <a:t>ขอบเขตของการศึกษา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Autofit/>
          </a:bodyPr>
          <a:lstStyle/>
          <a:p>
            <a:r>
              <a:rPr lang="th-TH" sz="3600" dirty="0" smtClean="0">
                <a:effectLst/>
                <a:ea typeface="Calibri"/>
                <a:cs typeface="TH SarabunPSK"/>
              </a:rPr>
              <a:t>การศึกษาวิชาความสัมพันธ์ระหว่างประเทศมีขอบเขตกว้างขวาง เพราะเนื้อหาของวิชานี้คลอบคลุมถึงวิชาหลักทั้งหกในสาขาความสัมพันธ์ระหว่างประเทศ คือ วิชาการเมืองระหว่างประเทศ (</a:t>
            </a:r>
            <a:r>
              <a:rPr lang="en-US" sz="3600" dirty="0" smtClean="0">
                <a:effectLst/>
                <a:latin typeface="TH SarabunPSK"/>
                <a:ea typeface="Calibri"/>
              </a:rPr>
              <a:t>International Politics</a:t>
            </a:r>
            <a:r>
              <a:rPr lang="th-TH" sz="3600" dirty="0" smtClean="0">
                <a:effectLst/>
                <a:latin typeface="TH SarabunPSK"/>
                <a:ea typeface="Calibri"/>
              </a:rPr>
              <a:t>) วิชากฎหมายระหว่างประเทศ (</a:t>
            </a:r>
            <a:r>
              <a:rPr lang="en-US" sz="3600" dirty="0" smtClean="0">
                <a:effectLst/>
                <a:latin typeface="TH SarabunPSK"/>
                <a:ea typeface="Calibri"/>
              </a:rPr>
              <a:t>International Law</a:t>
            </a:r>
            <a:r>
              <a:rPr lang="th-TH" sz="3600" dirty="0" smtClean="0">
                <a:effectLst/>
                <a:latin typeface="TH SarabunPSK"/>
                <a:ea typeface="Calibri"/>
              </a:rPr>
              <a:t>) วิชาประวัติศาสตร์ทางการทูต (</a:t>
            </a:r>
            <a:r>
              <a:rPr lang="en-US" sz="3600" dirty="0" smtClean="0">
                <a:effectLst/>
                <a:latin typeface="TH SarabunPSK"/>
                <a:ea typeface="Calibri"/>
              </a:rPr>
              <a:t>Diplomatic History</a:t>
            </a:r>
            <a:r>
              <a:rPr lang="th-TH" sz="3600" dirty="0" smtClean="0">
                <a:effectLst/>
                <a:latin typeface="TH SarabunPSK"/>
                <a:ea typeface="Calibri"/>
              </a:rPr>
              <a:t>) วิชาองค์การระหว่างประเทศ (</a:t>
            </a:r>
            <a:r>
              <a:rPr lang="en-US" sz="3600" dirty="0" smtClean="0">
                <a:effectLst/>
                <a:latin typeface="TH SarabunPSK"/>
                <a:ea typeface="Calibri"/>
              </a:rPr>
              <a:t>International Organization</a:t>
            </a:r>
            <a:r>
              <a:rPr lang="th-TH" sz="3600" dirty="0" smtClean="0">
                <a:effectLst/>
                <a:latin typeface="TH SarabunPSK"/>
                <a:ea typeface="Calibri"/>
              </a:rPr>
              <a:t>) วิชาเศรษฐกิจระหว่างประเทศ (</a:t>
            </a:r>
            <a:r>
              <a:rPr lang="en-US" sz="3600" dirty="0" smtClean="0">
                <a:effectLst/>
                <a:latin typeface="TH SarabunPSK"/>
                <a:ea typeface="Calibri"/>
              </a:rPr>
              <a:t>International Economics</a:t>
            </a:r>
            <a:r>
              <a:rPr lang="th-TH" sz="3600" dirty="0" smtClean="0">
                <a:effectLst/>
                <a:latin typeface="TH SarabunPSK"/>
                <a:ea typeface="Calibri"/>
              </a:rPr>
              <a:t>) และวิชาว่าด้วยการศึกษาเฉพาะภูมิภาค (</a:t>
            </a:r>
            <a:r>
              <a:rPr lang="en-US" sz="3600" dirty="0" smtClean="0">
                <a:effectLst/>
                <a:latin typeface="TH SarabunPSK"/>
                <a:ea typeface="Calibri"/>
              </a:rPr>
              <a:t>Area or Regional Studies</a:t>
            </a:r>
            <a:r>
              <a:rPr lang="th-TH" sz="3600" dirty="0" smtClean="0">
                <a:effectLst/>
                <a:latin typeface="TH SarabunPSK"/>
                <a:ea typeface="Calibri"/>
              </a:rPr>
              <a:t>)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103438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h-TH" sz="4000" dirty="0">
                <a:solidFill>
                  <a:prstClr val="black"/>
                </a:solidFill>
                <a:latin typeface="Angsana New"/>
                <a:ea typeface="Times New Roman"/>
                <a:cs typeface="TH SarabunPSK"/>
              </a:rPr>
              <a:t>ขอบเขตของ</a:t>
            </a:r>
            <a:r>
              <a:rPr lang="th-TH" sz="4000" dirty="0" smtClean="0">
                <a:solidFill>
                  <a:prstClr val="black"/>
                </a:solidFill>
                <a:latin typeface="Angsana New"/>
                <a:ea typeface="Times New Roman"/>
                <a:cs typeface="TH SarabunPSK"/>
              </a:rPr>
              <a:t>การศึกษา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800" b="0" i="0" dirty="0" smtClean="0">
                <a:solidFill>
                  <a:srgbClr val="4E4E4E"/>
                </a:solidFill>
                <a:effectLst/>
                <a:cs typeface="Browallia New"/>
              </a:rPr>
              <a:t>ขอบเขตการศึกษาความสัมพันธ์ระหว่างประเทศสามารถศึกษาได้ในหลายแนวทาง ดังเช่น </a:t>
            </a:r>
            <a:r>
              <a:rPr lang="th-TH" sz="4800" b="0" i="0" dirty="0" err="1" smtClean="0">
                <a:solidFill>
                  <a:srgbClr val="FF0000"/>
                </a:solidFill>
                <a:effectLst/>
                <a:cs typeface="Browallia New"/>
              </a:rPr>
              <a:t>โจชัว</a:t>
            </a:r>
            <a:r>
              <a:rPr lang="th-TH" sz="4800" b="0" i="0" dirty="0" smtClean="0">
                <a:solidFill>
                  <a:srgbClr val="4E4E4E"/>
                </a:solidFill>
                <a:effectLst/>
                <a:cs typeface="Browallia New"/>
              </a:rPr>
              <a:t> ได้สรุปว่า </a:t>
            </a:r>
            <a:r>
              <a:rPr lang="th-TH" sz="4800" b="0" i="0" dirty="0" smtClean="0">
                <a:solidFill>
                  <a:srgbClr val="FF0000"/>
                </a:solidFill>
                <a:effectLst/>
                <a:cs typeface="Browallia New"/>
              </a:rPr>
              <a:t>ความสัมพันธ์ระหว่างประเทศถือเป็นศาสตร์ใหญ่ที่ต้องเกี่ยวข้องและนำศาสตร์ทั้งหลายมาช่วยในการศึกษา </a:t>
            </a:r>
            <a:r>
              <a:rPr lang="th-TH" sz="4800" b="0" i="0" dirty="0" smtClean="0">
                <a:solidFill>
                  <a:srgbClr val="FF0000"/>
                </a:solidFill>
                <a:effectLst/>
                <a:latin typeface="Browallia New"/>
              </a:rPr>
              <a:t>(</a:t>
            </a:r>
            <a:r>
              <a:rPr lang="en-US" sz="4800" b="0" i="0" dirty="0" smtClean="0">
                <a:solidFill>
                  <a:srgbClr val="FF0000"/>
                </a:solidFill>
                <a:effectLst/>
                <a:latin typeface="Browallia New"/>
              </a:rPr>
              <a:t>Goldstein, 1996, p. 3)</a:t>
            </a:r>
            <a:endParaRPr lang="th-TH" sz="4800" b="0" i="0" dirty="0" smtClean="0">
              <a:solidFill>
                <a:srgbClr val="FF0000"/>
              </a:solidFill>
              <a:effectLst/>
              <a:latin typeface="Browall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6904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ต่อ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r>
              <a:rPr lang="th-TH" sz="2800" b="0" i="0" dirty="0" smtClean="0">
                <a:solidFill>
                  <a:srgbClr val="4E4E4E"/>
                </a:solidFill>
                <a:effectLst/>
                <a:cs typeface="Browallia New"/>
              </a:rPr>
              <a:t>สตี</a:t>
            </a:r>
            <a:r>
              <a:rPr lang="th-TH" sz="2800" b="0" i="0" dirty="0" err="1" smtClean="0">
                <a:solidFill>
                  <a:srgbClr val="4E4E4E"/>
                </a:solidFill>
                <a:effectLst/>
                <a:cs typeface="Browallia New"/>
              </a:rPr>
              <a:t>เฟน</a:t>
            </a:r>
            <a:r>
              <a:rPr lang="th-TH" sz="2800" b="0" i="0" dirty="0" smtClean="0">
                <a:solidFill>
                  <a:srgbClr val="4E4E4E"/>
                </a:solidFill>
                <a:effectLst/>
                <a:cs typeface="Browallia New"/>
              </a:rPr>
              <a:t> </a:t>
            </a:r>
            <a:r>
              <a:rPr lang="th-TH" sz="2800" b="0" i="0" dirty="0" err="1" smtClean="0">
                <a:solidFill>
                  <a:srgbClr val="4E4E4E"/>
                </a:solidFill>
                <a:effectLst/>
                <a:cs typeface="Browallia New"/>
              </a:rPr>
              <a:t>เอ็ม</a:t>
            </a:r>
            <a:r>
              <a:rPr lang="th-TH" sz="2800" b="0" i="0" dirty="0" smtClean="0">
                <a:solidFill>
                  <a:srgbClr val="4E4E4E"/>
                </a:solidFill>
                <a:effectLst/>
                <a:cs typeface="Browallia New"/>
              </a:rPr>
              <a:t> </a:t>
            </a:r>
            <a:r>
              <a:rPr lang="th-TH" sz="2800" b="0" i="0" dirty="0" err="1" smtClean="0">
                <a:solidFill>
                  <a:srgbClr val="4E4E4E"/>
                </a:solidFill>
                <a:effectLst/>
                <a:cs typeface="Browallia New"/>
              </a:rPr>
              <a:t>วอล์ท</a:t>
            </a:r>
            <a:r>
              <a:rPr lang="th-TH" sz="2800" b="0" i="0" dirty="0" smtClean="0">
                <a:solidFill>
                  <a:srgbClr val="4E4E4E"/>
                </a:solidFill>
                <a:effectLst/>
                <a:cs typeface="Browallia New"/>
              </a:rPr>
              <a:t> </a:t>
            </a:r>
            <a:r>
              <a:rPr lang="th-TH" sz="2800" b="0" i="0" dirty="0" smtClean="0">
                <a:solidFill>
                  <a:srgbClr val="4E4E4E"/>
                </a:solidFill>
                <a:effectLst/>
                <a:latin typeface="Browallia New"/>
              </a:rPr>
              <a:t>(</a:t>
            </a:r>
            <a:r>
              <a:rPr lang="en-US" sz="2800" b="0" i="0" dirty="0" smtClean="0">
                <a:solidFill>
                  <a:srgbClr val="4E4E4E"/>
                </a:solidFill>
                <a:effectLst/>
                <a:latin typeface="Browallia New"/>
              </a:rPr>
              <a:t>Stephen M. Walt) </a:t>
            </a:r>
            <a:r>
              <a:rPr lang="th-TH" sz="2800" b="0" i="0" dirty="0" smtClean="0">
                <a:solidFill>
                  <a:srgbClr val="4E4E4E"/>
                </a:solidFill>
                <a:effectLst/>
                <a:latin typeface="Browallia New"/>
              </a:rPr>
              <a:t>ยังกล่าวว่า ขอบเขตของการศึกษาความสัมพันธ์ระหว่างประเทศตามปกติมักจะสนใจเกี่ยวกับ</a:t>
            </a:r>
            <a:r>
              <a:rPr lang="th-TH" sz="2800" b="0" i="0" dirty="0" smtClean="0">
                <a:solidFill>
                  <a:srgbClr val="FF0000"/>
                </a:solidFill>
                <a:effectLst/>
                <a:latin typeface="Browallia New"/>
              </a:rPr>
              <a:t>สงครามและสันติภาพ </a:t>
            </a:r>
            <a:r>
              <a:rPr lang="th-TH" sz="2800" b="0" i="0" dirty="0" smtClean="0">
                <a:solidFill>
                  <a:srgbClr val="4E4E4E"/>
                </a:solidFill>
                <a:effectLst/>
                <a:latin typeface="Browallia New"/>
              </a:rPr>
              <a:t>หรือเรียกอีกอย่างหนึ่งว่า </a:t>
            </a:r>
            <a:r>
              <a:rPr lang="th-TH" sz="2800" b="0" i="0" dirty="0" smtClean="0">
                <a:solidFill>
                  <a:srgbClr val="FF0000"/>
                </a:solidFill>
                <a:effectLst/>
                <a:latin typeface="Browallia New"/>
              </a:rPr>
              <a:t>ความมั่นคงระหว่างประเทศศึกษา</a:t>
            </a:r>
            <a:r>
              <a:rPr lang="th-TH" sz="2800" b="0" i="0" dirty="0" smtClean="0">
                <a:solidFill>
                  <a:srgbClr val="4E4E4E"/>
                </a:solidFill>
                <a:effectLst/>
                <a:latin typeface="Browallia New"/>
              </a:rPr>
              <a:t> (</a:t>
            </a:r>
            <a:r>
              <a:rPr lang="en-US" sz="2800" b="0" i="0" dirty="0" smtClean="0">
                <a:solidFill>
                  <a:srgbClr val="4E4E4E"/>
                </a:solidFill>
                <a:effectLst/>
                <a:latin typeface="Browallia New"/>
              </a:rPr>
              <a:t>International Security Study) </a:t>
            </a:r>
            <a:r>
              <a:rPr lang="th-TH" sz="2800" b="0" i="0" dirty="0" smtClean="0">
                <a:solidFill>
                  <a:srgbClr val="4E4E4E"/>
                </a:solidFill>
                <a:effectLst/>
                <a:latin typeface="Browallia New"/>
              </a:rPr>
              <a:t>หรือสนใจเกี่ยวกับบทบาทของกองทัพ หรือบทบาทของนักการทูต หรือความร่วมมือตามสนธิสัญญาและพันธมิตร เพราะเรื่องราวเหล่านี้ได้ครอบงำการศึกษาความสัมพันธ์ระหว่างประเทศในอดีต </a:t>
            </a:r>
          </a:p>
          <a:p>
            <a:r>
              <a:rPr lang="th-TH" sz="2800" b="0" i="0" dirty="0" smtClean="0">
                <a:solidFill>
                  <a:srgbClr val="4E4E4E"/>
                </a:solidFill>
                <a:effectLst/>
                <a:latin typeface="Browallia New"/>
              </a:rPr>
              <a:t>โดยเฉพาะอย่างยิ่งช่วงทศวรรษที่ 1950 และทศวรรษที่ 1960 และยังคงความสำคัญต่อการศึกษาสาขานี้ จนกระทั่งช่วงทศวรรษที่ 1990หลังสงครามเย็นยุติ การศึกษาได้ให้ความสนใจกับเรื่องดังกล่าวน้อยลง โดยหันมาให้ความสนใจเกี่ยวกับความขัดแย้งในภูมิภาค ความขัดแย้งทางจริยธรรม  ประเด็นทางเพศ </a:t>
            </a:r>
          </a:p>
        </p:txBody>
      </p:sp>
    </p:spTree>
    <p:extLst>
      <p:ext uri="{BB962C8B-B14F-4D97-AF65-F5344CB8AC3E}">
        <p14:creationId xmlns:p14="http://schemas.microsoft.com/office/powerpoint/2010/main" val="243083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ต่อ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z="3600" dirty="0">
                <a:solidFill>
                  <a:srgbClr val="4E4E4E"/>
                </a:solidFill>
                <a:latin typeface="Browallia New"/>
              </a:rPr>
              <a:t>หรือประเด็นทางด้านเศรษฐศาสตร์การเมืองระหว่างประเทศก็เพิ่มความสำคัญมากขึ้นในช่วงทศวรรษที่ 1980 เป็นต้นมา เช่น รัฐเหนือ-รัฐใต้ หรือ รัฐยากจนกับรัฐร่ำรวย รวมทั้งประเด็นที่มีการเชื่อมโยงทางเศรษฐกิจ หนี้สาธารณะ เงินช่วยเหลือจากต่างประเทศ และการถ่ายทอดเทคโนโลยี ประเด็นเหล่านี้เริ่มเข้าสู่การศึกษาความสัมพันธ์ระหว่างประเทศมากยิ่งขึ้น (</a:t>
            </a:r>
            <a:r>
              <a:rPr lang="en-US" sz="3600" dirty="0">
                <a:solidFill>
                  <a:srgbClr val="4E4E4E"/>
                </a:solidFill>
                <a:latin typeface="Browallia New"/>
              </a:rPr>
              <a:t>Walt, p. 211-240)</a:t>
            </a:r>
            <a:endParaRPr lang="th-TH" sz="3600" dirty="0">
              <a:solidFill>
                <a:prstClr val="black"/>
              </a:solidFill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6943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ต่อ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h-TH" sz="2800" dirty="0" smtClean="0"/>
              <a:t>แนวทางทางการศึกษา  คือ วิธีการที่ทำให้รู้จักคิด หรือวีการที่ทำให้เกิดความเข้าใจอย่างแท้จริง</a:t>
            </a:r>
          </a:p>
          <a:p>
            <a:pPr marL="0" indent="0">
              <a:buNone/>
            </a:pPr>
            <a:r>
              <a:rPr lang="th-TH" sz="2800" dirty="0"/>
              <a:t> </a:t>
            </a:r>
            <a:r>
              <a:rPr lang="th-TH" sz="2800" dirty="0" smtClean="0"/>
              <a:t>    ประเพณีหรือดั้งเดิม พฤติกรรมนิยม อุดมคตินิยม สัจนิยม ยุทธศาสตร์ การตัดสินใจ และ มาร์ก</a:t>
            </a:r>
            <a:r>
              <a:rPr lang="th-TH" sz="2800" dirty="0" err="1" smtClean="0"/>
              <a:t>ซิสต์</a:t>
            </a:r>
            <a:r>
              <a:rPr lang="th-TH" sz="2800" dirty="0" smtClean="0"/>
              <a:t>นิยม</a:t>
            </a:r>
          </a:p>
          <a:p>
            <a:pPr>
              <a:buFont typeface="Wingdings" pitchFamily="2" charset="2"/>
              <a:buChar char="Ø"/>
            </a:pPr>
            <a:r>
              <a:rPr lang="th-TH" sz="2800" dirty="0"/>
              <a:t> </a:t>
            </a:r>
            <a:r>
              <a:rPr lang="th-TH" sz="2800" dirty="0" smtClean="0"/>
              <a:t> แนวความคิดพื้นฐาน หมายถึง คำหรือกลุ่มคำที่แสดงให้เห็นถึงความคิดเห็นเฉพาะเรื่องที่เกี่ยวข้องกับธรรมชาติของปรากฏการณ์ระหว่างประเทศหรือพฤติกรรมระหว่างประเทศหรือความสัมพันธ์ระหว่างประเทศ เช่น สงครามและสันติภาพ อำนาจและอิทธิพล ผลประโยชน์แห่งชาติ ความมั่งคง รัฐบาลโลก รัฐบาลโลก สองขั้วอำนาจ หลายขั้วอำนาจ เทคโนโลยีและสภาพแวดล้อมระหว่างประเทศ สัมพันธมิตร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8616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ต่อ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h-TH" sz="4000" dirty="0" smtClean="0"/>
              <a:t> อุดมการณ์ คือ สิ่งที่นักวิชาการเห็นว่าดีงามหรือมีความเหมาะสมหรือสมค</a:t>
            </a:r>
            <a:r>
              <a:rPr lang="th-TH" sz="4000" dirty="0"/>
              <a:t>ว</a:t>
            </a:r>
            <a:r>
              <a:rPr lang="th-TH" sz="4000" dirty="0" smtClean="0"/>
              <a:t>รนำมาใช้อธิบายหรือวิเคราะห์หรือเสนอความคิดเห็นหรือทัศนะของตนในเรื่องความสัมพันธ์ระหว่างประเทศ เช่น ลัทธิชาตินิยม สากลนิยม ภูมิภาคนิยม เสรีนิยม อรุรักษ์นิยม สัจนิยม อุดมคตินิยม สังคมนิยม ลัทธิคอมมิวนิสต์ สันติภาพนิยม ความเป็นกลางนิยม จักรวรรดินิยม เป็นต้น</a:t>
            </a:r>
          </a:p>
          <a:p>
            <a:pPr>
              <a:buFont typeface="Wingdings" pitchFamily="2" charset="2"/>
              <a:buChar char="Ø"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8197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คำอธิบายรายวิชา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/>
          </a:bodyPr>
          <a:lstStyle/>
          <a:p>
            <a:pPr indent="270510" algn="thaiDist">
              <a:spcAft>
                <a:spcPts val="0"/>
              </a:spcAft>
            </a:pPr>
            <a:r>
              <a:rPr lang="th-TH" dirty="0" smtClean="0">
                <a:effectLst/>
                <a:latin typeface="Angsana New"/>
                <a:ea typeface="Times New Roman"/>
                <a:cs typeface="TH SarabunPSK"/>
              </a:rPr>
              <a:t>หลักการทั่วไป วิวัฒนาการ แนวคิดเกี่ยวกับความสัมพันธ์ระหว่างประเทศ ปัจจัยที่ส่งผลกระทบต่อความสัมพันธ์ระหว่างประเทศ นโยบายต่างประเทศ เครื่องมือทีใช้การศึกษาความสัมพันธ์ระหว่างประเทศ และรูปแบบในการดำเนินความสัมพันธ์ระหว่างประเทศ และศึกษาความสัมพันธ์ระหว่างไทยกับอาเซียน</a:t>
            </a:r>
            <a:endParaRPr lang="en-US" dirty="0" smtClean="0">
              <a:effectLst/>
              <a:latin typeface="Angsana New"/>
              <a:ea typeface="Times New Roman"/>
            </a:endParaRPr>
          </a:p>
          <a:p>
            <a:pPr indent="270510" algn="thaiDist"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Times New Roman"/>
              </a:rPr>
              <a:t>General principles, evolution and concepts of international relations; factors affecting international relations; foreign policies, instrument using to and study international relations, operating model of international relations, international relations between  Thai and ASEAN countries</a:t>
            </a:r>
            <a:endParaRPr lang="en-US" dirty="0" smtClean="0">
              <a:effectLst/>
              <a:latin typeface="Angsana New"/>
              <a:ea typeface="Times New Roman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1181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ต่อ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h-TH" sz="3200" dirty="0" smtClean="0"/>
              <a:t> ระดับของการวิเคราะห์ คือ นักวิชาการทำการศึกษา อธิบายและวิเคราะห์ พฤติกรรมระหว่างประเทศ เหตุการณ์ระหว่างประเทศ ปรากฏการณ์ระหว่างประเทศ และความสัมพันธ์ระหว่างประเทศ โดยเน้นระดับของการวิเคราะห์ตัวผู้แสดงบทบาทในเรื่องราวนั้นๆแตกต่างกัน</a:t>
            </a:r>
          </a:p>
          <a:p>
            <a:pPr>
              <a:buFont typeface="Wingdings" pitchFamily="2" charset="2"/>
              <a:buChar char="ü"/>
            </a:pPr>
            <a:r>
              <a:rPr lang="th-TH" sz="3200" dirty="0"/>
              <a:t> </a:t>
            </a:r>
            <a:r>
              <a:rPr lang="th-TH" sz="3200" dirty="0" smtClean="0"/>
              <a:t>   แบ่งระดับออกเป็น </a:t>
            </a:r>
            <a:r>
              <a:rPr lang="en-US" sz="3200" dirty="0" smtClean="0"/>
              <a:t>5 </a:t>
            </a:r>
            <a:r>
              <a:rPr lang="th-TH" sz="3200" dirty="0" smtClean="0"/>
              <a:t>ระดับ คือ </a:t>
            </a:r>
          </a:p>
          <a:p>
            <a:pPr marL="0" indent="0">
              <a:buNone/>
            </a:pPr>
            <a:r>
              <a:rPr lang="th-TH" sz="3200" dirty="0"/>
              <a:t> </a:t>
            </a:r>
            <a:r>
              <a:rPr lang="th-TH" sz="3200" dirty="0" smtClean="0"/>
              <a:t>        บุคคล   กลุ่มเล็ก ชาติ</a:t>
            </a:r>
            <a:r>
              <a:rPr lang="en-US" sz="3200" dirty="0" smtClean="0"/>
              <a:t>-</a:t>
            </a:r>
            <a:r>
              <a:rPr lang="th-TH" sz="3200" dirty="0" smtClean="0"/>
              <a:t>รัฐ  กลุ่มระหว่างประเทศ  และ ระบบระหว่างประเทศ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173323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ต่อ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h-TH" dirty="0" smtClean="0"/>
              <a:t> </a:t>
            </a:r>
            <a:r>
              <a:rPr lang="th-TH" sz="4000" dirty="0" smtClean="0"/>
              <a:t>สาขาอื่นๆที่นำมาสนับสนุน คือ วิชาในสาขาอื่นๆที่ไม่ใช่ความสัมพันธ์ระหว่างประเทศ ซึ่งมีนักวิชาการนำมาใช้ในการอธิบาย วิเคราะห์ และสนับสนุนความคิดเห็น แนวความคิด ทัศนะ สมมุติฐาน และข้อเสนอแนะของตนทางด้านความสัมพันธ์ระหว่างประเทศ เช่น ประวัติศาสตร์ ภูมิศาสตร์ เศรษฐศาสตร์ สังคมวิทยา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2030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effectLst/>
                <a:ea typeface="Calibri"/>
                <a:cs typeface="TH SarabunPSK"/>
              </a:rPr>
              <a:t>จุดมุ่งหมายในการศึกษา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th-TH" dirty="0" err="1" smtClean="0">
                <a:effectLst/>
                <a:ea typeface="Calibri"/>
                <a:cs typeface="TH SarabunPSK"/>
              </a:rPr>
              <a:t>ยอร์ช</a:t>
            </a:r>
            <a:r>
              <a:rPr lang="th-TH" dirty="0" smtClean="0">
                <a:effectLst/>
                <a:ea typeface="Calibri"/>
                <a:cs typeface="TH SarabunPSK"/>
              </a:rPr>
              <a:t> </a:t>
            </a:r>
            <a:r>
              <a:rPr lang="th-TH" dirty="0" err="1" smtClean="0">
                <a:effectLst/>
                <a:ea typeface="Calibri"/>
                <a:cs typeface="TH SarabunPSK"/>
              </a:rPr>
              <a:t>เอฟ</a:t>
            </a:r>
            <a:r>
              <a:rPr lang="th-TH" dirty="0" smtClean="0">
                <a:effectLst/>
                <a:ea typeface="Calibri"/>
                <a:cs typeface="TH SarabunPSK"/>
              </a:rPr>
              <a:t> เคนนอน (</a:t>
            </a:r>
            <a:r>
              <a:rPr lang="en-US" dirty="0" smtClean="0">
                <a:effectLst/>
                <a:latin typeface="TH SarabunPSK"/>
                <a:ea typeface="Calibri"/>
              </a:rPr>
              <a:t>George </a:t>
            </a:r>
            <a:r>
              <a:rPr lang="en-US" dirty="0" err="1" smtClean="0">
                <a:effectLst/>
                <a:latin typeface="TH SarabunPSK"/>
                <a:ea typeface="Calibri"/>
              </a:rPr>
              <a:t>F.Kennan</a:t>
            </a:r>
            <a:r>
              <a:rPr lang="th-TH" dirty="0" smtClean="0">
                <a:effectLst/>
                <a:latin typeface="TH SarabunPSK"/>
                <a:ea typeface="Calibri"/>
              </a:rPr>
              <a:t>) ได้กล่าวไว้มีอยู่ 2 ประการ</a:t>
            </a:r>
          </a:p>
          <a:p>
            <a:pPr marL="0" indent="0" algn="thaiDist">
              <a:buNone/>
            </a:pPr>
            <a:r>
              <a:rPr lang="th-TH" dirty="0" smtClean="0">
                <a:effectLst/>
                <a:ea typeface="Calibri"/>
                <a:cs typeface="TH SarabunPSK"/>
              </a:rPr>
              <a:t>     </a:t>
            </a:r>
            <a:r>
              <a:rPr lang="th-TH" sz="4000" dirty="0" smtClean="0">
                <a:effectLst/>
                <a:ea typeface="Calibri"/>
                <a:cs typeface="TH SarabunPSK"/>
              </a:rPr>
              <a:t>ประการแรก เพื่อให้นักศึกษาซึ่งไม่ได้ทำงาน หรือมีส่วนร่วมในงานที่เกี่ยวกับด้านการประเทศ ได้รับความรู้ทั่วไปในด้านความสัมพันธ์ระหว่างประเทศ เรียนรู้ถึงวิธีการวิเคราะห์ปัญหา และรู้จักใช้ความคิดให้ถูกต้องตามหลักเกณฑ์ การเรียนรู้ดังกล่าวจะทำให้นักศึกษาเป็นผู้มีความสามารถในการแสดงความคิดเห็นเกี่ยวกับปัญหาระหว่างประเทศได้อย่างมีเหตุผล 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42761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23528"/>
          </a:xfrm>
        </p:spPr>
        <p:txBody>
          <a:bodyPr/>
          <a:lstStyle/>
          <a:p>
            <a:r>
              <a:rPr lang="th-TH" dirty="0" smtClean="0"/>
              <a:t>ต่อ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thaiDist"/>
            <a:r>
              <a:rPr lang="th-TH" sz="3200" dirty="0" smtClean="0">
                <a:effectLst/>
                <a:ea typeface="Calibri"/>
                <a:cs typeface="TH SarabunPSK"/>
              </a:rPr>
              <a:t>ประการที่สอง เพื่อเป็นการตระเตรียมบุคคลซึ่งจะไปประกอบอาชีพทางด้านความสัมพันธ์ระหว่างประเทศ ซึ่งอาจจะเป็นงานของรัฐ หรืองานขององค์การระหว่างประเทศ การศึกษาเพื่อจุดมุ่งหมายดังกล่าวนี้ มักกระทำกันในขั้นบัณฑิต โดยมีจุดมุ่งหมายที่จะผลิตผู้เชียวชาญ (</a:t>
            </a:r>
            <a:r>
              <a:rPr lang="en-US" sz="3200" dirty="0" smtClean="0">
                <a:effectLst/>
                <a:latin typeface="TH SarabunPSK"/>
                <a:ea typeface="Calibri"/>
              </a:rPr>
              <a:t>Specialists</a:t>
            </a:r>
            <a:r>
              <a:rPr lang="th-TH" sz="3200" dirty="0" smtClean="0">
                <a:effectLst/>
                <a:latin typeface="TH SarabunPSK"/>
                <a:ea typeface="Calibri"/>
              </a:rPr>
              <a:t>) ทางด้านความสัมพันธ์ระหว่างประเทศออกมา ผู้เชียวชาญดังกล่าวจะต้องศึกษาและมีความรู้ในวิชาแขนงอื่นๆ ทางด้านสังคมศาสตร์ เช่น สังคมวิทยา จิตวิทยา มานุษยวิทยา เป็นต้น เพราะถ้าปราศจากความรู้ในวิชาดังกล่าวแล้ว การเข้าใจปัญหาของความสัมพันธ์ระหว่างประเทศก็จะเป็นไปโดนไม่ลึกซึ่งเท่าที่ควร 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37819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2050" name="Picture 2" descr="C:\Users\toshiba\Desktop\images (9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7992888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25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3074" name="Picture 2" descr="C:\Users\toshiba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136904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32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098" name="Picture 2" descr="C:\Users\toshiba\Desktop\images (6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692697"/>
            <a:ext cx="446449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toshiba\Desktop\ดาวน์โหลด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764704"/>
            <a:ext cx="3672408" cy="5555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toshiba\Desktop\ดาวน์โหลด (5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05064"/>
            <a:ext cx="4464496" cy="2314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68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122" name="Picture 2" descr="C:\Users\toshiba\Desktop\images (10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4392488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toshiba\Desktop\images (1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76672"/>
            <a:ext cx="3625602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11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8194" name="Picture 2" descr="C:\Users\toshiba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6"/>
            <a:ext cx="7416823" cy="525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507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h-TH" sz="4000" dirty="0" smtClean="0">
                <a:solidFill>
                  <a:prstClr val="black"/>
                </a:solidFill>
                <a:latin typeface="Angsana New"/>
                <a:ea typeface="Times New Roman"/>
                <a:cs typeface="TH SarabunPSK"/>
              </a:rPr>
              <a:t>ความสำคัญของการศึกษา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thaiDist"/>
            <a:r>
              <a:rPr lang="th-TH" sz="3200" dirty="0" smtClean="0">
                <a:effectLst/>
                <a:ea typeface="Calibri"/>
                <a:cs typeface="TH SarabunPSK"/>
              </a:rPr>
              <a:t>ในโลกปัจจุบัน ความสัมพันธ์ระหว่างประเทศมีความสำคัญอย่างยิ่งต่อสันติภาพและการอยู่รอดของโลก การร่วมมือกันระหว่างประเทศไม่ว่าจะด้านใดๆก็ดีล้วนแต่เกิดจาดความสัมพันธ์ และความเข้าใจอันดีระหว่างรัฐที่มีต่อกัน นับตั้งแต่ที่รัฐทั้งหลายมีอุปกรณ์และเครื่องมือหลายอย่างที่ใช้ประกอบกับการกระทำของตน อาทิเช่น </a:t>
            </a:r>
            <a:r>
              <a:rPr lang="th-TH" sz="3200" dirty="0" smtClean="0">
                <a:solidFill>
                  <a:srgbClr val="FF0000"/>
                </a:solidFill>
                <a:effectLst/>
                <a:ea typeface="Calibri"/>
                <a:cs typeface="TH SarabunPSK"/>
              </a:rPr>
              <a:t>อุดมการณ์ (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TH SarabunPSK"/>
                <a:ea typeface="Calibri"/>
              </a:rPr>
              <a:t>Ideologies</a:t>
            </a:r>
            <a:r>
              <a:rPr lang="th-TH" sz="3200" dirty="0" smtClean="0">
                <a:effectLst/>
                <a:latin typeface="TH SarabunPSK"/>
                <a:ea typeface="Calibri"/>
              </a:rPr>
              <a:t>) ซึ่งทั้งแง่ดีและแง่ร้าย และอาวุธนานาชาติ เป็นต้น รัฐจึงเป็นสิ่งที่มีอันตรายต่อสันติภาพและความมั่นคงระหว่างประเทศ รัฐอาจจะใช้อุปกรณ์และเครื่องมือที่มีอยู่โจมตี รัฐฝ่ายตรงข้ามที่เป็นคู่ปรปักษ์ได้ในกรณีที่สามารถตกลงหรือประนีประนอมยอมความในปัญหาข้อขัดแย้งระหว่างกัน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69657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วัตถุประสงค์รายวิชา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6695" algn="thaiDist">
              <a:spcAft>
                <a:spcPts val="0"/>
              </a:spcAft>
            </a:pPr>
            <a:r>
              <a:rPr lang="th-TH" sz="4000" dirty="0" smtClean="0">
                <a:effectLst/>
                <a:latin typeface="Angsana New"/>
                <a:ea typeface="Times New Roman"/>
                <a:cs typeface="TH SarabunPSK"/>
              </a:rPr>
              <a:t>นักศึกษาเข้าใจความรู้ทั่วไป พัฒนาการ แนวคิด ทฤษฎี ปัจจัยที่ส่งผลต่อความสัมพันธ์ระหว่างประเทศ พฤติกรรมของความสัมพันธ์ระหว่างประเทศ เครื่องมือในการศึกษาความสัมพันธ์ระหว่างประเทศ การต่างประเทศของไทย ความสัมพันธ์ระหว่างไทยและนานาชาติ วิเคราะห์แนวโน้มและปัญหาสถานการณ์การเมืองโลก</a:t>
            </a:r>
            <a:r>
              <a:rPr lang="en-US" dirty="0" smtClean="0">
                <a:effectLst/>
                <a:latin typeface="TH SarabunPSK"/>
                <a:ea typeface="Times New Roman"/>
              </a:rPr>
              <a:t>   </a:t>
            </a:r>
            <a:endParaRPr lang="en-US" dirty="0" smtClean="0">
              <a:effectLst/>
              <a:latin typeface="Angsana New"/>
              <a:ea typeface="Times New Roman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9695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ต่อ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thaiDist"/>
            <a:r>
              <a:rPr lang="th-TH" sz="4000" dirty="0">
                <a:solidFill>
                  <a:prstClr val="black"/>
                </a:solidFill>
                <a:latin typeface="TH SarabunPSK"/>
                <a:ea typeface="Calibri"/>
              </a:rPr>
              <a:t>ถ้าหาก</a:t>
            </a:r>
            <a:r>
              <a:rPr lang="th-TH" sz="4000" dirty="0" err="1">
                <a:solidFill>
                  <a:prstClr val="black"/>
                </a:solidFill>
                <a:latin typeface="TH SarabunPSK"/>
                <a:ea typeface="Calibri"/>
              </a:rPr>
              <a:t>อารย</a:t>
            </a:r>
            <a:r>
              <a:rPr lang="th-TH" sz="4000" dirty="0">
                <a:solidFill>
                  <a:prstClr val="black"/>
                </a:solidFill>
                <a:latin typeface="TH SarabunPSK"/>
                <a:ea typeface="Calibri"/>
              </a:rPr>
              <a:t>ธรรมและชีวิตของมวลมนุษย์ในโลกนี้จะต้องสูญสลายไปในสามปีข้างหน้าก็คงไม่ใช่เพราะเกิดจากความอดอยากและความหิวโหยหรือโรคระบาดอันร้ายแรงแต่อย่างใด แต่น่าจะเกิดจากความแตกร้าวในความสัมพันธ์ระหว่างรัฐ เราสามารถจัดการแก้ไขปัญหาในเรื่อง การอดอยาก หรือโรคระบาดอันร้ายแรงได้ แต่เราไม่อาจควบคุมอำนาจและการกระทำในรัฐในการใช้รัฐในการใช้อาวุธ</a:t>
            </a:r>
            <a:endParaRPr lang="th-TH" sz="4000" dirty="0">
              <a:solidFill>
                <a:prstClr val="black"/>
              </a:solidFill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6056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ต่อ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pPr algn="thaiDist">
              <a:lnSpc>
                <a:spcPct val="107000"/>
              </a:lnSpc>
              <a:spcAft>
                <a:spcPts val="0"/>
              </a:spcAft>
            </a:pPr>
            <a:r>
              <a:rPr lang="th-TH" sz="2800" dirty="0">
                <a:ea typeface="Calibri"/>
                <a:cs typeface="TH SarabunPSK"/>
              </a:rPr>
              <a:t>ตลอดจนพฤติกรรมต่างๆของรัฐได้โดยเด็ดขาด จะควบคุมได้แต่ในระดับปานกลางโดย</a:t>
            </a:r>
            <a:r>
              <a:rPr lang="th-TH" sz="2800" dirty="0">
                <a:solidFill>
                  <a:srgbClr val="FF0000"/>
                </a:solidFill>
                <a:ea typeface="Calibri"/>
                <a:cs typeface="TH SarabunPSK"/>
              </a:rPr>
              <a:t>อาศัยกฎหมายระหว่างประเทศ สนธิสัญญาระหว่างประเทศ และองค์การระหว่างประเทศเป็นเครื่องมือควบคุม</a:t>
            </a:r>
            <a:r>
              <a:rPr lang="th-TH" sz="2800" dirty="0">
                <a:ea typeface="Calibri"/>
                <a:cs typeface="TH SarabunPSK"/>
              </a:rPr>
              <a:t> กล่าวได้ว่า สันติภาพและความมั่นคงของโลกขึ้นอยู่กับศิลปะที่รัฐแต่ละรัฐนำมาใช้เพื่อก่อให้เกิดความสัมพันธ์อันดีระหว่างรัฐรวมทั้งความสามารถของรัฐในการแก้ไขปัญหา ซึ่งเกิดขึ้นในความสัมพันธ์ระหว่างรัฐที่มีต่อกันโดยหาทางหลีกเลี่ยงการใช้วิธีการใดๆซึ่งจะนำมาสู่การทำลายล้างผลาญซึ่งกันและกัน </a:t>
            </a:r>
            <a:endParaRPr lang="th-TH" sz="2800" dirty="0" smtClean="0">
              <a:ea typeface="Calibri"/>
              <a:cs typeface="TH SarabunPSK"/>
            </a:endParaRPr>
          </a:p>
          <a:p>
            <a:pPr algn="thaiDist">
              <a:lnSpc>
                <a:spcPct val="107000"/>
              </a:lnSpc>
              <a:spcAft>
                <a:spcPts val="0"/>
              </a:spcAft>
            </a:pPr>
            <a:r>
              <a:rPr lang="th-TH" sz="2800" dirty="0" smtClean="0">
                <a:ea typeface="Calibri"/>
                <a:cs typeface="TH SarabunPSK"/>
              </a:rPr>
              <a:t>ดังนั้น</a:t>
            </a:r>
            <a:r>
              <a:rPr lang="th-TH" sz="2800" dirty="0">
                <a:ea typeface="Calibri"/>
                <a:cs typeface="TH SarabunPSK"/>
              </a:rPr>
              <a:t>การศึกษาความสัมพันธ์ระหว่างประเทศจึงมีความสำคัญในการสอนให้รู้จัก และเข้าใจถึงศิลปะและวิธีที่รัฐนำมาใช้ในเวทีความสัมพันธ์ระหว่างประเทศ ตลอดจนเหตุการณ์และปัจจัยต่างๆซึ่งนำมาสู่การทำลายล้างและสงครามระหว่างรัฐ 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45071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ต่อ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>
                <a:effectLst/>
                <a:ea typeface="Calibri"/>
                <a:cs typeface="TH SarabunPSK"/>
              </a:rPr>
              <a:t>เนื่องจากความสัมพันธ์ระหว่างประเทศมีความสัมพันธ์ต่อชีวิตและความเป็นอยู่ของมวลมนุษย์ในโลก การศึกษาความสัมพันธ์ระหว่างประเทศจึงได้รับความสนใจอย่างกว้างขวาง ในปัจจุบันได้กระทำกันอย่างกว้างขวางมากในสหรัฐอเมริกา และในประเทศต่างๆในภาคพื้นยุโรปซึ่งมักศึกษาควบคู่กันไปกับการศึกษาถึงศิลปะที่รัฐบาลของรัฐใช้ในการชักจูงโน้มน้าว หรือบีบบังคับรัฐหนึ่งหรือหลายรัฐ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349145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ต่อ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th-TH" sz="4000" dirty="0">
                <a:solidFill>
                  <a:prstClr val="black"/>
                </a:solidFill>
                <a:ea typeface="Calibri"/>
                <a:cs typeface="TH SarabunPSK"/>
              </a:rPr>
              <a:t>กระทำการหรื</a:t>
            </a:r>
            <a:r>
              <a:rPr lang="th-TH" sz="4000" dirty="0" smtClean="0">
                <a:solidFill>
                  <a:prstClr val="black"/>
                </a:solidFill>
                <a:ea typeface="Calibri"/>
                <a:cs typeface="TH SarabunPSK"/>
              </a:rPr>
              <a:t>องดเว้น</a:t>
            </a:r>
            <a:r>
              <a:rPr lang="th-TH" sz="4000" dirty="0">
                <a:solidFill>
                  <a:prstClr val="black"/>
                </a:solidFill>
                <a:ea typeface="Calibri"/>
                <a:cs typeface="TH SarabunPSK"/>
              </a:rPr>
              <a:t>การกระทำอย่างใดอย่างหนึ่งซึ่งมักปรากฏอยู่เป็นประจำในเวทีการเมืองระหว่างประเทศอย่างไรก็ดี การศึกษาในเรื่องดังกล่าวบางครั้งก็เป็นเรื่องอยากที่จะเข้าใจ หรือให้คำตอบในปัญหาที่เกิดขึ้นในเวทีความสัมพันธ์และการเมืองระหว่างประเทศได้อย่างสมบรูณ์ ทั้งนี้เนื่องจากพฤติกรรมและการกระทำต่างๆของรัฐเป็นเรื่องลึกซึ้ง มีการเปลี่ยนแปลงเคลื่อนไหวอยู่เสมอจนบางครั้งไม่อาจติดตามได้ทัน</a:t>
            </a:r>
            <a:endParaRPr lang="th-TH" sz="4000" dirty="0">
              <a:solidFill>
                <a:prstClr val="black"/>
              </a:solidFill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604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ผลกระทบจากความสัมพันธ์ระหว่างประเทศ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2800" dirty="0" smtClean="0"/>
              <a:t>ผลกระทบต่อบุคคลหรือประชาชน แม้ว่าผู้นำของรัฐเป็นผู้ที่มีบทบาทสำคัญในเวทีความสัมพันธ์ระหว่างประเทศ แต่ประชาชน ปัจเจกบุคคล ก็สามารถแสดงบทบาทสำคัญและเป็นตัวแสดงที่ทำให้เกิดปฏิสัมพันธ์ข้ามพรมแดนของรัฐได้</a:t>
            </a:r>
            <a:endParaRPr lang="en-US" sz="2800" dirty="0" smtClean="0"/>
          </a:p>
          <a:p>
            <a:r>
              <a:rPr lang="en-US" sz="2800" dirty="0" smtClean="0"/>
              <a:t>Joshua S. Goldstein, International Relations,(New York: Pearson  Longman,2005),p.3.</a:t>
            </a:r>
            <a:endParaRPr lang="th-TH" sz="2800" dirty="0" smtClean="0"/>
          </a:p>
          <a:p>
            <a:r>
              <a:rPr lang="th-TH" sz="2800" dirty="0" smtClean="0"/>
              <a:t>ผลกระทบต่อรัฐและผู้นำของรัฐ ความสัมพันธ์ระหว่างประเทศย่อมส่งผลกระทบต่อสถานภาพของรัฐเนื่องจากรัฐเป็นตัวแสดงสำคัญในเวทีการเมืองระหว่างประเทศ เช่น การขยายตัวของการค้าเสรีซึ่งส่งผลกระทบต่อความเหลื่อมล้ำทางรายได้ระหว่างรัฐที่ร่ำรวยและรัฐยากจน</a:t>
            </a:r>
            <a:endParaRPr lang="th-TH" sz="2800" dirty="0"/>
          </a:p>
          <a:p>
            <a:endParaRPr lang="th-TH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0576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prstClr val="black"/>
                </a:solidFill>
              </a:rPr>
              <a:t>ผลกระทบจากความสัมพันธ์ระหว่างประเทศ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3600" dirty="0" smtClean="0"/>
              <a:t>ผลกระทบต่อสังคมโลก สังคมโลกในปัจจุบันมีลักษณะเป็นเครือข่ายความสัมพันธ์ที่มีการเชื่อมโยงอย่างเหนียวแน่นภายใต้กระบวนการ</a:t>
            </a:r>
            <a:r>
              <a:rPr lang="th-TH" sz="3600" dirty="0" err="1" smtClean="0"/>
              <a:t>โลกาภิวัฒน์</a:t>
            </a:r>
            <a:r>
              <a:rPr lang="th-TH" sz="3600" dirty="0" smtClean="0"/>
              <a:t> ความก้าวหน้าของเทคโนโลยีสารสนเทศส่งผลให้มนุษย์สามารถติดต่อสื่อสาร เชื่อมโยงกัน อย่างรวดเร็วและสะดวกสบายยิ่งขึ้น ดังนั้นความสัมพันธ์ระหว่างประเทศที่ส่งผลกระทบต่อประชาชนและรัฐย่อมส่งผลกระทบต่อสังคมโลกโดยรวมในลักษณะลูกโซ่ที่มีเครือข่ายทางความสัมพันธ์อย่างเป็นระบบ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74122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prstClr val="black"/>
                </a:solidFill>
              </a:rPr>
              <a:t>ผลกระทบจากความสัมพันธ์ระหว่างประเทศ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ผลกระทบต่อความมั่นคงของชาติ ความสัมพันธ์ระหว่างประเทศโดยเฉพาะทางด้านการเมืองและการทหารย่อมส่งผลกระทบต่อเสถียรภาพทางการเมืองและบูรณภาพแห่งดินแดนของแต่ละชาติ เช่นภัยคุกคามจากลัทธิคอ</a:t>
            </a:r>
            <a:r>
              <a:rPr lang="th-TH" dirty="0" err="1" smtClean="0"/>
              <a:t>มิวนิสต์</a:t>
            </a:r>
            <a:r>
              <a:rPr lang="th-TH" dirty="0" smtClean="0"/>
              <a:t>และการก่อตัวของสงคราม ซึ่งจะส่งผลกระทบต่อความมั่นคงของชาติ</a:t>
            </a:r>
          </a:p>
          <a:p>
            <a:pPr marL="0" indent="0">
              <a:buNone/>
            </a:pPr>
            <a:endParaRPr lang="th-TH" dirty="0" smtClean="0"/>
          </a:p>
          <a:p>
            <a:r>
              <a:rPr lang="th-TH" dirty="0">
                <a:solidFill>
                  <a:srgbClr val="666666"/>
                </a:solidFill>
                <a:latin typeface="Tahoma"/>
              </a:rPr>
              <a:t>มาตรา ๑</a:t>
            </a:r>
          </a:p>
          <a:p>
            <a:pPr>
              <a:buFont typeface="Arial"/>
              <a:buChar char="•"/>
            </a:pPr>
            <a:r>
              <a:rPr lang="th-TH" dirty="0">
                <a:solidFill>
                  <a:srgbClr val="666666"/>
                </a:solidFill>
                <a:latin typeface="Tahoma"/>
              </a:rPr>
              <a:t>ประเทศไทยเป็นราชอาณาจักรอันหนึ่งอันเดียว จะแบ่งแยก</a:t>
            </a:r>
            <a:r>
              <a:rPr lang="th-TH" dirty="0" smtClean="0">
                <a:solidFill>
                  <a:srgbClr val="666666"/>
                </a:solidFill>
                <a:latin typeface="Tahoma"/>
              </a:rPr>
              <a:t>มิได้</a:t>
            </a:r>
          </a:p>
          <a:p>
            <a:r>
              <a:rPr lang="th-TH" dirty="0">
                <a:solidFill>
                  <a:srgbClr val="666666"/>
                </a:solidFill>
                <a:latin typeface="Tahoma"/>
              </a:rPr>
              <a:t>มาตรา ๒</a:t>
            </a:r>
          </a:p>
          <a:p>
            <a:pPr>
              <a:buFont typeface="Arial"/>
              <a:buChar char="•"/>
            </a:pPr>
            <a:r>
              <a:rPr lang="th-TH" dirty="0">
                <a:solidFill>
                  <a:srgbClr val="666666"/>
                </a:solidFill>
                <a:latin typeface="Tahoma"/>
              </a:rPr>
              <a:t>ประเทศไทยมีการปกครองระบอบประชาธิปไตยอันมีพระมหากษัตริย์</a:t>
            </a:r>
            <a:br>
              <a:rPr lang="th-TH" dirty="0">
                <a:solidFill>
                  <a:srgbClr val="666666"/>
                </a:solidFill>
                <a:latin typeface="Tahoma"/>
              </a:rPr>
            </a:br>
            <a:r>
              <a:rPr lang="th-TH" dirty="0">
                <a:solidFill>
                  <a:srgbClr val="666666"/>
                </a:solidFill>
                <a:latin typeface="Tahoma"/>
              </a:rPr>
              <a:t>ทรงเป็นประมุ</a:t>
            </a:r>
          </a:p>
          <a:p>
            <a:pPr marL="0" indent="0">
              <a:buNone/>
            </a:pPr>
            <a:endParaRPr lang="th-TH" dirty="0">
              <a:solidFill>
                <a:srgbClr val="666666"/>
              </a:solidFill>
              <a:latin typeface="Tahoma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5080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prstClr val="black"/>
                </a:solidFill>
              </a:rPr>
              <a:t>ผลกระทบจากความสัมพันธ์ระหว่างประเทศ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ผลกระทบต่อเศรษฐกิจ ความสัมพันธ์ระหว่างประเทศย่อมส่งผลกระทบทั้งทางตรงและทางอ้อมต่อสภาวะเศรษฐกิจและการกินดีอยู่ดีของประชาชนแต่ละประเทศ อาทิเช่น ฐานะทางการเงิน การบริโภค และสุขภาพอนามัย</a:t>
            </a:r>
          </a:p>
          <a:p>
            <a:r>
              <a:rPr lang="th-TH" dirty="0" smtClean="0"/>
              <a:t>ผลกระทบต่อการพัฒนา การเปลี่ยนแปลงให้ดีขึ้น กล่าวคือความพยายามในการเปลี่ยนแปลงและยกระดับฐานะทางเศรษฐกิจ การเมือง สังคม วิทยาศาสตร์และเทคโนโลยี ซึ่งการพัฒนาของรัฐและประชาชนในแต่ละด้านย่อมได้รับผลกระทบจากความสัมพันธ์ระหว่างประเทศ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1322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ใบงานท้ายคาบสัปดาห์ที่สอง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5400" dirty="0" smtClean="0">
                <a:solidFill>
                  <a:srgbClr val="0000FF"/>
                </a:solidFill>
                <a:effectLst/>
                <a:ea typeface="Times New Roman"/>
                <a:cs typeface="TH SarabunPSK"/>
              </a:rPr>
              <a:t>เหตุใดที่ทุกคนควรสนใจและให้ความสำคัญกับสถานการณ์ระหว่างประเทศ ความสัมพันธ์ระหว่างประเทศ</a:t>
            </a:r>
            <a:r>
              <a:rPr lang="en-US" dirty="0" smtClean="0">
                <a:solidFill>
                  <a:srgbClr val="292929"/>
                </a:solidFill>
                <a:effectLst/>
                <a:latin typeface="TH SarabunPSK"/>
                <a:ea typeface="Times New Roman"/>
              </a:rPr>
              <a:t> 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2761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เกณฑ์การประเมินผล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th-TH" dirty="0" smtClean="0">
                <a:solidFill>
                  <a:srgbClr val="FF0000"/>
                </a:solidFill>
              </a:rPr>
              <a:t>การเข้ามาในชั้นเรียน </a:t>
            </a:r>
            <a:r>
              <a:rPr lang="en-US" dirty="0" smtClean="0">
                <a:solidFill>
                  <a:srgbClr val="FF0000"/>
                </a:solidFill>
              </a:rPr>
              <a:t> 10 %</a:t>
            </a:r>
          </a:p>
          <a:p>
            <a:r>
              <a:rPr lang="th-TH" dirty="0" smtClean="0"/>
              <a:t>รายงานรายบุคคล      </a:t>
            </a:r>
            <a:r>
              <a:rPr lang="en-US" dirty="0" smtClean="0"/>
              <a:t>10%</a:t>
            </a:r>
          </a:p>
          <a:p>
            <a:r>
              <a:rPr lang="th-TH" dirty="0" smtClean="0"/>
              <a:t>รายงานเป็นกลุ่ม         </a:t>
            </a:r>
            <a:r>
              <a:rPr lang="en-US" dirty="0" smtClean="0"/>
              <a:t>10%</a:t>
            </a:r>
            <a:endParaRPr lang="en-US" dirty="0" smtClean="0"/>
          </a:p>
          <a:p>
            <a:r>
              <a:rPr lang="th-TH" dirty="0" smtClean="0"/>
              <a:t>การนำเสนอ              </a:t>
            </a:r>
            <a:r>
              <a:rPr lang="en-US" dirty="0" smtClean="0"/>
              <a:t>10</a:t>
            </a:r>
            <a:r>
              <a:rPr lang="en-US" dirty="0" smtClean="0"/>
              <a:t>%</a:t>
            </a:r>
            <a:endParaRPr lang="en-US" dirty="0" smtClean="0"/>
          </a:p>
          <a:p>
            <a:r>
              <a:rPr lang="th-TH" dirty="0" smtClean="0"/>
              <a:t>สอบกลางภาค            </a:t>
            </a:r>
            <a:r>
              <a:rPr lang="en-US" dirty="0" smtClean="0"/>
              <a:t>20</a:t>
            </a:r>
            <a:r>
              <a:rPr lang="en-US" dirty="0" smtClean="0"/>
              <a:t>%</a:t>
            </a:r>
          </a:p>
          <a:p>
            <a:r>
              <a:rPr lang="th-TH" dirty="0" smtClean="0"/>
              <a:t>สอบปลาย                 </a:t>
            </a:r>
            <a:r>
              <a:rPr lang="en-US" dirty="0" smtClean="0"/>
              <a:t>40</a:t>
            </a:r>
            <a:r>
              <a:rPr lang="en-US" dirty="0" smtClean="0"/>
              <a:t>%</a:t>
            </a:r>
          </a:p>
          <a:p>
            <a:r>
              <a:rPr lang="th-TH" dirty="0" smtClean="0"/>
              <a:t>รวม</a:t>
            </a:r>
            <a:r>
              <a:rPr lang="th-TH" smtClean="0"/>
              <a:t>เป็น                   </a:t>
            </a:r>
            <a:r>
              <a:rPr lang="en-US" smtClean="0"/>
              <a:t>100</a:t>
            </a:r>
            <a:r>
              <a:rPr lang="en-US" dirty="0" smtClean="0"/>
              <a:t>%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932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ทดสอบความรู้เบื้องต้นก่อนเข้าสู่บทเรียน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800" dirty="0" smtClean="0">
                <a:effectLst/>
                <a:ea typeface="Times New Roman"/>
                <a:cs typeface="TH SarabunPSK"/>
              </a:rPr>
              <a:t>แบบทดสอบก่อนเรียน จำนวน  </a:t>
            </a:r>
            <a:r>
              <a:rPr lang="en-US" sz="4800" dirty="0" smtClean="0">
                <a:effectLst/>
                <a:latin typeface="TH SarabunPSK"/>
                <a:ea typeface="Times New Roman"/>
              </a:rPr>
              <a:t>2</a:t>
            </a:r>
            <a:r>
              <a:rPr lang="th-TH" sz="4800" dirty="0" smtClean="0">
                <a:effectLst/>
                <a:latin typeface="TH SarabunPSK"/>
                <a:ea typeface="Times New Roman"/>
              </a:rPr>
              <a:t>0  ข้อ</a:t>
            </a:r>
          </a:p>
          <a:p>
            <a:r>
              <a:rPr lang="th-TH" sz="4800" dirty="0" smtClean="0">
                <a:latin typeface="TH SarabunPSK"/>
              </a:rPr>
              <a:t>โดยใช้</a:t>
            </a:r>
            <a:r>
              <a:rPr lang="en-US" sz="4800" dirty="0" smtClean="0">
                <a:latin typeface="TH SarabunPSK"/>
              </a:rPr>
              <a:t> </a:t>
            </a:r>
            <a:r>
              <a:rPr lang="en-US" sz="4800" dirty="0" err="1" smtClean="0">
                <a:latin typeface="TH SarabunPSK"/>
              </a:rPr>
              <a:t>Kahoot</a:t>
            </a:r>
            <a:r>
              <a:rPr lang="en-US" sz="4800" dirty="0" smtClean="0">
                <a:latin typeface="TH SarabunPSK"/>
              </a:rPr>
              <a:t> </a:t>
            </a:r>
            <a:r>
              <a:rPr lang="en-US" sz="4800" dirty="0" err="1" smtClean="0">
                <a:latin typeface="TH SarabunPSK"/>
              </a:rPr>
              <a:t>Instructment</a:t>
            </a:r>
            <a:r>
              <a:rPr lang="en-US" sz="4800" dirty="0" smtClean="0">
                <a:latin typeface="TH SarabunPSK"/>
              </a:rPr>
              <a:t>  </a:t>
            </a:r>
            <a:endParaRPr lang="th-TH" sz="4800" dirty="0"/>
          </a:p>
        </p:txBody>
      </p:sp>
    </p:spTree>
    <p:extLst>
      <p:ext uri="{BB962C8B-B14F-4D97-AF65-F5344CB8AC3E}">
        <p14:creationId xmlns:p14="http://schemas.microsoft.com/office/powerpoint/2010/main" val="149954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 descr="C:\Users\toshiba\Desktop\ดาวน์โหลด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7848872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oshiba\Desktop\ดาวน์โหลด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645024"/>
            <a:ext cx="403244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toshiba\Desktop\ดาวน์โหลด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273" y="3545632"/>
            <a:ext cx="439248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03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C:\Users\toshiba\Desktop\ดาวน์โหลด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48680"/>
            <a:ext cx="6984776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469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7170" name="Picture 2" descr="C:\Users\toshiba\Desktop\images (5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4664"/>
            <a:ext cx="684076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toshiba\Desktop\images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149080"/>
            <a:ext cx="6912768" cy="213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06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h-TH" sz="4800" dirty="0">
                <a:solidFill>
                  <a:prstClr val="black"/>
                </a:solidFill>
                <a:latin typeface="Angsana New"/>
                <a:ea typeface="Times New Roman"/>
                <a:cs typeface="TH SarabunPSK"/>
              </a:rPr>
              <a:t>บทที่ </a:t>
            </a:r>
            <a:r>
              <a:rPr lang="en-US" sz="4800" b="1" dirty="0">
                <a:solidFill>
                  <a:prstClr val="black"/>
                </a:solidFill>
                <a:latin typeface="TH SarabunPSK"/>
                <a:ea typeface="Times New Roman"/>
                <a:cs typeface="+mn-cs"/>
              </a:rPr>
              <a:t>1 </a:t>
            </a:r>
            <a:r>
              <a:rPr lang="th-TH" sz="4800" dirty="0">
                <a:solidFill>
                  <a:prstClr val="black"/>
                </a:solidFill>
                <a:latin typeface="Angsana New"/>
                <a:ea typeface="Times New Roman"/>
                <a:cs typeface="TH SarabunPSK"/>
              </a:rPr>
              <a:t>ลักษณะและขอบเขตของการศึกษาความสัมพันธ์ระหว่าง</a:t>
            </a:r>
            <a:r>
              <a:rPr lang="th-TH" sz="4800" dirty="0" smtClean="0">
                <a:solidFill>
                  <a:prstClr val="black"/>
                </a:solidFill>
                <a:latin typeface="Angsana New"/>
                <a:ea typeface="Times New Roman"/>
                <a:cs typeface="TH SarabunPSK"/>
              </a:rPr>
              <a:t>ประเทศ</a:t>
            </a:r>
            <a:endParaRPr lang="th-TH" sz="48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</a:pPr>
            <a:r>
              <a:rPr lang="en-US" sz="4300" b="1" dirty="0" smtClean="0">
                <a:effectLst/>
                <a:latin typeface="TH SarabunPSK"/>
                <a:ea typeface="Times New Roman"/>
              </a:rPr>
              <a:t>- </a:t>
            </a:r>
            <a:r>
              <a:rPr lang="th-TH" sz="4300" dirty="0" smtClean="0">
                <a:effectLst/>
                <a:latin typeface="Angsana New"/>
                <a:ea typeface="Times New Roman"/>
                <a:cs typeface="TH SarabunPSK"/>
              </a:rPr>
              <a:t>ความหมาย</a:t>
            </a:r>
            <a:endParaRPr lang="en-US" sz="4300" dirty="0" smtClean="0">
              <a:effectLst/>
              <a:latin typeface="Angsana New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4300" b="1" dirty="0" smtClean="0">
                <a:effectLst/>
                <a:latin typeface="TH SarabunPSK"/>
                <a:ea typeface="Times New Roman"/>
              </a:rPr>
              <a:t>- </a:t>
            </a:r>
            <a:r>
              <a:rPr lang="th-TH" sz="4300" dirty="0" smtClean="0">
                <a:effectLst/>
                <a:latin typeface="Angsana New"/>
                <a:ea typeface="Times New Roman"/>
                <a:cs typeface="TH SarabunPSK"/>
              </a:rPr>
              <a:t>ขอบเขตของการศึกษา</a:t>
            </a:r>
            <a:endParaRPr lang="en-US" sz="4300" dirty="0" smtClean="0">
              <a:effectLst/>
              <a:latin typeface="Angsana New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4300" b="1" dirty="0" smtClean="0">
                <a:effectLst/>
                <a:latin typeface="TH SarabunPSK"/>
                <a:ea typeface="Times New Roman"/>
              </a:rPr>
              <a:t>- </a:t>
            </a:r>
            <a:r>
              <a:rPr lang="th-TH" sz="4300" dirty="0" smtClean="0">
                <a:effectLst/>
                <a:latin typeface="Angsana New"/>
                <a:ea typeface="Times New Roman"/>
                <a:cs typeface="TH SarabunPSK"/>
              </a:rPr>
              <a:t>ความสำคัญ</a:t>
            </a:r>
            <a:endParaRPr lang="en-US" sz="4300" dirty="0" smtClean="0">
              <a:effectLst/>
              <a:latin typeface="Angsana New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4300" b="1" dirty="0" smtClean="0">
                <a:effectLst/>
                <a:latin typeface="TH SarabunPSK"/>
                <a:ea typeface="Times New Roman"/>
              </a:rPr>
              <a:t>- </a:t>
            </a:r>
            <a:r>
              <a:rPr lang="th-TH" sz="4300" dirty="0" smtClean="0">
                <a:effectLst/>
                <a:latin typeface="Angsana New"/>
                <a:ea typeface="Times New Roman"/>
                <a:cs typeface="TH SarabunPSK"/>
              </a:rPr>
              <a:t>ประโยชน์ของการศึกษา</a:t>
            </a:r>
            <a:endParaRPr lang="en-US" sz="4300" dirty="0" smtClean="0">
              <a:effectLst/>
              <a:latin typeface="Angsana New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4300" b="1" dirty="0" smtClean="0">
                <a:effectLst/>
                <a:latin typeface="TH SarabunPSK"/>
                <a:ea typeface="Times New Roman"/>
              </a:rPr>
              <a:t>- </a:t>
            </a:r>
            <a:r>
              <a:rPr lang="th-TH" sz="4300" dirty="0" smtClean="0">
                <a:effectLst/>
                <a:latin typeface="Angsana New"/>
                <a:ea typeface="Times New Roman"/>
                <a:cs typeface="TH SarabunPSK"/>
              </a:rPr>
              <a:t>วิวัฒนาการของการศึกษาความสัมพันธ์ระหว่างประเทศ</a:t>
            </a:r>
            <a:endParaRPr lang="en-US" sz="4300" dirty="0" smtClean="0">
              <a:effectLst/>
              <a:latin typeface="Angsana New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4300" b="1" dirty="0" smtClean="0">
                <a:effectLst/>
                <a:latin typeface="TH SarabunPSK"/>
                <a:ea typeface="Times New Roman"/>
              </a:rPr>
              <a:t>- </a:t>
            </a:r>
            <a:r>
              <a:rPr lang="th-TH" sz="4300" dirty="0" smtClean="0">
                <a:effectLst/>
                <a:latin typeface="Angsana New"/>
                <a:ea typeface="Times New Roman"/>
                <a:cs typeface="TH SarabunPSK"/>
              </a:rPr>
              <a:t>วิวัฒนาการของการศึกษาทฤษฎีความสัมพันธ์ระหว่างประเทศ</a:t>
            </a:r>
            <a:endParaRPr lang="en-US" sz="4300" dirty="0" smtClean="0">
              <a:effectLst/>
              <a:latin typeface="Angsana New"/>
              <a:ea typeface="Times New Roman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066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645</TotalTime>
  <Words>1869</Words>
  <Application>Microsoft Office PowerPoint</Application>
  <PresentationFormat>นำเสนอทางหน้าจอ (4:3)</PresentationFormat>
  <Paragraphs>101</Paragraphs>
  <Slides>38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38</vt:i4>
      </vt:variant>
    </vt:vector>
  </HeadingPairs>
  <TitlesOfParts>
    <vt:vector size="39" baseType="lpstr">
      <vt:lpstr>Executive</vt:lpstr>
      <vt:lpstr>  ภาคที่ 1 ลักษณะทั่วไปของความสัมพันธ์ระหว่างประเทศ</vt:lpstr>
      <vt:lpstr>คำอธิบายรายวิชา</vt:lpstr>
      <vt:lpstr>วัตถุประสงค์รายวิชา</vt:lpstr>
      <vt:lpstr>เกณฑ์การประเมินผล</vt:lpstr>
      <vt:lpstr>ทดสอบความรู้เบื้องต้นก่อนเข้าสู่บทเรียน</vt:lpstr>
      <vt:lpstr>งานนำเสนอ PowerPoint</vt:lpstr>
      <vt:lpstr>งานนำเสนอ PowerPoint</vt:lpstr>
      <vt:lpstr>งานนำเสนอ PowerPoint</vt:lpstr>
      <vt:lpstr>บทที่ 1 ลักษณะและขอบเขตของการศึกษาความสัมพันธ์ระหว่างประเทศ</vt:lpstr>
      <vt:lpstr>ความหมาย</vt:lpstr>
      <vt:lpstr>ต่อ</vt:lpstr>
      <vt:lpstr>ต่อ</vt:lpstr>
      <vt:lpstr>จากความหมายข้างต้น</vt:lpstr>
      <vt:lpstr>ขอบเขตของการศึกษา</vt:lpstr>
      <vt:lpstr>ขอบเขตของการศึกษา</vt:lpstr>
      <vt:lpstr>ต่อ</vt:lpstr>
      <vt:lpstr>ต่อ</vt:lpstr>
      <vt:lpstr>ต่อ</vt:lpstr>
      <vt:lpstr>ต่อ</vt:lpstr>
      <vt:lpstr>ต่อ</vt:lpstr>
      <vt:lpstr>ต่อ</vt:lpstr>
      <vt:lpstr>จุดมุ่งหมายในการศึกษา</vt:lpstr>
      <vt:lpstr>ต่อ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ความสำคัญของการศึกษา</vt:lpstr>
      <vt:lpstr>ต่อ</vt:lpstr>
      <vt:lpstr>ต่อ</vt:lpstr>
      <vt:lpstr>ต่อ</vt:lpstr>
      <vt:lpstr>ต่อ</vt:lpstr>
      <vt:lpstr>ผลกระทบจากความสัมพันธ์ระหว่างประเทศ</vt:lpstr>
      <vt:lpstr>ผลกระทบจากความสัมพันธ์ระหว่างประเทศ</vt:lpstr>
      <vt:lpstr>ผลกระทบจากความสัมพันธ์ระหว่างประเทศ</vt:lpstr>
      <vt:lpstr>ผลกระทบจากความสัมพันธ์ระหว่างประเทศ</vt:lpstr>
      <vt:lpstr>ใบงานท้ายคาบสัปดาห์ที่สอง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ภาคที่ 1 ลักษณะทั่วไปของความสัมพันธ์ระหว่างประเทศ</dc:title>
  <dc:creator>toshiba</dc:creator>
  <cp:lastModifiedBy>toshiba</cp:lastModifiedBy>
  <cp:revision>25</cp:revision>
  <dcterms:created xsi:type="dcterms:W3CDTF">2018-07-17T21:07:43Z</dcterms:created>
  <dcterms:modified xsi:type="dcterms:W3CDTF">2019-07-31T02:52:19Z</dcterms:modified>
</cp:coreProperties>
</file>