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5143500" type="screen16x9"/>
  <p:notesSz cx="6858000" cy="9144000"/>
  <p:embeddedFontLst>
    <p:embeddedFont>
      <p:font typeface="Montserrat" pitchFamily="2" charset="77"/>
      <p:regular r:id="rId7"/>
      <p:bold r:id="rId8"/>
      <p:italic r:id="rId9"/>
      <p:boldItalic r:id="rId10"/>
    </p:embeddedFont>
    <p:embeddedFont>
      <p:font typeface="Vidaloka" panose="02000504000000020004" pitchFamily="2" charset="0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D98B9D2-0B5B-4833-B61E-8B6E06F2D01F}">
  <a:tblStyle styleId="{CD98B9D2-0B5B-4833-B61E-8B6E06F2D01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07"/>
  </p:normalViewPr>
  <p:slideViewPr>
    <p:cSldViewPr snapToGrid="0" snapToObjects="1">
      <p:cViewPr varScale="1">
        <p:scale>
          <a:sx n="117" d="100"/>
          <a:sy n="117" d="100"/>
        </p:scale>
        <p:origin x="184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cf7a3c503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cf7a3c503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cf7a3c503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cf7a3c503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011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cf7a3c503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cf7a3c503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3789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039975" y="1324500"/>
            <a:ext cx="70641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040000" y="3377100"/>
            <a:ext cx="7064100" cy="44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2;p2"/>
          <p:cNvCxnSpPr/>
          <p:nvPr/>
        </p:nvCxnSpPr>
        <p:spPr>
          <a:xfrm flipH="1">
            <a:off x="-257975" y="-72550"/>
            <a:ext cx="3047400" cy="13464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Google Shape;14;p2"/>
          <p:cNvCxnSpPr/>
          <p:nvPr/>
        </p:nvCxnSpPr>
        <p:spPr>
          <a:xfrm flipH="1">
            <a:off x="6467450" y="3935375"/>
            <a:ext cx="3047400" cy="13464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">
  <p:cSld name="CUSTOM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3583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subTitle" idx="1"/>
          </p:nvPr>
        </p:nvSpPr>
        <p:spPr>
          <a:xfrm>
            <a:off x="5001000" y="194292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subTitle" idx="2"/>
          </p:nvPr>
        </p:nvSpPr>
        <p:spPr>
          <a:xfrm>
            <a:off x="5001000" y="2255100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ubTitle" idx="3"/>
          </p:nvPr>
        </p:nvSpPr>
        <p:spPr>
          <a:xfrm>
            <a:off x="1655200" y="194292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subTitle" idx="4"/>
          </p:nvPr>
        </p:nvSpPr>
        <p:spPr>
          <a:xfrm>
            <a:off x="1655200" y="2255100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ubTitle" idx="5"/>
          </p:nvPr>
        </p:nvSpPr>
        <p:spPr>
          <a:xfrm>
            <a:off x="5001000" y="372395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ubTitle" idx="6"/>
          </p:nvPr>
        </p:nvSpPr>
        <p:spPr>
          <a:xfrm>
            <a:off x="5001000" y="4036125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7"/>
          </p:nvPr>
        </p:nvSpPr>
        <p:spPr>
          <a:xfrm>
            <a:off x="1655200" y="372395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8"/>
          </p:nvPr>
        </p:nvSpPr>
        <p:spPr>
          <a:xfrm>
            <a:off x="1655250" y="4036125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title" idx="9" hasCustomPrompt="1"/>
          </p:nvPr>
        </p:nvSpPr>
        <p:spPr>
          <a:xfrm>
            <a:off x="2378650" y="130358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3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4" name="Google Shape;84;p13"/>
          <p:cNvSpPr txBox="1">
            <a:spLocks noGrp="1"/>
          </p:cNvSpPr>
          <p:nvPr>
            <p:ph type="title" idx="13" hasCustomPrompt="1"/>
          </p:nvPr>
        </p:nvSpPr>
        <p:spPr>
          <a:xfrm>
            <a:off x="5724450" y="130358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3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5" name="Google Shape;85;p13"/>
          <p:cNvSpPr txBox="1">
            <a:spLocks noGrp="1"/>
          </p:cNvSpPr>
          <p:nvPr>
            <p:ph type="title" idx="14" hasCustomPrompt="1"/>
          </p:nvPr>
        </p:nvSpPr>
        <p:spPr>
          <a:xfrm>
            <a:off x="2378700" y="308273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3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6" name="Google Shape;86;p13"/>
          <p:cNvSpPr txBox="1">
            <a:spLocks noGrp="1"/>
          </p:cNvSpPr>
          <p:nvPr>
            <p:ph type="title" idx="15" hasCustomPrompt="1"/>
          </p:nvPr>
        </p:nvSpPr>
        <p:spPr>
          <a:xfrm>
            <a:off x="5724450" y="308273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3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cxnSp>
        <p:nvCxnSpPr>
          <p:cNvPr id="87" name="Google Shape;87;p13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" name="Google Shape;88;p13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0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0" name="Google Shape;230;p31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1" name="Google Shape;231;p31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0_1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3" name="Google Shape;233;p32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4" name="Google Shape;234;p32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5" name="Google Shape;235;p32"/>
          <p:cNvCxnSpPr/>
          <p:nvPr/>
        </p:nvCxnSpPr>
        <p:spPr>
          <a:xfrm>
            <a:off x="7434175" y="-125600"/>
            <a:ext cx="1993200" cy="1330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6" name="Google Shape;236;p32"/>
          <p:cNvCxnSpPr/>
          <p:nvPr/>
        </p:nvCxnSpPr>
        <p:spPr>
          <a:xfrm>
            <a:off x="-147275" y="3943475"/>
            <a:ext cx="1993200" cy="1330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0_1_1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8" name="Google Shape;238;p33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9" name="Google Shape;239;p33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0" name="Google Shape;240;p33"/>
          <p:cNvCxnSpPr/>
          <p:nvPr/>
        </p:nvCxnSpPr>
        <p:spPr>
          <a:xfrm flipH="1">
            <a:off x="6772150" y="3663450"/>
            <a:ext cx="2823300" cy="1633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idaloka"/>
              <a:buNone/>
              <a:defRPr sz="30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50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●"/>
              <a:def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59" r:id="rId3"/>
    <p:sldLayoutId id="2147483677" r:id="rId4"/>
    <p:sldLayoutId id="2147483678" r:id="rId5"/>
    <p:sldLayoutId id="2147483679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6"/>
          <p:cNvSpPr txBox="1">
            <a:spLocks noGrp="1"/>
          </p:cNvSpPr>
          <p:nvPr>
            <p:ph type="ctrTitle"/>
          </p:nvPr>
        </p:nvSpPr>
        <p:spPr>
          <a:xfrm>
            <a:off x="596891" y="655257"/>
            <a:ext cx="7585576" cy="215392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th-TH" b="1" dirty="0" err="1">
                <a:latin typeface="Baskerville" panose="02020502070401020303" pitchFamily="18" charset="0"/>
                <a:ea typeface="Baskerville" panose="02020502070401020303" pitchFamily="18" charset="0"/>
              </a:rPr>
              <a:t>Week</a:t>
            </a:r>
            <a:r>
              <a:rPr lang="th-TH" b="1" dirty="0">
                <a:latin typeface="Baskerville" panose="02020502070401020303" pitchFamily="18" charset="0"/>
                <a:ea typeface="Baskerville" panose="02020502070401020303" pitchFamily="18" charset="0"/>
              </a:rPr>
              <a:t> 3</a:t>
            </a:r>
            <a:br>
              <a:rPr lang="th-TH" b="1" dirty="0">
                <a:latin typeface="Baskerville" panose="02020502070401020303" pitchFamily="18" charset="0"/>
                <a:ea typeface="Baskerville" panose="02020502070401020303" pitchFamily="18" charset="0"/>
              </a:rPr>
            </a:br>
            <a:r>
              <a:rPr lang="en-US" sz="4000" b="1" dirty="0">
                <a:latin typeface="Baskerville" panose="02020502070401020303" pitchFamily="18" charset="0"/>
                <a:ea typeface="Baskerville" panose="02020502070401020303" pitchFamily="18" charset="0"/>
              </a:rPr>
              <a:t>Int</a:t>
            </a:r>
            <a:r>
              <a:rPr lang="th-TH" sz="4000" b="1" dirty="0" err="1">
                <a:latin typeface="Baskerville" panose="02020502070401020303" pitchFamily="18" charset="0"/>
                <a:ea typeface="Baskerville" panose="02020502070401020303" pitchFamily="18" charset="0"/>
              </a:rPr>
              <a:t>onation</a:t>
            </a:r>
            <a:r>
              <a:rPr lang="th-TH" sz="4000" b="1" dirty="0">
                <a:latin typeface="Baskerville" panose="02020502070401020303" pitchFamily="18" charset="0"/>
                <a:ea typeface="Baskerville" panose="02020502070401020303" pitchFamily="18" charset="0"/>
              </a:rPr>
              <a:t> </a:t>
            </a:r>
            <a:r>
              <a:rPr lang="th-TH" sz="4000" b="1" dirty="0" err="1">
                <a:latin typeface="Baskerville" panose="02020502070401020303" pitchFamily="18" charset="0"/>
                <a:ea typeface="Baskerville" panose="02020502070401020303" pitchFamily="18" charset="0"/>
              </a:rPr>
              <a:t>Patterns</a:t>
            </a:r>
            <a:endParaRPr b="1" dirty="0"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  <p:sp>
        <p:nvSpPr>
          <p:cNvPr id="250" name="Google Shape;250;p36"/>
          <p:cNvSpPr txBox="1">
            <a:spLocks noGrp="1"/>
          </p:cNvSpPr>
          <p:nvPr>
            <p:ph type="subTitle" idx="1"/>
          </p:nvPr>
        </p:nvSpPr>
        <p:spPr>
          <a:xfrm>
            <a:off x="1039950" y="3207417"/>
            <a:ext cx="7064100" cy="44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 err="1">
                <a:latin typeface="Baskerville" panose="02020502070401020303" pitchFamily="18" charset="0"/>
                <a:ea typeface="Baskerville" panose="02020502070401020303" pitchFamily="18" charset="0"/>
              </a:rPr>
              <a:t>Varavejbhisis</a:t>
            </a:r>
            <a:r>
              <a:rPr lang="en" sz="3200" b="1" dirty="0">
                <a:latin typeface="Baskerville" panose="02020502070401020303" pitchFamily="18" charset="0"/>
                <a:ea typeface="Baskerville" panose="02020502070401020303" pitchFamily="18" charset="0"/>
              </a:rPr>
              <a:t> </a:t>
            </a:r>
            <a:r>
              <a:rPr lang="en" sz="3200" b="1" dirty="0" err="1">
                <a:latin typeface="Baskerville" panose="02020502070401020303" pitchFamily="18" charset="0"/>
                <a:ea typeface="Baskerville" panose="02020502070401020303" pitchFamily="18" charset="0"/>
              </a:rPr>
              <a:t>Yossiri</a:t>
            </a:r>
            <a:endParaRPr lang="en" sz="3200" b="1" dirty="0"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>
                <a:solidFill>
                  <a:schemeClr val="bg1"/>
                </a:solidFill>
              </a:rPr>
              <a:t>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 in Applied Linguistics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2A1D1C88-2722-539E-C647-CBB4E6EA1281}"/>
              </a:ext>
            </a:extLst>
          </p:cNvPr>
          <p:cNvSpPr txBox="1"/>
          <p:nvPr/>
        </p:nvSpPr>
        <p:spPr>
          <a:xfrm>
            <a:off x="556181" y="688157"/>
            <a:ext cx="84652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askerville" panose="02020502070401020303" pitchFamily="18" charset="0"/>
                <a:ea typeface="Baskerville" panose="02020502070401020303" pitchFamily="18" charset="0"/>
              </a:rPr>
              <a:t>Int</a:t>
            </a:r>
            <a:r>
              <a:rPr lang="th-TH" sz="3200" b="1" dirty="0" err="1">
                <a:latin typeface="Baskerville" panose="02020502070401020303" pitchFamily="18" charset="0"/>
                <a:ea typeface="Baskerville" panose="02020502070401020303" pitchFamily="18" charset="0"/>
              </a:rPr>
              <a:t>onation</a:t>
            </a:r>
            <a:r>
              <a:rPr lang="th-TH" sz="3200" b="1" dirty="0">
                <a:latin typeface="Baskerville" panose="02020502070401020303" pitchFamily="18" charset="0"/>
                <a:ea typeface="Baskerville" panose="02020502070401020303" pitchFamily="18" charset="0"/>
              </a:rPr>
              <a:t> </a:t>
            </a:r>
            <a:r>
              <a:rPr lang="th-TH" sz="3200" b="1" dirty="0" err="1">
                <a:latin typeface="Baskerville" panose="02020502070401020303" pitchFamily="18" charset="0"/>
                <a:ea typeface="Baskerville" panose="02020502070401020303" pitchFamily="18" charset="0"/>
              </a:rPr>
              <a:t>Patterns</a:t>
            </a:r>
            <a:endParaRPr lang="th-TH" sz="3200" b="1" dirty="0"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endParaRPr lang="th-TH" sz="3200" b="1" dirty="0"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endParaRPr lang="th-TH" sz="3200" b="1" dirty="0"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endParaRPr lang="th-TH" sz="3200" b="1" dirty="0"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endParaRPr lang="en-US" sz="3200" b="1" dirty="0"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9CA8866-2B4E-4642-4C86-FC21D67220CA}"/>
              </a:ext>
            </a:extLst>
          </p:cNvPr>
          <p:cNvSpPr/>
          <p:nvPr/>
        </p:nvSpPr>
        <p:spPr>
          <a:xfrm>
            <a:off x="707010" y="1593128"/>
            <a:ext cx="2507530" cy="2168165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err="1"/>
              <a:t>Intonation</a:t>
            </a:r>
            <a:endParaRPr lang="en-TH" sz="2400" b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9F0CB12-BE7C-9B2B-E87C-4D92704A954A}"/>
              </a:ext>
            </a:extLst>
          </p:cNvPr>
          <p:cNvSpPr/>
          <p:nvPr/>
        </p:nvSpPr>
        <p:spPr>
          <a:xfrm>
            <a:off x="3535051" y="1593128"/>
            <a:ext cx="2507530" cy="2168165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err="1"/>
              <a:t>Stress</a:t>
            </a:r>
            <a:endParaRPr lang="en-TH" sz="3200" b="1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98947D2-D73C-6909-9B60-EEDA54E5A5C1}"/>
              </a:ext>
            </a:extLst>
          </p:cNvPr>
          <p:cNvSpPr/>
          <p:nvPr/>
        </p:nvSpPr>
        <p:spPr>
          <a:xfrm>
            <a:off x="6278251" y="1593128"/>
            <a:ext cx="2507530" cy="2168165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/>
              <a:t>R</a:t>
            </a:r>
            <a:r>
              <a:rPr lang="en-US" sz="3200" b="1" dirty="0" err="1"/>
              <a:t>hythm</a:t>
            </a:r>
            <a:endParaRPr lang="en-TH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D3BE0B-B0EB-2058-1BC3-92994DA2C0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228" t="25608" r="15741" b="23810"/>
          <a:stretch/>
        </p:blipFill>
        <p:spPr>
          <a:xfrm>
            <a:off x="215294" y="632731"/>
            <a:ext cx="8713412" cy="387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659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D9631A-E979-B96E-DA99-CCBF665B7742}"/>
              </a:ext>
            </a:extLst>
          </p:cNvPr>
          <p:cNvSpPr txBox="1"/>
          <p:nvPr/>
        </p:nvSpPr>
        <p:spPr>
          <a:xfrm>
            <a:off x="576943" y="1100490"/>
            <a:ext cx="84799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What is intonation?</a:t>
            </a:r>
            <a:endParaRPr lang="th-TH" sz="2800" b="1" dirty="0"/>
          </a:p>
          <a:p>
            <a:endParaRPr lang="en-US" sz="2800" dirty="0"/>
          </a:p>
          <a:p>
            <a:r>
              <a:rPr lang="en-US" sz="2800" dirty="0"/>
              <a:t>Intonation is about </a:t>
            </a:r>
            <a:r>
              <a:rPr lang="en-US" sz="2800" i="1" dirty="0"/>
              <a:t>how</a:t>
            </a:r>
            <a:r>
              <a:rPr lang="en-US" sz="2800" dirty="0"/>
              <a:t> we say things, rather than </a:t>
            </a:r>
            <a:r>
              <a:rPr lang="en-US" sz="2800" i="1" dirty="0"/>
              <a:t>what </a:t>
            </a:r>
            <a:r>
              <a:rPr lang="en-US" sz="2800" dirty="0"/>
              <a:t>we say, the way the voice rises and falls when speaking, in other words the music of the language.</a:t>
            </a:r>
          </a:p>
        </p:txBody>
      </p:sp>
    </p:spTree>
    <p:extLst>
      <p:ext uri="{BB962C8B-B14F-4D97-AF65-F5344CB8AC3E}">
        <p14:creationId xmlns:p14="http://schemas.microsoft.com/office/powerpoint/2010/main" val="3861519041"/>
      </p:ext>
    </p:extLst>
  </p:cSld>
  <p:clrMapOvr>
    <a:masterClrMapping/>
  </p:clrMapOvr>
</p:sld>
</file>

<file path=ppt/theme/theme1.xml><?xml version="1.0" encoding="utf-8"?>
<a:theme xmlns:a="http://schemas.openxmlformats.org/drawingml/2006/main" name="Minimalist Business Slides by Slidesgo">
  <a:themeElements>
    <a:clrScheme name="Simple Light">
      <a:dk1>
        <a:srgbClr val="000000"/>
      </a:dk1>
      <a:lt1>
        <a:srgbClr val="F5F2EE"/>
      </a:lt1>
      <a:dk2>
        <a:srgbClr val="000000"/>
      </a:dk2>
      <a:lt2>
        <a:srgbClr val="EEEEEE"/>
      </a:lt2>
      <a:accent1>
        <a:srgbClr val="3F3533"/>
      </a:accent1>
      <a:accent2>
        <a:srgbClr val="3F3533"/>
      </a:accent2>
      <a:accent3>
        <a:srgbClr val="3F3533"/>
      </a:accent3>
      <a:accent4>
        <a:srgbClr val="3F3533"/>
      </a:accent4>
      <a:accent5>
        <a:srgbClr val="3F3533"/>
      </a:accent5>
      <a:accent6>
        <a:srgbClr val="3F353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57</Words>
  <Application>Microsoft Macintosh PowerPoint</Application>
  <PresentationFormat>On-screen Show (16:9)</PresentationFormat>
  <Paragraphs>13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Vidaloka</vt:lpstr>
      <vt:lpstr>Arial</vt:lpstr>
      <vt:lpstr>Baskerville</vt:lpstr>
      <vt:lpstr>Montserrat</vt:lpstr>
      <vt:lpstr>Minimalist Business Slides by Slidesgo</vt:lpstr>
      <vt:lpstr>Week 3 Intonation Patterns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Introduction to Linking</dc:title>
  <cp:lastModifiedBy>Microsoft Office User</cp:lastModifiedBy>
  <cp:revision>2</cp:revision>
  <dcterms:modified xsi:type="dcterms:W3CDTF">2022-07-17T14:49:14Z</dcterms:modified>
</cp:coreProperties>
</file>