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2" r:id="rId4"/>
    <p:sldId id="272" r:id="rId5"/>
    <p:sldId id="274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9" r:id="rId19"/>
    <p:sldId id="304" r:id="rId20"/>
    <p:sldId id="313" r:id="rId21"/>
    <p:sldId id="314" r:id="rId22"/>
    <p:sldId id="279" r:id="rId23"/>
    <p:sldId id="315" r:id="rId24"/>
    <p:sldId id="311" r:id="rId25"/>
    <p:sldId id="312" r:id="rId26"/>
    <p:sldId id="305" r:id="rId27"/>
    <p:sldId id="266" r:id="rId28"/>
    <p:sldId id="286" r:id="rId29"/>
    <p:sldId id="307" r:id="rId30"/>
    <p:sldId id="306" r:id="rId31"/>
    <p:sldId id="289" r:id="rId32"/>
    <p:sldId id="290" r:id="rId33"/>
    <p:sldId id="308" r:id="rId34"/>
    <p:sldId id="284" r:id="rId35"/>
    <p:sldId id="285" r:id="rId3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13123-9642-4329-8B3F-4306508F61AF}" type="datetimeFigureOut">
              <a:rPr lang="th-TH" smtClean="0"/>
              <a:pPr/>
              <a:t>19/09/61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314E8-7155-43FB-92CA-4FD1C6306F3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256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314E8-7155-43FB-92CA-4FD1C6306F30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80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314E8-7155-43FB-92CA-4FD1C6306F30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9557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0516-DA4C-4E1E-8B65-B01B39198948}" type="datetimeFigureOut">
              <a:rPr lang="th-TH" smtClean="0"/>
              <a:pPr/>
              <a:t>19/09/61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E85D-8A0F-4A97-AEAE-09117DB52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0516-DA4C-4E1E-8B65-B01B39198948}" type="datetimeFigureOut">
              <a:rPr lang="th-TH" smtClean="0"/>
              <a:pPr/>
              <a:t>19/09/61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E85D-8A0F-4A97-AEAE-09117DB52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0516-DA4C-4E1E-8B65-B01B39198948}" type="datetimeFigureOut">
              <a:rPr lang="th-TH" smtClean="0"/>
              <a:pPr/>
              <a:t>19/09/61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E85D-8A0F-4A97-AEAE-09117DB52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0516-DA4C-4E1E-8B65-B01B39198948}" type="datetimeFigureOut">
              <a:rPr lang="th-TH" smtClean="0"/>
              <a:pPr/>
              <a:t>19/09/61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E85D-8A0F-4A97-AEAE-09117DB52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0516-DA4C-4E1E-8B65-B01B39198948}" type="datetimeFigureOut">
              <a:rPr lang="th-TH" smtClean="0"/>
              <a:pPr/>
              <a:t>19/09/61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E85D-8A0F-4A97-AEAE-09117DB52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0516-DA4C-4E1E-8B65-B01B39198948}" type="datetimeFigureOut">
              <a:rPr lang="th-TH" smtClean="0"/>
              <a:pPr/>
              <a:t>19/09/61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E85D-8A0F-4A97-AEAE-09117DB52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0516-DA4C-4E1E-8B65-B01B39198948}" type="datetimeFigureOut">
              <a:rPr lang="th-TH" smtClean="0"/>
              <a:pPr/>
              <a:t>19/09/61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E85D-8A0F-4A97-AEAE-09117DB52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0516-DA4C-4E1E-8B65-B01B39198948}" type="datetimeFigureOut">
              <a:rPr lang="th-TH" smtClean="0"/>
              <a:pPr/>
              <a:t>19/09/61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E85D-8A0F-4A97-AEAE-09117DB52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0516-DA4C-4E1E-8B65-B01B39198948}" type="datetimeFigureOut">
              <a:rPr lang="th-TH" smtClean="0"/>
              <a:pPr/>
              <a:t>19/09/61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E85D-8A0F-4A97-AEAE-09117DB52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0516-DA4C-4E1E-8B65-B01B39198948}" type="datetimeFigureOut">
              <a:rPr lang="th-TH" smtClean="0"/>
              <a:pPr/>
              <a:t>19/09/61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E85D-8A0F-4A97-AEAE-09117DB52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20516-DA4C-4E1E-8B65-B01B39198948}" type="datetimeFigureOut">
              <a:rPr lang="th-TH" smtClean="0"/>
              <a:pPr/>
              <a:t>19/09/61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7E85D-8A0F-4A97-AEAE-09117DB52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20516-DA4C-4E1E-8B65-B01B39198948}" type="datetimeFigureOut">
              <a:rPr lang="th-TH" smtClean="0"/>
              <a:pPr/>
              <a:t>19/09/61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7E85D-8A0F-4A97-AEAE-09117DB525F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282829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h-TH" sz="6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 </a:t>
            </a:r>
            <a:r>
              <a:rPr lang="en-US" sz="6600" b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th-TH" sz="6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6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6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อาหารหลัก ๕ หมู่</a:t>
            </a:r>
            <a:endParaRPr lang="th-TH" sz="6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000496" y="3500438"/>
            <a:ext cx="4857752" cy="1785950"/>
          </a:xfrm>
        </p:spPr>
        <p:txBody>
          <a:bodyPr>
            <a:normAutofit/>
          </a:bodyPr>
          <a:lstStyle/>
          <a:p>
            <a:pPr algn="r"/>
            <a:r>
              <a:rPr lang="th-TH" sz="3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โดย......</a:t>
            </a:r>
          </a:p>
          <a:p>
            <a:pPr algn="r"/>
            <a:r>
              <a:rPr lang="th-TH" sz="3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อาจารย์ </a:t>
            </a:r>
            <a:r>
              <a:rPr lang="th-TH" sz="3600" b="1" dirty="0" err="1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ฮู</a:t>
            </a:r>
            <a:r>
              <a:rPr lang="th-TH" sz="3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ดา </a:t>
            </a:r>
            <a:r>
              <a:rPr lang="th-TH" sz="3600" b="1" dirty="0" err="1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แว</a:t>
            </a:r>
            <a:r>
              <a:rPr lang="th-TH" sz="3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หะยี</a:t>
            </a:r>
            <a:endParaRPr lang="th-TH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4" name="กลุ่ม 19"/>
          <p:cNvGrpSpPr/>
          <p:nvPr/>
        </p:nvGrpSpPr>
        <p:grpSpPr>
          <a:xfrm>
            <a:off x="285720" y="1857364"/>
            <a:ext cx="4214842" cy="3945953"/>
            <a:chOff x="2191606" y="1371134"/>
            <a:chExt cx="4552190" cy="4398275"/>
          </a:xfrm>
          <a:blipFill>
            <a:blip r:embed="rId4"/>
            <a:stretch>
              <a:fillRect/>
            </a:stretch>
          </a:blipFill>
        </p:grpSpPr>
        <p:sp>
          <p:nvSpPr>
            <p:cNvPr id="25" name="หยดน้ำ 24"/>
            <p:cNvSpPr/>
            <p:nvPr/>
          </p:nvSpPr>
          <p:spPr>
            <a:xfrm rot="21274438">
              <a:off x="2710697" y="3894254"/>
              <a:ext cx="1714512" cy="1714512"/>
            </a:xfrm>
            <a:prstGeom prst="teardrop">
              <a:avLst>
                <a:gd name="adj" fmla="val 113240"/>
              </a:avLst>
            </a:prstGeom>
            <a:blipFill>
              <a:blip r:embed="rId5"/>
              <a:stretch>
                <a:fillRect/>
              </a:stretch>
            </a:blipFill>
            <a:ln w="3175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หยดน้ำ 25"/>
            <p:cNvSpPr/>
            <p:nvPr/>
          </p:nvSpPr>
          <p:spPr>
            <a:xfrm rot="4049940">
              <a:off x="2191606" y="2219804"/>
              <a:ext cx="1714512" cy="1714512"/>
            </a:xfrm>
            <a:prstGeom prst="teardrop">
              <a:avLst>
                <a:gd name="adj" fmla="val 113240"/>
              </a:avLst>
            </a:prstGeom>
            <a:blipFill>
              <a:blip r:embed="rId6" cstate="print"/>
              <a:stretch>
                <a:fillRect/>
              </a:stretch>
            </a:blipFill>
            <a:ln w="3175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prst="convex"/>
              <a:bevelB prst="relaxedInset"/>
              <a:extrusionClr>
                <a:schemeClr val="accent4">
                  <a:lumMod val="75000"/>
                </a:schemeClr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หยดน้ำ 26"/>
            <p:cNvSpPr/>
            <p:nvPr/>
          </p:nvSpPr>
          <p:spPr>
            <a:xfrm rot="8415978">
              <a:off x="3700908" y="1371134"/>
              <a:ext cx="1714512" cy="1714512"/>
            </a:xfrm>
            <a:prstGeom prst="teardrop">
              <a:avLst>
                <a:gd name="adj" fmla="val 113240"/>
              </a:avLst>
            </a:prstGeom>
            <a:blipFill>
              <a:blip r:embed="rId7"/>
              <a:stretch>
                <a:fillRect/>
              </a:stretch>
            </a:blipFill>
            <a:ln w="285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หยดน้ำ 27"/>
            <p:cNvSpPr/>
            <p:nvPr/>
          </p:nvSpPr>
          <p:spPr>
            <a:xfrm rot="12820905">
              <a:off x="5029284" y="2471650"/>
              <a:ext cx="1714512" cy="1714512"/>
            </a:xfrm>
            <a:prstGeom prst="teardrop">
              <a:avLst>
                <a:gd name="adj" fmla="val 113240"/>
              </a:avLst>
            </a:prstGeom>
            <a:blipFill>
              <a:blip r:embed="rId4"/>
              <a:stretch>
                <a:fillRect/>
              </a:stretch>
            </a:blipFill>
            <a:ln w="3175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 contourW="12700">
              <a:bevelT w="139700" prst="cross"/>
              <a:bevelB prst="slope"/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หยดน้ำ 28"/>
            <p:cNvSpPr/>
            <p:nvPr/>
          </p:nvSpPr>
          <p:spPr>
            <a:xfrm rot="17072696">
              <a:off x="4401495" y="4054897"/>
              <a:ext cx="1714512" cy="1714512"/>
            </a:xfrm>
            <a:prstGeom prst="teardrop">
              <a:avLst>
                <a:gd name="adj" fmla="val 113240"/>
              </a:avLst>
            </a:prstGeom>
            <a:blipFill>
              <a:blip r:embed="rId8" cstate="print"/>
              <a:stretch>
                <a:fillRect/>
              </a:stretch>
            </a:blipFill>
            <a:ln w="317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 contourW="12700">
              <a:bevelT w="139700" prst="cross"/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โดนัท 29"/>
            <p:cNvSpPr/>
            <p:nvPr/>
          </p:nvSpPr>
          <p:spPr>
            <a:xfrm>
              <a:off x="3643307" y="2714619"/>
              <a:ext cx="1643075" cy="1643073"/>
            </a:xfrm>
            <a:prstGeom prst="donut">
              <a:avLst>
                <a:gd name="adj" fmla="val 5318"/>
              </a:avLst>
            </a:prstGeom>
            <a:grpFill/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>
              <a:bevelT w="165100" prst="coolSlant"/>
              <a:bevelB w="165100" prst="coolSlant"/>
              <a:extrusionClr>
                <a:schemeClr val="bg1">
                  <a:lumMod val="95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2844" y="200024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๑. ช่วยบำรุงสุขภาพร่างกายและทำให้อวัยวะต่างๆ ทำงานได้เป็นปกติ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8794" y="4714884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๒. ช่วยให้ร่างกายสดชื่น สมบูรณ์ บำรุงสภาพของผิวหนัง นัยน์ตา ฯลฯ</a:t>
            </a:r>
          </a:p>
          <a:p>
            <a:pPr algn="ctr"/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2169375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๓. ช่วยป้องกันและต้านทานโรค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8" name="กลุ่ม 17"/>
          <p:cNvGrpSpPr/>
          <p:nvPr/>
        </p:nvGrpSpPr>
        <p:grpSpPr>
          <a:xfrm>
            <a:off x="214282" y="3123560"/>
            <a:ext cx="8786874" cy="1591324"/>
            <a:chOff x="500034" y="3071810"/>
            <a:chExt cx="9072626" cy="1643074"/>
          </a:xfrm>
          <a:scene3d>
            <a:camera prst="orthographicFront"/>
            <a:lightRig rig="glow" dir="t">
              <a:rot lat="0" lon="0" rev="4800000"/>
            </a:lightRig>
          </a:scene3d>
        </p:grpSpPr>
        <p:sp>
          <p:nvSpPr>
            <p:cNvPr id="6" name="เครื่องหมายบั้ง 5"/>
            <p:cNvSpPr/>
            <p:nvPr/>
          </p:nvSpPr>
          <p:spPr>
            <a:xfrm>
              <a:off x="500034" y="3071810"/>
              <a:ext cx="1571636" cy="1571636"/>
            </a:xfrm>
            <a:prstGeom prst="chevron">
              <a:avLst>
                <a:gd name="adj" fmla="val 28291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p3d extrusionH="76200" contourW="12700">
              <a:bevelT w="139700" prst="cross"/>
              <a:bevelB prst="slope"/>
              <a:extrusionClr>
                <a:schemeClr val="accent5">
                  <a:lumMod val="60000"/>
                  <a:lumOff val="40000"/>
                </a:schemeClr>
              </a:extrusionClr>
              <a:contourClr>
                <a:schemeClr val="accent5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</a:t>
              </a:r>
              <a:endPara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" name="เครื่องหมายบั้ง 7"/>
            <p:cNvSpPr/>
            <p:nvPr/>
          </p:nvSpPr>
          <p:spPr>
            <a:xfrm>
              <a:off x="4286248" y="3071810"/>
              <a:ext cx="1571636" cy="1571636"/>
            </a:xfrm>
            <a:prstGeom prst="chevron">
              <a:avLst>
                <a:gd name="adj" fmla="val 3610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p3d extrusionH="76200" contourW="12700">
              <a:bevelT w="139700" prst="cross"/>
              <a:bevelB prst="slope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400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" name="เครื่องหมายบั้ง 8"/>
            <p:cNvSpPr/>
            <p:nvPr/>
          </p:nvSpPr>
          <p:spPr>
            <a:xfrm>
              <a:off x="3000364" y="3071810"/>
              <a:ext cx="1571636" cy="1571636"/>
            </a:xfrm>
            <a:prstGeom prst="chevron">
              <a:avLst>
                <a:gd name="adj" fmla="val 28291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p3d extrusionH="76200" contourW="12700">
              <a:bevelT w="139700" prst="cross"/>
              <a:bevelB prst="slope"/>
              <a:extrusionClr>
                <a:schemeClr val="accent6">
                  <a:lumMod val="60000"/>
                  <a:lumOff val="40000"/>
                </a:schemeClr>
              </a:extrusionClr>
              <a:contourClr>
                <a:schemeClr val="accent6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๒</a:t>
              </a:r>
              <a:endPara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" name="เครื่องหมายบั้ง 9"/>
            <p:cNvSpPr/>
            <p:nvPr/>
          </p:nvSpPr>
          <p:spPr>
            <a:xfrm>
              <a:off x="1714480" y="3071810"/>
              <a:ext cx="1571636" cy="1571636"/>
            </a:xfrm>
            <a:prstGeom prst="chevron">
              <a:avLst>
                <a:gd name="adj" fmla="val 36106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p3d extrusionH="76200" contourW="12700">
              <a:bevelT w="139700" prst="cross"/>
              <a:bevelB prst="slope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400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1" name="เครื่องหมายบั้ง 10"/>
            <p:cNvSpPr/>
            <p:nvPr/>
          </p:nvSpPr>
          <p:spPr>
            <a:xfrm>
              <a:off x="5572132" y="3143248"/>
              <a:ext cx="1571636" cy="1571636"/>
            </a:xfrm>
            <a:prstGeom prst="chevron">
              <a:avLst>
                <a:gd name="adj" fmla="val 28291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p3d extrusionH="76200" contourW="12700">
              <a:bevelT w="139700" prst="cross"/>
              <a:bevelB prst="slope"/>
              <a:extrusionClr>
                <a:schemeClr val="accent3">
                  <a:lumMod val="60000"/>
                  <a:lumOff val="40000"/>
                </a:schemeClr>
              </a:extrusionClr>
              <a:contourClr>
                <a:schemeClr val="accent3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๓</a:t>
              </a:r>
              <a:endPara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6" name="เครื่องหมายบั้ง 15"/>
            <p:cNvSpPr/>
            <p:nvPr/>
          </p:nvSpPr>
          <p:spPr>
            <a:xfrm>
              <a:off x="6786578" y="3143248"/>
              <a:ext cx="1571636" cy="1571636"/>
            </a:xfrm>
            <a:prstGeom prst="chevron">
              <a:avLst>
                <a:gd name="adj" fmla="val 3610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p3d extrusionH="76200" contourW="12700">
              <a:bevelT w="139700" prst="cross"/>
              <a:bevelB prst="slope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400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7" name="เครื่องหมายบั้ง 16"/>
            <p:cNvSpPr/>
            <p:nvPr/>
          </p:nvSpPr>
          <p:spPr>
            <a:xfrm>
              <a:off x="8001024" y="3143248"/>
              <a:ext cx="1571636" cy="1571636"/>
            </a:xfrm>
            <a:prstGeom prst="chevron">
              <a:avLst>
                <a:gd name="adj" fmla="val 2829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p3d extrusionH="76200" contourW="12700">
              <a:bevelT w="139700" prst="cross"/>
              <a:bevelB prst="slope"/>
              <a:extrusionClr>
                <a:schemeClr val="accent2">
                  <a:lumMod val="60000"/>
                  <a:lumOff val="40000"/>
                </a:schemeClr>
              </a:extrusionClr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  <a:endPara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786578" y="4714884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๔. ช่วยให้ขับถ่ายสะดวก ป้องกันท้องผูก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ชื่อเรื่อง 1"/>
          <p:cNvSpPr txBox="1">
            <a:spLocks/>
          </p:cNvSpPr>
          <p:nvPr/>
        </p:nvSpPr>
        <p:spPr>
          <a:xfrm>
            <a:off x="571472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ประโยชน์ของอาหารประเภทผัก (วิตามิน)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98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ปริมาณที่ควรได้รับ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กากบาท 2"/>
          <p:cNvSpPr/>
          <p:nvPr/>
        </p:nvSpPr>
        <p:spPr>
          <a:xfrm>
            <a:off x="857224" y="1857364"/>
            <a:ext cx="7858180" cy="3786214"/>
          </a:xfrm>
          <a:prstGeom prst="plus">
            <a:avLst>
              <a:gd name="adj" fmla="val 164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glow" dir="t">
              <a:rot lat="0" lon="0" rev="3600000"/>
            </a:lightRig>
          </a:scene3d>
          <a:sp3d z="69850" extrusionH="76200" contourW="12700">
            <a:bevelT w="279400" h="342900" prst="divot"/>
            <a:bevelB w="247650" h="406400" prst="convex"/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u="sng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ปริมาณอาหารหลักหมู่ที่ ๓</a:t>
            </a:r>
            <a:r>
              <a:rPr lang="th-TH" sz="3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คนปกติใน ๑ วัน ควรกินผักใบเขียวประมาณ ๑๐๐ กรัม และผักอื่นๆ อีกประมาณ ๒๐๐ กรัม หรือกินผักใบเขียวสด ๑ ถ้วยตวง หรือผักใบเขียวสุก๑/๒ ถ้วยตวงและผักอื่นๆ อีกประมาณ ๑/๒-๑ ถ้วยตวง</a:t>
            </a:r>
          </a:p>
        </p:txBody>
      </p:sp>
    </p:spTree>
    <p:extLst>
      <p:ext uri="{BB962C8B-B14F-4D97-AF65-F5344CB8AC3E}">
        <p14:creationId xmlns:p14="http://schemas.microsoft.com/office/powerpoint/2010/main" val="4040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รูปภาพ 34" descr="aHR0cHM6Ly9zLmlzYW5vb2suY29tL2F1LzAvdWQvMS83MDM3LzE5OS5qcGc=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071810"/>
            <a:ext cx="1357322" cy="1141928"/>
          </a:xfrm>
          <a:prstGeom prst="rect">
            <a:avLst/>
          </a:prstGeom>
        </p:spPr>
      </p:pic>
      <p:pic>
        <p:nvPicPr>
          <p:cNvPr id="33" name="รูปภาพ 32" descr="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2123" y="4714884"/>
            <a:ext cx="1408637" cy="1000132"/>
          </a:xfrm>
          <a:prstGeom prst="rect">
            <a:avLst/>
          </a:prstGeom>
        </p:spPr>
      </p:pic>
      <p:pic>
        <p:nvPicPr>
          <p:cNvPr id="32" name="รูปภาพ 31" descr="กีวี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4357694"/>
            <a:ext cx="1683364" cy="1165730"/>
          </a:xfrm>
          <a:prstGeom prst="rect">
            <a:avLst/>
          </a:prstGeom>
        </p:spPr>
      </p:pic>
      <p:pic>
        <p:nvPicPr>
          <p:cNvPr id="30" name="รูปภาพ 29" descr="piña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2857496"/>
            <a:ext cx="1428760" cy="1129819"/>
          </a:xfrm>
          <a:prstGeom prst="rect">
            <a:avLst/>
          </a:prstGeom>
        </p:spPr>
      </p:pic>
      <p:pic>
        <p:nvPicPr>
          <p:cNvPr id="29" name="รูปภาพ 28" descr="shutterstock_819081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1714488"/>
            <a:ext cx="1571604" cy="1047736"/>
          </a:xfrm>
          <a:prstGeom prst="rect">
            <a:avLst/>
          </a:prstGeom>
        </p:spPr>
      </p:pic>
      <p:pic>
        <p:nvPicPr>
          <p:cNvPr id="23" name="รูปภาพ 22" descr="26_20150305161721.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1571612"/>
            <a:ext cx="1820120" cy="1138231"/>
          </a:xfrm>
          <a:prstGeom prst="rect">
            <a:avLst/>
          </a:prstGeom>
        </p:spPr>
      </p:pic>
      <p:grpSp>
        <p:nvGrpSpPr>
          <p:cNvPr id="2" name="กลุ่ม 10"/>
          <p:cNvGrpSpPr/>
          <p:nvPr/>
        </p:nvGrpSpPr>
        <p:grpSpPr>
          <a:xfrm>
            <a:off x="3428992" y="2285992"/>
            <a:ext cx="2695161" cy="2480847"/>
            <a:chOff x="3000364" y="2201039"/>
            <a:chExt cx="3205056" cy="2950196"/>
          </a:xfrm>
        </p:grpSpPr>
        <p:sp>
          <p:nvSpPr>
            <p:cNvPr id="3" name="โดนัท 2"/>
            <p:cNvSpPr/>
            <p:nvPr/>
          </p:nvSpPr>
          <p:spPr>
            <a:xfrm>
              <a:off x="3143240" y="2285992"/>
              <a:ext cx="2857520" cy="2857520"/>
            </a:xfrm>
            <a:prstGeom prst="donut">
              <a:avLst>
                <a:gd name="adj" fmla="val 410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softEdge">
              <a:bevelT w="152400" h="50800" prst="softRound"/>
              <a:bevelB w="152400" h="50800" prst="softRound"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4" name="วงรี 3"/>
            <p:cNvSpPr/>
            <p:nvPr/>
          </p:nvSpPr>
          <p:spPr>
            <a:xfrm>
              <a:off x="3428992" y="2285992"/>
              <a:ext cx="571504" cy="57150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260350" h="501650" prst="convex"/>
              <a:bevelB w="317500" h="107950" prst="coolSlant"/>
              <a:extrusionClr>
                <a:schemeClr val="accent5">
                  <a:lumMod val="60000"/>
                  <a:lumOff val="40000"/>
                </a:schemeClr>
              </a:extrusionClr>
              <a:contourClr>
                <a:schemeClr val="accent5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วงรี 4"/>
            <p:cNvSpPr/>
            <p:nvPr/>
          </p:nvSpPr>
          <p:spPr>
            <a:xfrm>
              <a:off x="4869337" y="2201039"/>
              <a:ext cx="571504" cy="57150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260350" h="501650" prst="convex"/>
              <a:bevelB w="317500" h="107950" prst="coolSlant"/>
              <a:extrusionClr>
                <a:schemeClr val="accent6">
                  <a:lumMod val="60000"/>
                  <a:lumOff val="40000"/>
                </a:schemeClr>
              </a:extrusionClr>
              <a:contourClr>
                <a:schemeClr val="accent6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วงรี 5"/>
            <p:cNvSpPr/>
            <p:nvPr/>
          </p:nvSpPr>
          <p:spPr>
            <a:xfrm>
              <a:off x="5633916" y="3305432"/>
              <a:ext cx="571504" cy="57150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260350" h="501650" prst="convex"/>
              <a:bevelB w="317500" h="107950" prst="coolSlant"/>
              <a:extrusionClr>
                <a:schemeClr val="accent4">
                  <a:lumMod val="60000"/>
                  <a:lumOff val="40000"/>
                </a:schemeClr>
              </a:extrusionClr>
              <a:contourClr>
                <a:schemeClr val="accent4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วงรี 6"/>
            <p:cNvSpPr/>
            <p:nvPr/>
          </p:nvSpPr>
          <p:spPr>
            <a:xfrm>
              <a:off x="3510084" y="4579731"/>
              <a:ext cx="571504" cy="57150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260350" h="501650" prst="convex"/>
              <a:bevelB w="317500" h="107950" prst="coolSlant"/>
              <a:extrusionClr>
                <a:schemeClr val="accent2">
                  <a:lumMod val="60000"/>
                  <a:lumOff val="40000"/>
                </a:schemeClr>
              </a:extrusionClr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วงรี 7"/>
            <p:cNvSpPr/>
            <p:nvPr/>
          </p:nvSpPr>
          <p:spPr>
            <a:xfrm>
              <a:off x="3000364" y="3413554"/>
              <a:ext cx="571504" cy="57150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260350" h="501650" prst="convex"/>
              <a:bevelB w="317500" h="107950" prst="coolSlant"/>
              <a:extrusionClr>
                <a:schemeClr val="accent3">
                  <a:lumMod val="60000"/>
                  <a:lumOff val="40000"/>
                </a:schemeClr>
              </a:extrusionClr>
              <a:contourClr>
                <a:schemeClr val="accent3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86446" y="5214950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สตรอเบอร์รี่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264318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องุ่นหลากสี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430" y="526323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กีวี่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4546" y="392906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สับปะรด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0232" y="2643182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ลิ้นจี่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ชื่อเรื่อง 1"/>
          <p:cNvSpPr txBox="1">
            <a:spLocks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อาหารประเภทผลไม้ (วิตามิน)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  <p:sp>
        <p:nvSpPr>
          <p:cNvPr id="31" name="วงรี 30"/>
          <p:cNvSpPr/>
          <p:nvPr/>
        </p:nvSpPr>
        <p:spPr>
          <a:xfrm>
            <a:off x="5162987" y="4214818"/>
            <a:ext cx="480583" cy="4805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owder">
            <a:bevelT w="260350" h="501650" prst="convex"/>
            <a:bevelB w="317500" h="107950" prst="coolSlant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TextBox 33"/>
          <p:cNvSpPr txBox="1"/>
          <p:nvPr/>
        </p:nvSpPr>
        <p:spPr>
          <a:xfrm>
            <a:off x="6215074" y="4253219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ทุเรียน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02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2844" y="200024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๑. ช่วยบำรุงสุขภาพร่างกายและทำให้อวัยวะต่างๆ ทำงานได้เป็นปกติ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8794" y="4714884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๒. ช่วยให้ร่างกายสดชื่น สมบูรณ์ บำรุงสภาพของผิวหนัง นัยน์ตา ฯลฯ</a:t>
            </a:r>
          </a:p>
          <a:p>
            <a:pPr algn="ctr"/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438" y="2169375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๓. ช่วยป้องกันและต้านทานโรค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" name="กลุ่ม 17"/>
          <p:cNvGrpSpPr/>
          <p:nvPr/>
        </p:nvGrpSpPr>
        <p:grpSpPr>
          <a:xfrm>
            <a:off x="214282" y="3123560"/>
            <a:ext cx="8786874" cy="1591324"/>
            <a:chOff x="500034" y="3071810"/>
            <a:chExt cx="9072626" cy="1643074"/>
          </a:xfrm>
          <a:scene3d>
            <a:camera prst="orthographicFront"/>
            <a:lightRig rig="glow" dir="t">
              <a:rot lat="0" lon="0" rev="4800000"/>
            </a:lightRig>
          </a:scene3d>
        </p:grpSpPr>
        <p:sp>
          <p:nvSpPr>
            <p:cNvPr id="6" name="เครื่องหมายบั้ง 5"/>
            <p:cNvSpPr/>
            <p:nvPr/>
          </p:nvSpPr>
          <p:spPr>
            <a:xfrm>
              <a:off x="500034" y="3071810"/>
              <a:ext cx="1571636" cy="1571636"/>
            </a:xfrm>
            <a:prstGeom prst="chevron">
              <a:avLst>
                <a:gd name="adj" fmla="val 28291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sp3d extrusionH="76200" contourW="12700">
              <a:bevelT w="139700" prst="cross"/>
              <a:bevelB prst="slope"/>
              <a:extrusionClr>
                <a:schemeClr val="accent5">
                  <a:lumMod val="60000"/>
                  <a:lumOff val="40000"/>
                </a:schemeClr>
              </a:extrusionClr>
              <a:contourClr>
                <a:schemeClr val="accent5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</a:t>
              </a:r>
              <a:endPara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" name="เครื่องหมายบั้ง 7"/>
            <p:cNvSpPr/>
            <p:nvPr/>
          </p:nvSpPr>
          <p:spPr>
            <a:xfrm>
              <a:off x="4286248" y="3071810"/>
              <a:ext cx="1571636" cy="1571636"/>
            </a:xfrm>
            <a:prstGeom prst="chevron">
              <a:avLst>
                <a:gd name="adj" fmla="val 3610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p3d extrusionH="76200" contourW="12700">
              <a:bevelT w="139700" prst="cross"/>
              <a:bevelB prst="slope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400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" name="เครื่องหมายบั้ง 8"/>
            <p:cNvSpPr/>
            <p:nvPr/>
          </p:nvSpPr>
          <p:spPr>
            <a:xfrm>
              <a:off x="3000364" y="3071810"/>
              <a:ext cx="1571636" cy="1571636"/>
            </a:xfrm>
            <a:prstGeom prst="chevron">
              <a:avLst>
                <a:gd name="adj" fmla="val 2829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  <a:sp3d extrusionH="76200" contourW="12700">
              <a:bevelT w="139700" prst="cross"/>
              <a:bevelB prst="slope"/>
              <a:extrusionClr>
                <a:schemeClr val="accent6">
                  <a:lumMod val="60000"/>
                  <a:lumOff val="40000"/>
                </a:schemeClr>
              </a:extrusionClr>
              <a:contourClr>
                <a:schemeClr val="accent6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๒</a:t>
              </a:r>
              <a:endPara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" name="เครื่องหมายบั้ง 9"/>
            <p:cNvSpPr/>
            <p:nvPr/>
          </p:nvSpPr>
          <p:spPr>
            <a:xfrm>
              <a:off x="1714480" y="3071810"/>
              <a:ext cx="1571636" cy="1571636"/>
            </a:xfrm>
            <a:prstGeom prst="chevron">
              <a:avLst>
                <a:gd name="adj" fmla="val 36106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p3d extrusionH="76200" contourW="12700">
              <a:bevelT w="139700" prst="cross"/>
              <a:bevelB prst="slope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400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1" name="เครื่องหมายบั้ง 10"/>
            <p:cNvSpPr/>
            <p:nvPr/>
          </p:nvSpPr>
          <p:spPr>
            <a:xfrm>
              <a:off x="5572132" y="3143248"/>
              <a:ext cx="1571636" cy="1571636"/>
            </a:xfrm>
            <a:prstGeom prst="chevron">
              <a:avLst>
                <a:gd name="adj" fmla="val 28291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p3d extrusionH="76200" contourW="12700">
              <a:bevelT w="139700" prst="cross"/>
              <a:bevelB prst="slope"/>
              <a:extrusionClr>
                <a:schemeClr val="accent3">
                  <a:lumMod val="60000"/>
                  <a:lumOff val="40000"/>
                </a:schemeClr>
              </a:extrusionClr>
              <a:contourClr>
                <a:schemeClr val="accent3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๓</a:t>
              </a:r>
              <a:endPara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6" name="เครื่องหมายบั้ง 15"/>
            <p:cNvSpPr/>
            <p:nvPr/>
          </p:nvSpPr>
          <p:spPr>
            <a:xfrm>
              <a:off x="6786578" y="3143248"/>
              <a:ext cx="1571636" cy="1571636"/>
            </a:xfrm>
            <a:prstGeom prst="chevron">
              <a:avLst>
                <a:gd name="adj" fmla="val 3610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p3d extrusionH="76200" contourW="12700">
              <a:bevelT w="139700" prst="cross"/>
              <a:bevelB prst="slope"/>
              <a:extrusionClr>
                <a:schemeClr val="bg1">
                  <a:lumMod val="95000"/>
                </a:schemeClr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400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7" name="เครื่องหมายบั้ง 16"/>
            <p:cNvSpPr/>
            <p:nvPr/>
          </p:nvSpPr>
          <p:spPr>
            <a:xfrm>
              <a:off x="8001024" y="3143248"/>
              <a:ext cx="1571636" cy="1571636"/>
            </a:xfrm>
            <a:prstGeom prst="chevron">
              <a:avLst>
                <a:gd name="adj" fmla="val 28291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sp3d extrusionH="76200" contourW="12700">
              <a:bevelT w="139700" prst="cross"/>
              <a:bevelB prst="slope"/>
              <a:extrusionClr>
                <a:schemeClr val="accent2">
                  <a:lumMod val="60000"/>
                  <a:lumOff val="40000"/>
                </a:schemeClr>
              </a:extrusionClr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  <a:endPara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786578" y="4714884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๔. ช่วยให้ขับถ่ายสะดวก ป้องกันท้องผูก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ชื่อเรื่อง 1"/>
          <p:cNvSpPr txBox="1">
            <a:spLocks/>
          </p:cNvSpPr>
          <p:nvPr/>
        </p:nvSpPr>
        <p:spPr>
          <a:xfrm>
            <a:off x="571472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ประโยชน์ของอาหารประเภทผลไม้ (วิตามิน)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31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ากบาท 2"/>
          <p:cNvSpPr/>
          <p:nvPr/>
        </p:nvSpPr>
        <p:spPr>
          <a:xfrm>
            <a:off x="857224" y="1857364"/>
            <a:ext cx="7858180" cy="3786214"/>
          </a:xfrm>
          <a:prstGeom prst="plus">
            <a:avLst>
              <a:gd name="adj" fmla="val 16491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glow" dir="t">
              <a:rot lat="0" lon="0" rev="3600000"/>
            </a:lightRig>
          </a:scene3d>
          <a:sp3d z="69850" extrusionH="76200" contourW="12700">
            <a:bevelT w="279400" h="342900" prst="divot"/>
            <a:bevelB w="139700" prst="cross"/>
            <a:extrusionClr>
              <a:schemeClr val="accent1">
                <a:lumMod val="60000"/>
                <a:lumOff val="4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u="sng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ปริมาณอาหารหลักหมู่ที่ ๔</a:t>
            </a:r>
            <a:r>
              <a:rPr lang="th-TH" sz="3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ควรกินผลไม้สดทุกวัน อย่างน้อย</a:t>
            </a:r>
            <a:br>
              <a:rPr lang="th-TH" sz="3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วันละ ๑ ครั้ง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ปริมาณที่ควรได้รับ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87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รูปหกเหลี่ยม 2"/>
          <p:cNvSpPr/>
          <p:nvPr/>
        </p:nvSpPr>
        <p:spPr>
          <a:xfrm>
            <a:off x="3643306" y="2857496"/>
            <a:ext cx="1788807" cy="1542076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รูปหกเหลี่ยม 3"/>
          <p:cNvSpPr/>
          <p:nvPr/>
        </p:nvSpPr>
        <p:spPr>
          <a:xfrm>
            <a:off x="3743772" y="1428736"/>
            <a:ext cx="1574493" cy="1357322"/>
          </a:xfrm>
          <a:prstGeom prst="hexagon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bevelT prst="angle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รูปหกเหลี่ยม 4"/>
          <p:cNvSpPr/>
          <p:nvPr/>
        </p:nvSpPr>
        <p:spPr>
          <a:xfrm>
            <a:off x="5187046" y="2201172"/>
            <a:ext cx="1574493" cy="1357322"/>
          </a:xfrm>
          <a:prstGeom prst="hexagon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bevelT prst="angle"/>
            <a:extrusionClr>
              <a:schemeClr val="accent5">
                <a:lumMod val="60000"/>
                <a:lumOff val="40000"/>
              </a:schemeClr>
            </a:extrusionClr>
            <a:contourClr>
              <a:schemeClr val="accent5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รูปหกเหลี่ยม 5"/>
          <p:cNvSpPr/>
          <p:nvPr/>
        </p:nvSpPr>
        <p:spPr>
          <a:xfrm>
            <a:off x="5214942" y="3714752"/>
            <a:ext cx="1574493" cy="1357322"/>
          </a:xfrm>
          <a:prstGeom prst="hexagon">
            <a:avLst/>
          </a:prstGeom>
          <a:blipFill dpi="0" rotWithShape="1">
            <a:blip r:embed="rId4" cstate="print"/>
            <a:srcRect/>
            <a:stretch>
              <a:fillRect l="9000" t="6000" r="2000" b="15000"/>
            </a:stretch>
          </a:blip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bevelT prst="angle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รูปหกเหลี่ยม 6"/>
          <p:cNvSpPr/>
          <p:nvPr/>
        </p:nvSpPr>
        <p:spPr>
          <a:xfrm>
            <a:off x="3815210" y="4483792"/>
            <a:ext cx="1574493" cy="1357322"/>
          </a:xfrm>
          <a:prstGeom prst="hexagon">
            <a:avLst/>
          </a:prstGeom>
          <a:blipFill dpi="0" rotWithShape="1">
            <a:blip r:embed="rId5"/>
            <a:srcRect/>
            <a:stretch>
              <a:fillRect l="10000" t="6000" r="15000" b="7000"/>
            </a:stretch>
          </a:blip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bevelT prst="angle"/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รูปหกเหลี่ยม 8"/>
          <p:cNvSpPr/>
          <p:nvPr/>
        </p:nvSpPr>
        <p:spPr>
          <a:xfrm>
            <a:off x="2340051" y="3743780"/>
            <a:ext cx="1574493" cy="1357322"/>
          </a:xfrm>
          <a:prstGeom prst="hexagon">
            <a:avLst/>
          </a:prstGeom>
          <a:blipFill>
            <a:blip r:embed="rId6" cstate="print"/>
            <a:stretch>
              <a:fillRect t="6000"/>
            </a:stretch>
          </a:blip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bevelT prst="angle"/>
            <a:extrusionClr>
              <a:schemeClr val="accent2">
                <a:lumMod val="60000"/>
                <a:lumOff val="40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รูปหกเหลี่ยม 9"/>
          <p:cNvSpPr/>
          <p:nvPr/>
        </p:nvSpPr>
        <p:spPr>
          <a:xfrm>
            <a:off x="2285984" y="2214554"/>
            <a:ext cx="1574493" cy="1357322"/>
          </a:xfrm>
          <a:prstGeom prst="hexagon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bevelT prst="angle"/>
            <a:extrusionClr>
              <a:schemeClr val="tx2">
                <a:lumMod val="40000"/>
                <a:lumOff val="60000"/>
              </a:schemeClr>
            </a:extrusionClr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6858016" y="271462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กลุ่มน้ำมัน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ชื่อเรื่อง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อาหารประเภทน้ำมัน (ไขมัน)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6578" y="414338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มะพร้าว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14942" y="5396227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เนย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286125"/>
            <a:ext cx="128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ถั่วชนิดต่างๆ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วงเล็บปีกกาซ้าย 13"/>
          <p:cNvSpPr/>
          <p:nvPr/>
        </p:nvSpPr>
        <p:spPr>
          <a:xfrm>
            <a:off x="1513025" y="1857364"/>
            <a:ext cx="558645" cy="3286148"/>
          </a:xfrm>
          <a:prstGeom prst="leftBrace">
            <a:avLst>
              <a:gd name="adj1" fmla="val 52307"/>
              <a:gd name="adj2" fmla="val 50415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913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โดนัท 7"/>
          <p:cNvSpPr/>
          <p:nvPr/>
        </p:nvSpPr>
        <p:spPr>
          <a:xfrm>
            <a:off x="3500430" y="2357430"/>
            <a:ext cx="2071702" cy="2071702"/>
          </a:xfrm>
          <a:prstGeom prst="donut">
            <a:avLst>
              <a:gd name="adj" fmla="val 7743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chilly" dir="t"/>
          </a:scene3d>
          <a:sp3d extrusionH="76200" contourW="12700" prstMaterial="plastic">
            <a:bevelT prst="angle"/>
            <a:bevelB prst="angle"/>
            <a:extrusionClr>
              <a:schemeClr val="bg1">
                <a:lumMod val="85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571472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ประโยชน์ของอาหารประเภทน้ำมันและไขมัน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  <p:grpSp>
        <p:nvGrpSpPr>
          <p:cNvPr id="7" name="กลุ่ม 6"/>
          <p:cNvGrpSpPr/>
          <p:nvPr/>
        </p:nvGrpSpPr>
        <p:grpSpPr>
          <a:xfrm>
            <a:off x="3071802" y="2000240"/>
            <a:ext cx="2783648" cy="2512370"/>
            <a:chOff x="1834517" y="273688"/>
            <a:chExt cx="5686956" cy="5132738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>
              <a:rot lat="0" lon="0" rev="3000000"/>
            </a:lightRig>
          </a:scene3d>
        </p:grpSpPr>
        <p:sp>
          <p:nvSpPr>
            <p:cNvPr id="4" name="หยดน้ำ 3"/>
            <p:cNvSpPr/>
            <p:nvPr/>
          </p:nvSpPr>
          <p:spPr>
            <a:xfrm rot="891770">
              <a:off x="1834517" y="3048972"/>
              <a:ext cx="2357454" cy="2357454"/>
            </a:xfrm>
            <a:prstGeom prst="teardrop">
              <a:avLst>
                <a:gd name="adj" fmla="val 11402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p3d extrusionH="76200" contourW="12700" prstMaterial="plastic">
              <a:bevelT prst="convex"/>
              <a:bevelB prst="convex"/>
              <a:extrusionClr>
                <a:schemeClr val="accent2">
                  <a:lumMod val="50000"/>
                </a:schemeClr>
              </a:extrusionClr>
              <a:contourClr>
                <a:schemeClr val="accent2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หยดน้ำ 4"/>
            <p:cNvSpPr/>
            <p:nvPr/>
          </p:nvSpPr>
          <p:spPr>
            <a:xfrm rot="15121312">
              <a:off x="5164019" y="2949448"/>
              <a:ext cx="2357454" cy="2357454"/>
            </a:xfrm>
            <a:prstGeom prst="teardrop">
              <a:avLst>
                <a:gd name="adj" fmla="val 112686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p3d extrusionH="76200" contourW="12700" prstMaterial="plastic">
              <a:bevelT prst="convex"/>
              <a:bevelB prst="convex"/>
              <a:extrusionClr>
                <a:schemeClr val="accent5">
                  <a:lumMod val="50000"/>
                </a:schemeClr>
              </a:extrusionClr>
              <a:contourClr>
                <a:schemeClr val="accent5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หยดน้ำ 5"/>
            <p:cNvSpPr/>
            <p:nvPr/>
          </p:nvSpPr>
          <p:spPr>
            <a:xfrm rot="8044390">
              <a:off x="3512469" y="273688"/>
              <a:ext cx="2357454" cy="2357454"/>
            </a:xfrm>
            <a:prstGeom prst="teardrop">
              <a:avLst>
                <a:gd name="adj" fmla="val 108286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p3d extrusionH="76200" contourW="12700" prstMaterial="plastic">
              <a:bevelT prst="convex"/>
              <a:bevelB prst="convex"/>
              <a:extrusionClr>
                <a:schemeClr val="accent3">
                  <a:lumMod val="50000"/>
                </a:schemeClr>
              </a:extrusionClr>
              <a:contourClr>
                <a:schemeClr val="accent3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143372" y="221455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๑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90" y="3568487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๒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3568487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๓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643050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ให้พลังงาน</a:t>
            </a:r>
          </a:p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และความอบอุ่น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504" y="4401459"/>
            <a:ext cx="3714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ช่วยให้วิตามินที่ละลายในไขมัน (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A, E, D 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K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ละลายและดูดซึมเข้าร่างกาย และนำไปใช้ประโยชน์ได้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214554"/>
            <a:ext cx="3131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ให้กรดไขมันที่จำเป็นแก่ร่างกาย ๓ ชนิด คือ </a:t>
            </a:r>
            <a:r>
              <a:rPr lang="th-TH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กรดไลโนเล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อิก (</a:t>
            </a:r>
            <a:r>
              <a:rPr lang="en-US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Linoleic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acid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กรดไลโนเลนิก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Linolenic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acid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และ</a:t>
            </a:r>
            <a:r>
              <a:rPr lang="th-TH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กรดอะ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ราชิโด</a:t>
            </a:r>
            <a:r>
              <a:rPr lang="th-TH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นิก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Arachidonic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acid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ซึ่งเป็นกรดไขมันชนิดไม่อิ่มตัว (</a:t>
            </a:r>
            <a:r>
              <a:rPr lang="en-US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Polyunsaturated fatty acid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0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ากบาท 2"/>
          <p:cNvSpPr/>
          <p:nvPr/>
        </p:nvSpPr>
        <p:spPr>
          <a:xfrm>
            <a:off x="857224" y="1857364"/>
            <a:ext cx="7858180" cy="3786214"/>
          </a:xfrm>
          <a:prstGeom prst="plus">
            <a:avLst>
              <a:gd name="adj" fmla="val 1649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glow" dir="t">
              <a:rot lat="0" lon="0" rev="3600000"/>
            </a:lightRig>
          </a:scene3d>
          <a:sp3d z="69850" extrusionH="76200" contourW="12700">
            <a:bevelT w="279400" h="342900" prst="divot"/>
            <a:bevelB w="139700" prst="cross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u="sng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ปริมาณอาหารหลักหมู่ที่ ๔</a:t>
            </a:r>
            <a:r>
              <a:rPr lang="th-TH" sz="3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ใน ๑ วัน ควรได้รับน้ำมันหมูหรือ</a:t>
            </a:r>
            <a:br>
              <a:rPr lang="th-TH" sz="3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น้ำมันพืชประมาณวันละ ๒ ครึ่งถึง ๓ ช้อนโต๊ะต่อวัน</a:t>
            </a:r>
            <a:br>
              <a:rPr lang="th-TH" sz="3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หรือจะกินเป็นกะทิก็ได้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ปริมาณที่ควรได้รับ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95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282829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h-TH" sz="6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บทที่</a:t>
            </a:r>
            <a:r>
              <a:rPr lang="en-US" sz="6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6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br>
              <a:rPr lang="th-TH" sz="6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6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สารอาหาร</a:t>
            </a:r>
            <a:endParaRPr lang="th-TH" sz="6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000496" y="3500438"/>
            <a:ext cx="4857752" cy="1785950"/>
          </a:xfrm>
        </p:spPr>
        <p:txBody>
          <a:bodyPr>
            <a:normAutofit/>
          </a:bodyPr>
          <a:lstStyle/>
          <a:p>
            <a:pPr algn="r"/>
            <a:r>
              <a:rPr lang="th-TH" sz="3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โดย......</a:t>
            </a:r>
          </a:p>
          <a:p>
            <a:pPr algn="r"/>
            <a:r>
              <a:rPr lang="th-TH" sz="3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อาจารย์ </a:t>
            </a:r>
            <a:r>
              <a:rPr lang="th-TH" sz="3600" b="1" dirty="0" err="1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ฮู</a:t>
            </a:r>
            <a:r>
              <a:rPr lang="th-TH" sz="3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ดา </a:t>
            </a:r>
            <a:r>
              <a:rPr lang="th-TH" sz="3600" b="1" dirty="0" err="1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แว</a:t>
            </a:r>
            <a:r>
              <a:rPr lang="th-TH" sz="3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หะยี</a:t>
            </a:r>
            <a:endParaRPr lang="th-TH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4" name="กลุ่ม 19"/>
          <p:cNvGrpSpPr/>
          <p:nvPr/>
        </p:nvGrpSpPr>
        <p:grpSpPr>
          <a:xfrm>
            <a:off x="285720" y="1857364"/>
            <a:ext cx="4214842" cy="3945953"/>
            <a:chOff x="2191606" y="1371134"/>
            <a:chExt cx="4552190" cy="4398275"/>
          </a:xfrm>
          <a:blipFill>
            <a:blip r:embed="rId3"/>
            <a:stretch>
              <a:fillRect/>
            </a:stretch>
          </a:blipFill>
        </p:grpSpPr>
        <p:sp>
          <p:nvSpPr>
            <p:cNvPr id="25" name="หยดน้ำ 24"/>
            <p:cNvSpPr/>
            <p:nvPr/>
          </p:nvSpPr>
          <p:spPr>
            <a:xfrm rot="21274438">
              <a:off x="2710697" y="3894254"/>
              <a:ext cx="1714512" cy="1714512"/>
            </a:xfrm>
            <a:prstGeom prst="teardrop">
              <a:avLst>
                <a:gd name="adj" fmla="val 113240"/>
              </a:avLst>
            </a:prstGeom>
            <a:blipFill>
              <a:blip r:embed="rId4"/>
              <a:stretch>
                <a:fillRect/>
              </a:stretch>
            </a:blipFill>
            <a:ln w="3175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หยดน้ำ 25"/>
            <p:cNvSpPr/>
            <p:nvPr/>
          </p:nvSpPr>
          <p:spPr>
            <a:xfrm rot="4049940">
              <a:off x="2191606" y="2219804"/>
              <a:ext cx="1714512" cy="1714512"/>
            </a:xfrm>
            <a:prstGeom prst="teardrop">
              <a:avLst>
                <a:gd name="adj" fmla="val 113240"/>
              </a:avLst>
            </a:prstGeom>
            <a:blipFill>
              <a:blip r:embed="rId5" cstate="print"/>
              <a:stretch>
                <a:fillRect/>
              </a:stretch>
            </a:blipFill>
            <a:ln w="31750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extrusionH="76200" contourW="12700">
              <a:bevelT prst="convex"/>
              <a:bevelB prst="relaxedInset"/>
              <a:extrusionClr>
                <a:schemeClr val="accent4">
                  <a:lumMod val="75000"/>
                </a:schemeClr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หยดน้ำ 26"/>
            <p:cNvSpPr/>
            <p:nvPr/>
          </p:nvSpPr>
          <p:spPr>
            <a:xfrm rot="8415978">
              <a:off x="3700908" y="1371134"/>
              <a:ext cx="1714512" cy="1714512"/>
            </a:xfrm>
            <a:prstGeom prst="teardrop">
              <a:avLst>
                <a:gd name="adj" fmla="val 113240"/>
              </a:avLst>
            </a:prstGeom>
            <a:blipFill>
              <a:blip r:embed="rId6"/>
              <a:stretch>
                <a:fillRect/>
              </a:stretch>
            </a:blipFill>
            <a:ln w="285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หยดน้ำ 27"/>
            <p:cNvSpPr/>
            <p:nvPr/>
          </p:nvSpPr>
          <p:spPr>
            <a:xfrm rot="12820905">
              <a:off x="5029284" y="2471650"/>
              <a:ext cx="1714512" cy="1714512"/>
            </a:xfrm>
            <a:prstGeom prst="teardrop">
              <a:avLst>
                <a:gd name="adj" fmla="val 113240"/>
              </a:avLst>
            </a:prstGeom>
            <a:blipFill>
              <a:blip r:embed="rId3"/>
              <a:stretch>
                <a:fillRect/>
              </a:stretch>
            </a:blipFill>
            <a:ln w="3175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 contourW="12700">
              <a:bevelT w="139700" prst="cross"/>
              <a:bevelB prst="slope"/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หยดน้ำ 28"/>
            <p:cNvSpPr/>
            <p:nvPr/>
          </p:nvSpPr>
          <p:spPr>
            <a:xfrm rot="17072696">
              <a:off x="4401495" y="4054897"/>
              <a:ext cx="1714512" cy="1714512"/>
            </a:xfrm>
            <a:prstGeom prst="teardrop">
              <a:avLst>
                <a:gd name="adj" fmla="val 113240"/>
              </a:avLst>
            </a:prstGeom>
            <a:blipFill>
              <a:blip r:embed="rId7" cstate="print"/>
              <a:stretch>
                <a:fillRect/>
              </a:stretch>
            </a:blipFill>
            <a:ln w="317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 contourW="12700">
              <a:bevelT w="139700" prst="cross"/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โดนัท 29"/>
            <p:cNvSpPr/>
            <p:nvPr/>
          </p:nvSpPr>
          <p:spPr>
            <a:xfrm>
              <a:off x="3643307" y="2714619"/>
              <a:ext cx="1643075" cy="1643073"/>
            </a:xfrm>
            <a:prstGeom prst="donut">
              <a:avLst>
                <a:gd name="adj" fmla="val 5318"/>
              </a:avLst>
            </a:prstGeom>
            <a:grpFill/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>
              <a:bevelT w="165100" prst="coolSlant"/>
              <a:bevelB w="165100" prst="coolSlant"/>
              <a:extrusionClr>
                <a:schemeClr val="bg1">
                  <a:lumMod val="95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2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สารอาหารคาร์โบไฮเดรต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 3"/>
          <p:cNvSpPr/>
          <p:nvPr/>
        </p:nvSpPr>
        <p:spPr>
          <a:xfrm rot="18994692">
            <a:off x="3602644" y="1496173"/>
            <a:ext cx="2249487" cy="2024528"/>
          </a:xfrm>
          <a:prstGeom prst="gear6">
            <a:avLst>
              <a:gd name="adj1" fmla="val 15000"/>
              <a:gd name="adj2" fmla="val 5358"/>
            </a:avLst>
          </a:prstGeom>
          <a:solidFill>
            <a:schemeClr val="accent2">
              <a:lumMod val="60000"/>
              <a:lumOff val="40000"/>
            </a:schemeClr>
          </a:solidFill>
          <a:ln cap="rnd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7200000"/>
            </a:lightRig>
          </a:scene3d>
          <a:sp3d extrusionH="76200" contourW="12700" prstMaterial="plastic">
            <a:bevelT w="165100" prst="coolSlant"/>
            <a:bevelB w="165100" prst="coolSlant"/>
            <a:extrusionClr>
              <a:schemeClr val="accent2">
                <a:lumMod val="60000"/>
                <a:lumOff val="40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 3"/>
          <p:cNvSpPr/>
          <p:nvPr/>
        </p:nvSpPr>
        <p:spPr>
          <a:xfrm rot="19459441">
            <a:off x="2450941" y="3109161"/>
            <a:ext cx="2249487" cy="2024528"/>
          </a:xfrm>
          <a:prstGeom prst="gear6">
            <a:avLst>
              <a:gd name="adj1" fmla="val 15000"/>
              <a:gd name="adj2" fmla="val 5358"/>
            </a:avLst>
          </a:prstGeom>
          <a:solidFill>
            <a:schemeClr val="accent4">
              <a:lumMod val="60000"/>
              <a:lumOff val="40000"/>
            </a:schemeClr>
          </a:solidFill>
          <a:ln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7200000"/>
            </a:lightRig>
          </a:scene3d>
          <a:sp3d extrusionH="76200" contourW="12700" prstMaterial="plastic">
            <a:bevelT w="165100" prst="coolSlant"/>
            <a:bevelB w="165100" prst="coolSlant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 3"/>
          <p:cNvSpPr/>
          <p:nvPr/>
        </p:nvSpPr>
        <p:spPr>
          <a:xfrm rot="18994692">
            <a:off x="4174149" y="4067942"/>
            <a:ext cx="2249487" cy="2024528"/>
          </a:xfrm>
          <a:prstGeom prst="gear6">
            <a:avLst>
              <a:gd name="adj1" fmla="val 15000"/>
              <a:gd name="adj2" fmla="val 5358"/>
            </a:avLst>
          </a:prstGeom>
          <a:solidFill>
            <a:schemeClr val="accent3">
              <a:lumMod val="60000"/>
              <a:lumOff val="40000"/>
            </a:schemeClr>
          </a:solidFill>
          <a:ln cap="rnd"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7200000"/>
            </a:lightRig>
          </a:scene3d>
          <a:sp3d extrusionH="76200" contourW="12700" prstMaterial="plastic">
            <a:bevelT w="165100" prst="coolSlant"/>
            <a:bevelB w="165100" prst="coolSlant"/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สี่เหลี่ยมผืนผ้า 6"/>
          <p:cNvSpPr/>
          <p:nvPr/>
        </p:nvSpPr>
        <p:spPr>
          <a:xfrm>
            <a:off x="3786182" y="2221048"/>
            <a:ext cx="1785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น้ำตาลโมเลกุลเดี่ยว (</a:t>
            </a:r>
            <a:r>
              <a:rPr lang="en-US" sz="2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Monosaccharides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786050" y="3786190"/>
            <a:ext cx="1559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น้ำตาลโมเลกุลคู่ (</a:t>
            </a:r>
            <a:r>
              <a:rPr lang="en-US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disaccharides)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28" y="4857760"/>
            <a:ext cx="2428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น้ำตาลเชิงซ้อน (</a:t>
            </a:r>
            <a:r>
              <a:rPr lang="en-US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Polysaccharides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1714488"/>
            <a:ext cx="314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thaiNumPeriod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กลูโคส (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Glucose)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buAutoNum type="thaiNumPeriod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ฟรักโทส (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Fructose)</a:t>
            </a:r>
          </a:p>
          <a:p>
            <a:pPr>
              <a:buAutoNum type="thaiNumPeriod"/>
            </a:pP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กาแล็กโทส (</a:t>
            </a:r>
            <a:r>
              <a:rPr lang="en-US" sz="24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Galactose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52" y="3585993"/>
            <a:ext cx="314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thaiNumPeriod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ซูโครส (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Sucrose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>
              <a:buAutoNum type="thaiNumPeriod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แล็กโทส (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Lactose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buAutoNum type="thaiNumPeriod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มอลโทส (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Maltose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7982" y="4286256"/>
            <a:ext cx="2786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thaiNumPeriod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แป้ง (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Starch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>
              <a:buAutoNum type="thaiNumPeriod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เดกซ์ทริก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Dextrin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en-US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buAutoNum type="thaiNumPeriod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ไกลโคเจน (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Glycogen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>
              <a:buAutoNum type="thaiNumPeriod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กลูโคส (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Glucose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39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อาหารหลัก ๕ หมู่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7" name="กลุ่ม 73"/>
          <p:cNvGrpSpPr/>
          <p:nvPr/>
        </p:nvGrpSpPr>
        <p:grpSpPr>
          <a:xfrm>
            <a:off x="1877026" y="1635328"/>
            <a:ext cx="5266738" cy="4294016"/>
            <a:chOff x="4643438" y="1332157"/>
            <a:chExt cx="4236646" cy="3454165"/>
          </a:xfrm>
        </p:grpSpPr>
        <p:sp>
          <p:nvSpPr>
            <p:cNvPr id="14" name="แผนผังลำดับงาน: ตัวเชื่อมต่อ 13"/>
            <p:cNvSpPr/>
            <p:nvPr/>
          </p:nvSpPr>
          <p:spPr>
            <a:xfrm>
              <a:off x="6548449" y="4500585"/>
              <a:ext cx="523881" cy="285737"/>
            </a:xfrm>
            <a:prstGeom prst="flowChartConnector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15" name="กลุ่ม 70"/>
            <p:cNvGrpSpPr/>
            <p:nvPr/>
          </p:nvGrpSpPr>
          <p:grpSpPr>
            <a:xfrm>
              <a:off x="4643438" y="1332157"/>
              <a:ext cx="4236646" cy="3294443"/>
              <a:chOff x="4835950" y="1206142"/>
              <a:chExt cx="4236646" cy="3294443"/>
            </a:xfrm>
          </p:grpSpPr>
          <p:sp>
            <p:nvSpPr>
              <p:cNvPr id="16" name="บล็อกส่วนโค้ง 15"/>
              <p:cNvSpPr/>
              <p:nvPr/>
            </p:nvSpPr>
            <p:spPr>
              <a:xfrm rot="2700000">
                <a:off x="5870065" y="1206141"/>
                <a:ext cx="2095524" cy="2095525"/>
              </a:xfrm>
              <a:prstGeom prst="blockArc">
                <a:avLst>
                  <a:gd name="adj1" fmla="val 10488083"/>
                  <a:gd name="adj2" fmla="val 16722561"/>
                  <a:gd name="adj3" fmla="val 25402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 extrusionH="76200" contourW="12700">
                <a:bevelT w="114300" prst="artDeco"/>
                <a:bevelB w="114300" prst="artDeco"/>
                <a:extrusionClr>
                  <a:schemeClr val="accent3">
                    <a:lumMod val="75000"/>
                  </a:schemeClr>
                </a:extrusionClr>
                <a:contourClr>
                  <a:schemeClr val="accent3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8" name="บล็อกส่วนโค้ง 17"/>
              <p:cNvSpPr/>
              <p:nvPr/>
            </p:nvSpPr>
            <p:spPr>
              <a:xfrm rot="6300000" flipH="1" flipV="1">
                <a:off x="7019330" y="2407090"/>
                <a:ext cx="2053266" cy="2053266"/>
              </a:xfrm>
              <a:prstGeom prst="blockArc">
                <a:avLst>
                  <a:gd name="adj1" fmla="val 15207532"/>
                  <a:gd name="adj2" fmla="val 17830142"/>
                  <a:gd name="adj3" fmla="val 27811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 extrusionH="76200" contourW="12700">
                <a:bevelT w="114300" prst="artDeco"/>
                <a:extrusionClr>
                  <a:schemeClr val="accent6">
                    <a:lumMod val="75000"/>
                  </a:schemeClr>
                </a:extrusionClr>
                <a:contourClr>
                  <a:schemeClr val="accent6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9" name="บล็อกส่วนโค้ง 18"/>
              <p:cNvSpPr/>
              <p:nvPr/>
            </p:nvSpPr>
            <p:spPr>
              <a:xfrm rot="18000000">
                <a:off x="5836088" y="1258336"/>
                <a:ext cx="2095524" cy="2095525"/>
              </a:xfrm>
              <a:prstGeom prst="blockArc">
                <a:avLst>
                  <a:gd name="adj1" fmla="val 11844990"/>
                  <a:gd name="adj2" fmla="val 16722561"/>
                  <a:gd name="adj3" fmla="val 25402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 extrusionH="76200" contourW="12700">
                <a:bevelT w="114300" prst="artDeco"/>
                <a:bevelB w="114300" prst="artDeco"/>
                <a:extrusionClr>
                  <a:schemeClr val="accent2">
                    <a:lumMod val="75000"/>
                  </a:schemeClr>
                </a:extrusionClr>
                <a:contourClr>
                  <a:schemeClr val="accent2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1" name="บล็อกส่วนโค้ง 20"/>
              <p:cNvSpPr/>
              <p:nvPr/>
            </p:nvSpPr>
            <p:spPr>
              <a:xfrm rot="16200000" flipH="1" flipV="1">
                <a:off x="4788325" y="2399693"/>
                <a:ext cx="2053266" cy="1958015"/>
              </a:xfrm>
              <a:prstGeom prst="blockArc">
                <a:avLst>
                  <a:gd name="adj1" fmla="val 13663709"/>
                  <a:gd name="adj2" fmla="val 16489231"/>
                  <a:gd name="adj3" fmla="val 2697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 extrusionH="76200" contourW="12700">
                <a:bevelT w="165100" prst="coolSlant"/>
                <a:extrusionClr>
                  <a:schemeClr val="accent5">
                    <a:lumMod val="75000"/>
                  </a:schemeClr>
                </a:extrusionClr>
                <a:contourClr>
                  <a:schemeClr val="accent5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2" name="บล็อกส่วนโค้ง 21"/>
              <p:cNvSpPr/>
              <p:nvPr/>
            </p:nvSpPr>
            <p:spPr>
              <a:xfrm rot="5400000">
                <a:off x="5931339" y="1262047"/>
                <a:ext cx="2095524" cy="2095525"/>
              </a:xfrm>
              <a:prstGeom prst="blockArc">
                <a:avLst>
                  <a:gd name="adj1" fmla="val 14059437"/>
                  <a:gd name="adj2" fmla="val 19029823"/>
                  <a:gd name="adj3" fmla="val 26087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 extrusionH="76200" contourW="12700">
                <a:bevelT w="114300" prst="artDeco"/>
                <a:bevelB w="114300" prst="artDeco"/>
                <a:extrusionClr>
                  <a:schemeClr val="accent4">
                    <a:lumMod val="75000"/>
                  </a:schemeClr>
                </a:extrusionClr>
                <a:contourClr>
                  <a:schemeClr val="accent4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3" name="สี่เหลี่ยมมุมมน 22"/>
              <p:cNvSpPr/>
              <p:nvPr/>
            </p:nvSpPr>
            <p:spPr>
              <a:xfrm>
                <a:off x="6253487" y="3500448"/>
                <a:ext cx="1381141" cy="28575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4" name="สี่เหลี่ยมมุมมน 23"/>
              <p:cNvSpPr/>
              <p:nvPr/>
            </p:nvSpPr>
            <p:spPr>
              <a:xfrm>
                <a:off x="6264717" y="3833827"/>
                <a:ext cx="1381141" cy="28575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5" name="สี่เหลี่ยมมุมมน 24"/>
              <p:cNvSpPr/>
              <p:nvPr/>
            </p:nvSpPr>
            <p:spPr>
              <a:xfrm>
                <a:off x="6264717" y="4167206"/>
                <a:ext cx="1381141" cy="33337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6" name="แผนผังลำดับงาน: ตัวเชื่อมต่อ 25"/>
              <p:cNvSpPr/>
              <p:nvPr/>
            </p:nvSpPr>
            <p:spPr>
              <a:xfrm>
                <a:off x="6465975" y="1885647"/>
                <a:ext cx="926997" cy="926997"/>
              </a:xfrm>
              <a:prstGeom prst="flowChartConnector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2700">
                <a:bevelT w="1130300" prst="softRound"/>
                <a:contourClr>
                  <a:schemeClr val="bg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3088158" y="2516145"/>
            <a:ext cx="77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h-TH" sz="1800" dirty="0">
              <a:solidFill>
                <a:schemeClr val="bg1"/>
              </a:solidFill>
              <a:latin typeface="Andalus" pitchFamily="18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3438" y="378619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๑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14942" y="278605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14810" y="171448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๓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14678" y="269146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14744" y="383447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๕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14942" y="4071942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อาหารประเภทเนื้อสัตว์</a:t>
            </a:r>
          </a:p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(โปรตีน)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6446" y="2714621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อาหารประเภทแป้ง(คาร์โบไฮเดรต)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2066" y="1357299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อาหารประเภทผัก</a:t>
            </a:r>
          </a:p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(วิตามิน)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5786" y="2977219"/>
            <a:ext cx="2500330" cy="95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อาหารประเภทผลไม้</a:t>
            </a:r>
          </a:p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(วิตามินและเกลือแร่)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8728" y="4071942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อาหารประเภทน้ำมัน</a:t>
            </a:r>
          </a:p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และไขมัน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9" name="รูปภาพ 38" descr="13705141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22" y="1700226"/>
            <a:ext cx="1714480" cy="1371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รูปภาพ 39" descr="food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464852"/>
            <a:ext cx="1785949" cy="13216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" name="รูปภาพ 40" descr="protein-อาหารที่กินแล้วไม่อ้วน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4500570"/>
            <a:ext cx="1928826" cy="1274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รูปภาพ 41" descr="14478296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1511054"/>
            <a:ext cx="1643074" cy="1275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รูปภาพ 42" descr="food_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2786058"/>
            <a:ext cx="1378518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 3"/>
          <p:cNvSpPr/>
          <p:nvPr/>
        </p:nvSpPr>
        <p:spPr>
          <a:xfrm rot="18994692">
            <a:off x="375232" y="2200752"/>
            <a:ext cx="2249487" cy="2299491"/>
          </a:xfrm>
          <a:prstGeom prst="gear6">
            <a:avLst>
              <a:gd name="adj1" fmla="val 15000"/>
              <a:gd name="adj2" fmla="val 5358"/>
            </a:avLst>
          </a:prstGeom>
          <a:solidFill>
            <a:schemeClr val="accent2">
              <a:lumMod val="60000"/>
              <a:lumOff val="40000"/>
            </a:schemeClr>
          </a:solidFill>
          <a:ln cap="rnd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7200000"/>
            </a:lightRig>
          </a:scene3d>
          <a:sp3d extrusionH="76200" contourW="12700" prstMaterial="plastic">
            <a:bevelT w="165100" prst="coolSlant"/>
            <a:bevelB w="165100" prst="coolSlant"/>
            <a:extrusionClr>
              <a:schemeClr val="accent2">
                <a:lumMod val="60000"/>
                <a:lumOff val="40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สี่เหลี่ยมผืนผ้า 6"/>
          <p:cNvSpPr/>
          <p:nvPr/>
        </p:nvSpPr>
        <p:spPr>
          <a:xfrm>
            <a:off x="607001" y="3001434"/>
            <a:ext cx="1785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น้ำตาลโมเลกุลเดี่ยว (</a:t>
            </a:r>
            <a:r>
              <a:rPr lang="en-US" sz="2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Monosaccharides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9603" y="2215918"/>
            <a:ext cx="3143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thaiNumPeriod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กลูโคส (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Glucose)</a:t>
            </a:r>
          </a:p>
          <a:p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๒. ฟรักโทส (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Fructose)</a:t>
            </a:r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๓.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กาแล็กโทส (</a:t>
            </a:r>
            <a:r>
              <a:rPr lang="en-US" sz="24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Galactose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32040" y="1988840"/>
            <a:ext cx="14401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48064" y="137938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องุ่น น้ำผึ้ง ผักบางชนิด </a:t>
            </a:r>
          </a:p>
          <a:p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-Blood </a:t>
            </a:r>
            <a:r>
              <a:rPr lang="en-US" sz="24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Surgar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ถูกดูดซึมเข้ากระแสเลือด        พลังงาน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80312" y="234888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0909" y="2755212"/>
            <a:ext cx="3201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ผัก ผลไม้ และน้ำผึ้ง</a:t>
            </a:r>
          </a:p>
          <a:p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ปนอยู่กับกลูโคส </a:t>
            </a:r>
          </a:p>
          <a:p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ได้จากการย่อยน้ำตาลทราย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965218" y="3355377"/>
            <a:ext cx="365691" cy="178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52120" y="4196121"/>
            <a:ext cx="3201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อยู่ในอาหารพวกนม และผลิตผลจากนม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221048" y="4522399"/>
            <a:ext cx="365691" cy="178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5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 3"/>
          <p:cNvSpPr/>
          <p:nvPr/>
        </p:nvSpPr>
        <p:spPr>
          <a:xfrm rot="19459441">
            <a:off x="6515242" y="2094777"/>
            <a:ext cx="2249487" cy="2024528"/>
          </a:xfrm>
          <a:prstGeom prst="gear6">
            <a:avLst>
              <a:gd name="adj1" fmla="val 15000"/>
              <a:gd name="adj2" fmla="val 5358"/>
            </a:avLst>
          </a:prstGeom>
          <a:solidFill>
            <a:schemeClr val="accent4">
              <a:lumMod val="60000"/>
              <a:lumOff val="40000"/>
            </a:schemeClr>
          </a:solidFill>
          <a:ln cap="rnd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7200000"/>
            </a:lightRig>
          </a:scene3d>
          <a:sp3d extrusionH="76200" contourW="12700" prstMaterial="plastic">
            <a:bevelT w="165100" prst="coolSlant"/>
            <a:bevelB w="165100" prst="coolSlant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4427984" y="2500676"/>
            <a:ext cx="3143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thaiNumPeriod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ซูโครส (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Sucrose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๒. แล็กโทส (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Lactose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๓. มอลโทส (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Maltose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24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7"/>
          <p:cNvSpPr/>
          <p:nvPr/>
        </p:nvSpPr>
        <p:spPr>
          <a:xfrm>
            <a:off x="6860200" y="2762286"/>
            <a:ext cx="1559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น้ำตาลโมเลกุลคู่ (</a:t>
            </a:r>
            <a:r>
              <a:rPr lang="en-US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disaccharides)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97954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อ้อย น้ำตาลมะพร้าว ผลไม้สุก มีรสหวาน</a:t>
            </a:r>
          </a:p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ซูโครส		กลูโคส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+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ฟรักโทส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59632" y="256490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923928" y="2395046"/>
            <a:ext cx="360040" cy="241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923928" y="3789040"/>
            <a:ext cx="36004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920945" y="4869160"/>
            <a:ext cx="363023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4521" y="335192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น้ำนมคนและสัตว์ </a:t>
            </a:r>
          </a:p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ละลายน้ำได้น้อยกว่าน้ำตาล</a:t>
            </a:r>
          </a:p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แล็กโทส		กลูโคส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+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ฟรักโทส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22560" y="4365104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504" y="4733365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ได้จากการย่อยแป้งและไกลโคเจน</a:t>
            </a:r>
          </a:p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แป้ง     มอลโทส     กลูโคส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+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กลูโคส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11560" y="530120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598624" y="530120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044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ตัวเชื่อมต่อตรง 71"/>
          <p:cNvCxnSpPr/>
          <p:nvPr/>
        </p:nvCxnSpPr>
        <p:spPr>
          <a:xfrm rot="10800000">
            <a:off x="2643174" y="2285992"/>
            <a:ext cx="642942" cy="42862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ตัวเชื่อมต่อตรง 69"/>
          <p:cNvCxnSpPr/>
          <p:nvPr/>
        </p:nvCxnSpPr>
        <p:spPr>
          <a:xfrm>
            <a:off x="6000760" y="3143248"/>
            <a:ext cx="714380" cy="7143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ตัวเชื่อมต่อตรง 66"/>
          <p:cNvCxnSpPr/>
          <p:nvPr/>
        </p:nvCxnSpPr>
        <p:spPr>
          <a:xfrm flipV="1">
            <a:off x="5679290" y="2428868"/>
            <a:ext cx="678660" cy="214316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ตัวเชื่อมต่อตรง 55"/>
          <p:cNvCxnSpPr/>
          <p:nvPr/>
        </p:nvCxnSpPr>
        <p:spPr>
          <a:xfrm rot="5400000" flipH="1" flipV="1">
            <a:off x="4893471" y="2035960"/>
            <a:ext cx="500067" cy="28575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กลุ่ม 22"/>
          <p:cNvGrpSpPr/>
          <p:nvPr/>
        </p:nvGrpSpPr>
        <p:grpSpPr>
          <a:xfrm>
            <a:off x="2643174" y="1428736"/>
            <a:ext cx="3714776" cy="3692264"/>
            <a:chOff x="3890281" y="1554717"/>
            <a:chExt cx="3610677" cy="3588796"/>
          </a:xfrm>
          <a:scene3d>
            <a:camera prst="orthographicFront">
              <a:rot lat="18299978" lon="0" rev="0"/>
            </a:camera>
            <a:lightRig rig="sunset" dir="t"/>
          </a:scene3d>
        </p:grpSpPr>
        <p:sp>
          <p:nvSpPr>
            <p:cNvPr id="5" name="บล็อกส่วนโค้ง 4"/>
            <p:cNvSpPr/>
            <p:nvPr/>
          </p:nvSpPr>
          <p:spPr>
            <a:xfrm rot="16200000">
              <a:off x="3929058" y="1571612"/>
              <a:ext cx="3571900" cy="3571900"/>
            </a:xfrm>
            <a:prstGeom prst="blockArc">
              <a:avLst>
                <a:gd name="adj1" fmla="val 19500975"/>
                <a:gd name="adj2" fmla="val 0"/>
                <a:gd name="adj3" fmla="val 2500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p3d extrusionH="76200" contourW="12700" prstMaterial="powder">
              <a:bevelT w="273050" h="438150" prst="artDeco"/>
              <a:bevelB w="6350" h="482600" prst="cross"/>
              <a:extrusionClr>
                <a:srgbClr val="FFFF00"/>
              </a:extrusionClr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grpSp>
          <p:nvGrpSpPr>
            <p:cNvPr id="3" name="กลุ่ม 21"/>
            <p:cNvGrpSpPr/>
            <p:nvPr/>
          </p:nvGrpSpPr>
          <p:grpSpPr>
            <a:xfrm>
              <a:off x="3925764" y="1568318"/>
              <a:ext cx="3575194" cy="3575195"/>
              <a:chOff x="1996938" y="1568318"/>
              <a:chExt cx="3575194" cy="3575195"/>
            </a:xfrm>
          </p:grpSpPr>
          <p:sp>
            <p:nvSpPr>
              <p:cNvPr id="4" name="บล็อกส่วนโค้ง 3"/>
              <p:cNvSpPr/>
              <p:nvPr/>
            </p:nvSpPr>
            <p:spPr>
              <a:xfrm>
                <a:off x="2000232" y="1571612"/>
                <a:ext cx="3571900" cy="3571900"/>
              </a:xfrm>
              <a:prstGeom prst="blockArc">
                <a:avLst>
                  <a:gd name="adj1" fmla="val 16252824"/>
                  <a:gd name="adj2" fmla="val 18286792"/>
                  <a:gd name="adj3" fmla="val 24743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sp3d extrusionH="76200" contourW="12700" prstMaterial="powder">
                <a:bevelT w="273050" h="438150" prst="artDeco"/>
                <a:bevelB w="6350" h="482600" prst="cross"/>
                <a:extrusionClr>
                  <a:srgbClr val="FFFF00"/>
                </a:extrusionClr>
                <a:contourClr>
                  <a:srgbClr val="FF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บล็อกส่วนโค้ง 10"/>
              <p:cNvSpPr/>
              <p:nvPr/>
            </p:nvSpPr>
            <p:spPr>
              <a:xfrm rot="2033329">
                <a:off x="2000232" y="1571612"/>
                <a:ext cx="3571900" cy="3571900"/>
              </a:xfrm>
              <a:prstGeom prst="blockArc">
                <a:avLst>
                  <a:gd name="adj1" fmla="val 16252824"/>
                  <a:gd name="adj2" fmla="val 18286792"/>
                  <a:gd name="adj3" fmla="val 24743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p3d extrusionH="76200" contourW="12700" prstMaterial="powder">
                <a:bevelT w="273050" h="438150" prst="artDeco"/>
                <a:bevelB w="6350" h="482600" prst="cross"/>
                <a:extrusionClr>
                  <a:srgbClr val="FFFF00"/>
                </a:extrusionClr>
                <a:contourClr>
                  <a:srgbClr val="FF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บล็อกส่วนโค้ง 11"/>
              <p:cNvSpPr/>
              <p:nvPr/>
            </p:nvSpPr>
            <p:spPr>
              <a:xfrm rot="4065178">
                <a:off x="2000232" y="1571612"/>
                <a:ext cx="3571900" cy="3571900"/>
              </a:xfrm>
              <a:prstGeom prst="blockArc">
                <a:avLst>
                  <a:gd name="adj1" fmla="val 16252824"/>
                  <a:gd name="adj2" fmla="val 18286792"/>
                  <a:gd name="adj3" fmla="val 24743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p3d extrusionH="76200" contourW="12700" prstMaterial="powder">
                <a:bevelT w="273050" h="438150" prst="artDeco"/>
                <a:bevelB w="6350" h="482600" prst="cross"/>
                <a:extrusionClr>
                  <a:srgbClr val="FFFF00"/>
                </a:extrusionClr>
                <a:contourClr>
                  <a:srgbClr val="FF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บล็อกส่วนโค้ง 12"/>
              <p:cNvSpPr/>
              <p:nvPr/>
            </p:nvSpPr>
            <p:spPr>
              <a:xfrm rot="6115913">
                <a:off x="2000232" y="1571612"/>
                <a:ext cx="3571900" cy="3571900"/>
              </a:xfrm>
              <a:prstGeom prst="blockArc">
                <a:avLst>
                  <a:gd name="adj1" fmla="val 16252824"/>
                  <a:gd name="adj2" fmla="val 18286792"/>
                  <a:gd name="adj3" fmla="val 24743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sp3d extrusionH="76200" contourW="12700" prstMaterial="powder">
                <a:bevelT w="273050" h="438150" prst="artDeco"/>
                <a:bevelB w="6350" h="482600" prst="cross"/>
                <a:extrusionClr>
                  <a:srgbClr val="FFFF00"/>
                </a:extrusionClr>
                <a:contourClr>
                  <a:srgbClr val="FF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บล็อกส่วนโค้ง 13"/>
              <p:cNvSpPr/>
              <p:nvPr/>
            </p:nvSpPr>
            <p:spPr>
              <a:xfrm rot="8189377">
                <a:off x="2000232" y="1571612"/>
                <a:ext cx="3571900" cy="3571900"/>
              </a:xfrm>
              <a:prstGeom prst="blockArc">
                <a:avLst>
                  <a:gd name="adj1" fmla="val 16252824"/>
                  <a:gd name="adj2" fmla="val 18829718"/>
                  <a:gd name="adj3" fmla="val 25035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sp3d extrusionH="76200" contourW="12700" prstMaterial="powder">
                <a:bevelT w="273050" h="438150" prst="artDeco"/>
                <a:bevelB w="6350" h="482600" prst="cross"/>
                <a:extrusionClr>
                  <a:srgbClr val="FFFF00"/>
                </a:extrusionClr>
                <a:contourClr>
                  <a:srgbClr val="FF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บล็อกส่วนโค้ง 14"/>
              <p:cNvSpPr/>
              <p:nvPr/>
            </p:nvSpPr>
            <p:spPr>
              <a:xfrm rot="14116857">
                <a:off x="2000232" y="1571613"/>
                <a:ext cx="3571900" cy="3571900"/>
              </a:xfrm>
              <a:prstGeom prst="blockArc">
                <a:avLst>
                  <a:gd name="adj1" fmla="val 19500975"/>
                  <a:gd name="adj2" fmla="val 0"/>
                  <a:gd name="adj3" fmla="val 25000"/>
                </a:avLst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p3d extrusionH="76200" contourW="12700" prstMaterial="powder">
                <a:bevelT w="273050" h="438150" prst="artDeco"/>
                <a:bevelB w="6350" h="482600" prst="cross"/>
                <a:extrusionClr>
                  <a:srgbClr val="FFFF00"/>
                </a:extrusionClr>
                <a:contourClr>
                  <a:srgbClr val="FF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บล็อกส่วนโค้ง 15"/>
              <p:cNvSpPr/>
              <p:nvPr/>
            </p:nvSpPr>
            <p:spPr>
              <a:xfrm rot="11979666">
                <a:off x="2000232" y="1571612"/>
                <a:ext cx="3571900" cy="3571900"/>
              </a:xfrm>
              <a:prstGeom prst="blockArc">
                <a:avLst>
                  <a:gd name="adj1" fmla="val 19500975"/>
                  <a:gd name="adj2" fmla="val 0"/>
                  <a:gd name="adj3" fmla="val 25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p3d extrusionH="76200" contourW="12700" prstMaterial="powder">
                <a:bevelT w="273050" h="438150" prst="artDeco"/>
                <a:bevelB w="6350" h="482600" prst="cross"/>
                <a:extrusionClr>
                  <a:srgbClr val="FFFF00"/>
                </a:extrusionClr>
                <a:contourClr>
                  <a:srgbClr val="FF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บล็อกส่วนโค้ง 16"/>
              <p:cNvSpPr/>
              <p:nvPr/>
            </p:nvSpPr>
            <p:spPr>
              <a:xfrm rot="9928100">
                <a:off x="1996938" y="1568318"/>
                <a:ext cx="3571900" cy="3571900"/>
              </a:xfrm>
              <a:prstGeom prst="blockArc">
                <a:avLst>
                  <a:gd name="adj1" fmla="val 19500975"/>
                  <a:gd name="adj2" fmla="val 0"/>
                  <a:gd name="adj3" fmla="val 25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sp3d extrusionH="76200" contourW="12700" prstMaterial="powder">
                <a:bevelT w="273050" h="438150" prst="artDeco"/>
                <a:bevelB w="6350" h="482600" prst="cross"/>
                <a:extrusionClr>
                  <a:srgbClr val="FFFF00"/>
                </a:extrusionClr>
                <a:contourClr>
                  <a:srgbClr val="FFFF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บล็อกส่วนโค้ง 17"/>
            <p:cNvSpPr/>
            <p:nvPr/>
          </p:nvSpPr>
          <p:spPr>
            <a:xfrm rot="7818048">
              <a:off x="3890281" y="1554717"/>
              <a:ext cx="3571900" cy="3571900"/>
            </a:xfrm>
            <a:prstGeom prst="blockArc">
              <a:avLst>
                <a:gd name="adj1" fmla="val 19167152"/>
                <a:gd name="adj2" fmla="val 0"/>
                <a:gd name="adj3" fmla="val 250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p3d extrusionH="76200" contourW="12700" prstMaterial="powder">
              <a:bevelT w="273050" h="438150" prst="artDeco"/>
              <a:bevelB w="6350" h="482600" prst="cross"/>
              <a:extrusionClr>
                <a:srgbClr val="FFFF00"/>
              </a:extrusionClr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</p:grpSp>
      <p:sp>
        <p:nvSpPr>
          <p:cNvPr id="52" name="แผนผังลำดับงาน: ตัวเชื่อมต่อ 51"/>
          <p:cNvSpPr/>
          <p:nvPr/>
        </p:nvSpPr>
        <p:spPr>
          <a:xfrm>
            <a:off x="4857752" y="2357430"/>
            <a:ext cx="214314" cy="214314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21551363" lon="10768224" rev="11157445"/>
            </a:camera>
            <a:lightRig rig="flat" dir="t"/>
          </a:scene3d>
          <a:sp3d extrusionH="76200" contourW="12700" prstMaterial="powder">
            <a:bevelT w="177800" h="165100" prst="coolSlant"/>
            <a:bevelB w="800100" h="501650" prst="artDeco"/>
            <a:extrusionClr>
              <a:schemeClr val="bg1">
                <a:lumMod val="6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แผนผังลำดับงาน: ตัวเชื่อมต่อ 58"/>
          <p:cNvSpPr/>
          <p:nvPr/>
        </p:nvSpPr>
        <p:spPr>
          <a:xfrm>
            <a:off x="5572132" y="2643182"/>
            <a:ext cx="214314" cy="214314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21551363" lon="10768224" rev="11157445"/>
            </a:camera>
            <a:lightRig rig="flat" dir="t"/>
          </a:scene3d>
          <a:sp3d extrusionH="76200" contourW="12700" prstMaterial="powder">
            <a:bevelT w="177800" h="165100" prst="coolSlant"/>
            <a:bevelB w="800100" h="501650" prst="artDeco"/>
            <a:extrusionClr>
              <a:schemeClr val="bg1">
                <a:lumMod val="6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แผนผังลำดับงาน: ตัวเชื่อมต่อ 59"/>
          <p:cNvSpPr/>
          <p:nvPr/>
        </p:nvSpPr>
        <p:spPr>
          <a:xfrm>
            <a:off x="5929322" y="3071810"/>
            <a:ext cx="214314" cy="214314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21551363" lon="10768224" rev="11157445"/>
            </a:camera>
            <a:lightRig rig="flat" dir="t"/>
          </a:scene3d>
          <a:sp3d extrusionH="76200" contourW="12700" prstMaterial="powder">
            <a:bevelT w="177800" h="165100" prst="coolSlant"/>
            <a:bevelB w="800100" h="501650" prst="artDeco"/>
            <a:extrusionClr>
              <a:schemeClr val="bg1">
                <a:lumMod val="6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3" name="แผนผังลำดับงาน: ตัวเชื่อมต่อ 62"/>
          <p:cNvSpPr/>
          <p:nvPr/>
        </p:nvSpPr>
        <p:spPr>
          <a:xfrm>
            <a:off x="3214678" y="2643182"/>
            <a:ext cx="214314" cy="214314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21551363" lon="10768224" rev="11157445"/>
            </a:camera>
            <a:lightRig rig="flat" dir="t"/>
          </a:scene3d>
          <a:sp3d extrusionH="76200" contourW="12700" prstMaterial="powder">
            <a:bevelT w="177800" h="165100" prst="coolSlant"/>
            <a:bevelB w="800100" h="501650" prst="artDeco"/>
            <a:extrusionClr>
              <a:schemeClr val="bg1">
                <a:lumMod val="6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4" name="ตัวเชื่อมต่อตรง 73"/>
          <p:cNvCxnSpPr/>
          <p:nvPr/>
        </p:nvCxnSpPr>
        <p:spPr>
          <a:xfrm>
            <a:off x="5929322" y="3643314"/>
            <a:ext cx="857256" cy="64294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แผนผังลำดับงาน: ตัวเชื่อมต่อ 60"/>
          <p:cNvSpPr/>
          <p:nvPr/>
        </p:nvSpPr>
        <p:spPr>
          <a:xfrm>
            <a:off x="5786446" y="3571876"/>
            <a:ext cx="214314" cy="214314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21551363" lon="10768224" rev="11157445"/>
            </a:camera>
            <a:lightRig rig="flat" dir="t"/>
          </a:scene3d>
          <a:sp3d extrusionH="76200" contourW="12700" prstMaterial="powder">
            <a:bevelT w="177800" h="165100" prst="coolSlant"/>
            <a:bevelB w="800100" h="501650" prst="artDeco"/>
            <a:extrusionClr>
              <a:schemeClr val="bg1">
                <a:lumMod val="6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85" name="ตัวเชื่อมต่อตรง 84"/>
          <p:cNvCxnSpPr>
            <a:stCxn id="65" idx="2"/>
          </p:cNvCxnSpPr>
          <p:nvPr/>
        </p:nvCxnSpPr>
        <p:spPr>
          <a:xfrm rot="10800000" flipV="1">
            <a:off x="2143110" y="3750470"/>
            <a:ext cx="1000130" cy="82153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แผนผังลำดับงาน: ตัวเชื่อมต่อ 64"/>
          <p:cNvSpPr/>
          <p:nvPr/>
        </p:nvSpPr>
        <p:spPr>
          <a:xfrm>
            <a:off x="3143240" y="3643314"/>
            <a:ext cx="214314" cy="214314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21551363" lon="10768224" rev="11157445"/>
            </a:camera>
            <a:lightRig rig="flat" dir="t"/>
          </a:scene3d>
          <a:sp3d extrusionH="76200" contourW="12700" prstMaterial="powder">
            <a:bevelT w="177800" h="165100" prst="coolSlant"/>
            <a:bevelB w="800100" h="501650" prst="artDeco"/>
            <a:extrusionClr>
              <a:schemeClr val="bg1">
                <a:lumMod val="6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90" name="ตัวเชื่อมต่อตรง 89"/>
          <p:cNvCxnSpPr/>
          <p:nvPr/>
        </p:nvCxnSpPr>
        <p:spPr>
          <a:xfrm rot="10800000" flipV="1">
            <a:off x="1857357" y="3286124"/>
            <a:ext cx="1143007" cy="7143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แผนผังลำดับงาน: ตัวเชื่อมต่อ 63"/>
          <p:cNvSpPr/>
          <p:nvPr/>
        </p:nvSpPr>
        <p:spPr>
          <a:xfrm>
            <a:off x="2928926" y="3143248"/>
            <a:ext cx="214314" cy="214314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21551363" lon="10768224" rev="11157445"/>
            </a:camera>
            <a:lightRig rig="flat" dir="t"/>
          </a:scene3d>
          <a:sp3d extrusionH="76200" contourW="12700" prstMaterial="powder">
            <a:bevelT w="177800" h="165100" prst="coolSlant"/>
            <a:bevelB w="800100" h="501650" prst="artDeco"/>
            <a:extrusionClr>
              <a:schemeClr val="bg1">
                <a:lumMod val="6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4" name="ชื่อเรื่อง 2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หน้าที่ของอาหารประเภทคาร์โบไฮเดรต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5049712" y="1610013"/>
            <a:ext cx="3594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๑.ให้พลังงาน และความอบอุ่นแก่ร่างกาย</a:t>
            </a: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6286512" y="2143116"/>
            <a:ext cx="2824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๒. ทำให้ร่างกายมีพลังงาน </a:t>
            </a:r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6643702" y="3038773"/>
            <a:ext cx="2357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๓. ช่วยสงวนคุณค่าของโปรตีน</a:t>
            </a:r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6643702" y="4214818"/>
            <a:ext cx="228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๔.ช่วยในการเผาผลาญไขมันให้เป็นไปตามปกติ</a:t>
            </a:r>
          </a:p>
        </p:txBody>
      </p:sp>
      <p:sp>
        <p:nvSpPr>
          <p:cNvPr id="51" name="สี่เหลี่ยมผืนผ้า 50"/>
          <p:cNvSpPr/>
          <p:nvPr/>
        </p:nvSpPr>
        <p:spPr>
          <a:xfrm>
            <a:off x="1285852" y="5143512"/>
            <a:ext cx="4429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๕. เป็นส่วนประกอบของสารเคมีที่สำคัญในร่างกาย</a:t>
            </a: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214282" y="4286256"/>
            <a:ext cx="2000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๖. กำจัดสารพิษที่เข้าสู่ร่างกาย</a:t>
            </a:r>
          </a:p>
        </p:txBody>
      </p:sp>
      <p:sp>
        <p:nvSpPr>
          <p:cNvPr id="57" name="สี่เหลี่ยมผืนผ้า 56"/>
          <p:cNvSpPr/>
          <p:nvPr/>
        </p:nvSpPr>
        <p:spPr>
          <a:xfrm>
            <a:off x="71406" y="3000372"/>
            <a:ext cx="2071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๗. ช่วยในการทำงานของกระเพาะและลำไส้</a:t>
            </a:r>
          </a:p>
        </p:txBody>
      </p:sp>
      <p:cxnSp>
        <p:nvCxnSpPr>
          <p:cNvPr id="54" name="ตัวเชื่อมต่อตรง 53"/>
          <p:cNvCxnSpPr/>
          <p:nvPr/>
        </p:nvCxnSpPr>
        <p:spPr>
          <a:xfrm rot="5400000">
            <a:off x="3268257" y="4375554"/>
            <a:ext cx="1071571" cy="46434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แผนผังลำดับงาน: ตัวเชื่อมต่อ 25"/>
          <p:cNvSpPr/>
          <p:nvPr/>
        </p:nvSpPr>
        <p:spPr>
          <a:xfrm>
            <a:off x="3929058" y="3929066"/>
            <a:ext cx="214314" cy="214314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>
              <a:rot lat="21551363" lon="10768224" rev="11157445"/>
            </a:camera>
            <a:lightRig rig="flat" dir="t"/>
          </a:scene3d>
          <a:sp3d extrusionH="76200" contourW="12700" prstMaterial="powder">
            <a:bevelT w="177800" h="165100" prst="coolSlant"/>
            <a:bevelB w="800100" h="501650" prst="artDeco"/>
            <a:extrusionClr>
              <a:schemeClr val="bg1">
                <a:lumMod val="65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1" name="สี่เหลี่ยมผืนผ้า 70"/>
          <p:cNvSpPr/>
          <p:nvPr/>
        </p:nvSpPr>
        <p:spPr>
          <a:xfrm>
            <a:off x="785786" y="2026499"/>
            <a:ext cx="2214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๘. ทำให้การขับถ่ายอุจจาระเป็นไปตามปกติ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249289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การย่อยคาร์โบไฮเดรตร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4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สารอาหารประเภทโปรตีน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3" name="กลุ่ม 32"/>
          <p:cNvGrpSpPr/>
          <p:nvPr/>
        </p:nvGrpSpPr>
        <p:grpSpPr>
          <a:xfrm>
            <a:off x="2928926" y="1658398"/>
            <a:ext cx="3269486" cy="4413808"/>
            <a:chOff x="3302778" y="1606744"/>
            <a:chExt cx="3269486" cy="4413808"/>
          </a:xfrm>
        </p:grpSpPr>
        <p:pic>
          <p:nvPicPr>
            <p:cNvPr id="32" name="รูปภาพ 31" descr="Leaf_PNG_Clip_Art-1968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984203" flipH="1">
              <a:off x="3992554" y="4319288"/>
              <a:ext cx="1264131" cy="1142774"/>
            </a:xfrm>
            <a:prstGeom prst="rect">
              <a:avLst/>
            </a:prstGeom>
          </p:spPr>
        </p:pic>
        <p:grpSp>
          <p:nvGrpSpPr>
            <p:cNvPr id="9" name="กลุ่ม 8"/>
            <p:cNvGrpSpPr/>
            <p:nvPr/>
          </p:nvGrpSpPr>
          <p:grpSpPr>
            <a:xfrm>
              <a:off x="3302778" y="1606744"/>
              <a:ext cx="3269486" cy="2858323"/>
              <a:chOff x="2571736" y="1749620"/>
              <a:chExt cx="4059016" cy="3548564"/>
            </a:xfrm>
          </p:grpSpPr>
          <p:sp>
            <p:nvSpPr>
              <p:cNvPr id="4" name="หยดน้ำ 3"/>
              <p:cNvSpPr/>
              <p:nvPr/>
            </p:nvSpPr>
            <p:spPr>
              <a:xfrm rot="4478662">
                <a:off x="2571736" y="2428868"/>
                <a:ext cx="1357322" cy="1357322"/>
              </a:xfrm>
              <a:prstGeom prst="teardrop">
                <a:avLst>
                  <a:gd name="adj" fmla="val 14727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slope"/>
                <a:bevelB w="165100" prst="coolSlant"/>
                <a:contourClr>
                  <a:schemeClr val="accent6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" name="หยดน้ำ 4"/>
              <p:cNvSpPr/>
              <p:nvPr/>
            </p:nvSpPr>
            <p:spPr>
              <a:xfrm rot="7930882">
                <a:off x="3822486" y="1749620"/>
                <a:ext cx="1357322" cy="1357322"/>
              </a:xfrm>
              <a:prstGeom prst="teardrop">
                <a:avLst>
                  <a:gd name="adj" fmla="val 147276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slope"/>
                <a:bevelB w="165100" prst="coolSlant"/>
                <a:contourClr>
                  <a:schemeClr val="accent6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" name="หยดน้ำ 5"/>
              <p:cNvSpPr/>
              <p:nvPr/>
            </p:nvSpPr>
            <p:spPr>
              <a:xfrm rot="11413745">
                <a:off x="5155675" y="2369601"/>
                <a:ext cx="1357322" cy="1357322"/>
              </a:xfrm>
              <a:prstGeom prst="teardrop">
                <a:avLst>
                  <a:gd name="adj" fmla="val 14727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slope"/>
                <a:bevelB w="165100" prst="coolSlant"/>
                <a:contourClr>
                  <a:schemeClr val="accent6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" name="หยดน้ำ 6"/>
              <p:cNvSpPr/>
              <p:nvPr/>
            </p:nvSpPr>
            <p:spPr>
              <a:xfrm rot="915435">
                <a:off x="2654970" y="3940862"/>
                <a:ext cx="1357322" cy="1357322"/>
              </a:xfrm>
              <a:prstGeom prst="teardrop">
                <a:avLst>
                  <a:gd name="adj" fmla="val 147276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slope"/>
                <a:bevelB w="165100" prst="coolSlant"/>
                <a:contourClr>
                  <a:schemeClr val="accent6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" name="หยดน้ำ 7"/>
              <p:cNvSpPr/>
              <p:nvPr/>
            </p:nvSpPr>
            <p:spPr>
              <a:xfrm rot="14911294">
                <a:off x="5273430" y="3818427"/>
                <a:ext cx="1357322" cy="1357322"/>
              </a:xfrm>
              <a:prstGeom prst="teardrop">
                <a:avLst>
                  <a:gd name="adj" fmla="val 147276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 contourW="12700">
                <a:bevelT prst="slope"/>
                <a:bevelB w="165100" prst="coolSlant"/>
                <a:contourClr>
                  <a:schemeClr val="accent6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11" name="รูปภาพ 10" descr="Leaf_PNG_Clip_Art-1968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5269140" y="4205528"/>
              <a:ext cx="1116861" cy="1009642"/>
            </a:xfrm>
            <a:prstGeom prst="rect">
              <a:avLst/>
            </a:prstGeom>
          </p:spPr>
        </p:pic>
        <p:sp>
          <p:nvSpPr>
            <p:cNvPr id="31" name="รูปแบบอิสระ 30"/>
            <p:cNvSpPr/>
            <p:nvPr/>
          </p:nvSpPr>
          <p:spPr>
            <a:xfrm>
              <a:off x="4748218" y="3357562"/>
              <a:ext cx="609600" cy="2662990"/>
            </a:xfrm>
            <a:custGeom>
              <a:avLst/>
              <a:gdLst>
                <a:gd name="connsiteX0" fmla="*/ 195179 w 609600"/>
                <a:gd name="connsiteY0" fmla="*/ 0 h 2662990"/>
                <a:gd name="connsiteX1" fmla="*/ 66842 w 609600"/>
                <a:gd name="connsiteY1" fmla="*/ 689811 h 2662990"/>
                <a:gd name="connsiteX2" fmla="*/ 596232 w 609600"/>
                <a:gd name="connsiteY2" fmla="*/ 1636295 h 2662990"/>
                <a:gd name="connsiteX3" fmla="*/ 147053 w 609600"/>
                <a:gd name="connsiteY3" fmla="*/ 2662990 h 2662990"/>
                <a:gd name="connsiteX4" fmla="*/ 147053 w 609600"/>
                <a:gd name="connsiteY4" fmla="*/ 2662990 h 266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2662990">
                  <a:moveTo>
                    <a:pt x="195179" y="0"/>
                  </a:moveTo>
                  <a:cubicBezTo>
                    <a:pt x="97589" y="208547"/>
                    <a:pt x="0" y="417095"/>
                    <a:pt x="66842" y="689811"/>
                  </a:cubicBezTo>
                  <a:cubicBezTo>
                    <a:pt x="133684" y="962527"/>
                    <a:pt x="582864" y="1307432"/>
                    <a:pt x="596232" y="1636295"/>
                  </a:cubicBezTo>
                  <a:cubicBezTo>
                    <a:pt x="609600" y="1965158"/>
                    <a:pt x="147053" y="2662990"/>
                    <a:pt x="147053" y="2662990"/>
                  </a:cubicBezTo>
                  <a:lnTo>
                    <a:pt x="147053" y="2662990"/>
                  </a:lnTo>
                </a:path>
              </a:pathLst>
            </a:custGeom>
            <a:ln w="63500">
              <a:solidFill>
                <a:srgbClr val="99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786314" y="2571744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กรดอะ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มิโน</a:t>
            </a:r>
            <a:b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ที่ไม่จำเป็น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71406" y="2716596"/>
            <a:ext cx="2786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err="1" smtClean="0">
                <a:solidFill>
                  <a:srgbClr val="33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กรดอะ</a:t>
            </a:r>
            <a:r>
              <a:rPr lang="th-TH" sz="2400" b="1" dirty="0">
                <a:solidFill>
                  <a:srgbClr val="33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มิโนที่ร่างกายไม่สามารถสร้างขึ้นมาเองได้ ดังนั้นร่างกายจึงต้องได้รับ</a:t>
            </a:r>
            <a:r>
              <a:rPr lang="th-TH" sz="2400" b="1" dirty="0" err="1">
                <a:solidFill>
                  <a:srgbClr val="33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กรดอะ</a:t>
            </a:r>
            <a:r>
              <a:rPr lang="th-TH" sz="2400" b="1" dirty="0">
                <a:solidFill>
                  <a:srgbClr val="33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มิโนประเภทนี้จากการรับประทานเข้าไป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786050" y="2500306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๑. </a:t>
            </a:r>
            <a:r>
              <a:rPr lang="th-TH" sz="2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กรดอะ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มิโน</a:t>
            </a:r>
            <a:b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ที่จำเป็น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6215074" y="2214554"/>
            <a:ext cx="2714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กรดอะ</a:t>
            </a:r>
            <a:r>
              <a:rPr lang="th-TH" sz="24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มิโนที่ร่างกายได้รับจากการรับประทานอาหาร และยังได้รับจากการสร้างขึ้นมาเองของร่างกายอีกด้วย</a:t>
            </a:r>
          </a:p>
        </p:txBody>
      </p:sp>
    </p:spTree>
    <p:extLst>
      <p:ext uri="{BB962C8B-B14F-4D97-AF65-F5344CB8AC3E}">
        <p14:creationId xmlns:p14="http://schemas.microsoft.com/office/powerpoint/2010/main" val="41086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รูปหกเหลี่ยม 2"/>
          <p:cNvSpPr/>
          <p:nvPr/>
        </p:nvSpPr>
        <p:spPr>
          <a:xfrm>
            <a:off x="3643306" y="2857496"/>
            <a:ext cx="1788807" cy="1542076"/>
          </a:xfrm>
          <a:prstGeom prst="hexagon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รูปหกเหลี่ยม 3"/>
          <p:cNvSpPr/>
          <p:nvPr/>
        </p:nvSpPr>
        <p:spPr>
          <a:xfrm>
            <a:off x="3743772" y="1428736"/>
            <a:ext cx="1574493" cy="1357322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bevelT prst="angle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รูปหกเหลี่ยม 4"/>
          <p:cNvSpPr/>
          <p:nvPr/>
        </p:nvSpPr>
        <p:spPr>
          <a:xfrm>
            <a:off x="5187046" y="2201172"/>
            <a:ext cx="1574493" cy="1357322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bevelT prst="angle"/>
            <a:extrusionClr>
              <a:schemeClr val="accent5">
                <a:lumMod val="60000"/>
                <a:lumOff val="40000"/>
              </a:schemeClr>
            </a:extrusionClr>
            <a:contourClr>
              <a:schemeClr val="accent5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6" name="รูปหกเหลี่ยม 5"/>
          <p:cNvSpPr/>
          <p:nvPr/>
        </p:nvSpPr>
        <p:spPr>
          <a:xfrm>
            <a:off x="5214942" y="3714752"/>
            <a:ext cx="1574493" cy="1357322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bevelT prst="angle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7" name="รูปหกเหลี่ยม 6"/>
          <p:cNvSpPr/>
          <p:nvPr/>
        </p:nvSpPr>
        <p:spPr>
          <a:xfrm>
            <a:off x="3815210" y="4483792"/>
            <a:ext cx="1574493" cy="1357322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bevelT prst="angle"/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รูปหกเหลี่ยม 8"/>
          <p:cNvSpPr/>
          <p:nvPr/>
        </p:nvSpPr>
        <p:spPr>
          <a:xfrm>
            <a:off x="2340051" y="3743780"/>
            <a:ext cx="1574493" cy="1357322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bevelT prst="angle"/>
            <a:extrusionClr>
              <a:schemeClr val="accent2">
                <a:lumMod val="60000"/>
                <a:lumOff val="40000"/>
              </a:schemeClr>
            </a:extrusionClr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รูปหกเหลี่ยม 9"/>
          <p:cNvSpPr/>
          <p:nvPr/>
        </p:nvSpPr>
        <p:spPr>
          <a:xfrm>
            <a:off x="2285984" y="2214554"/>
            <a:ext cx="1574493" cy="1357322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 extrusionH="76200" contourW="12700">
            <a:bevelT prst="angle"/>
            <a:extrusionClr>
              <a:schemeClr val="tx2">
                <a:lumMod val="40000"/>
                <a:lumOff val="60000"/>
              </a:schemeClr>
            </a:extrusionClr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หน้าที่ของสารอาหารประเภทโปรตีน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9058" y="4717593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+mj-cs"/>
              </a:rPr>
              <a:t>๑.เป็นสารอาหรที่จำเป็นต่อการ</a:t>
            </a:r>
            <a:br>
              <a:rPr lang="th-TH" sz="2000" b="1" dirty="0" smtClean="0">
                <a:latin typeface="TH SarabunPSK" pitchFamily="34" charset="-34"/>
                <a:cs typeface="+mj-cs"/>
              </a:rPr>
            </a:br>
            <a:r>
              <a:rPr lang="th-TH" sz="2000" b="1" dirty="0" smtClean="0">
                <a:latin typeface="TH SarabunPSK" pitchFamily="34" charset="-34"/>
                <a:cs typeface="+mj-cs"/>
              </a:rPr>
              <a:t>เจริญเติบโต</a:t>
            </a:r>
            <a:endParaRPr lang="th-TH" sz="2000" b="1" dirty="0">
              <a:latin typeface="TH SarabunPSK" pitchFamily="34" charset="-34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86380" y="3984973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 ซ่อมแซมส่วนที่สึกหรอของร่างกาย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28962" y="2428867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๓. รักษา</a:t>
            </a:r>
          </a:p>
          <a:p>
            <a:pPr algn="ctr"/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สมดุลของน้ำในร่างกาย</a:t>
            </a:r>
            <a:endParaRPr lang="th-TH" sz="2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86182" y="1500174"/>
            <a:ext cx="1428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๔. สร้างฮอร์โมน เอนไซม์ และเพิ่มภูมิคุ้มกันในร่างกาย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57422" y="242886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PSK" pitchFamily="34" charset="-34"/>
                <a:cs typeface="+mj-cs"/>
              </a:rPr>
              <a:t>๕. รักษาสมดุลกรด--ด่างของร่างกาย</a:t>
            </a:r>
            <a:endParaRPr lang="th-TH" sz="2000" b="1" dirty="0">
              <a:latin typeface="TH SarabunPSK" pitchFamily="34" charset="-34"/>
              <a:cs typeface="+mj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28860" y="4078436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๖. ให้พลังงาน</a:t>
            </a:r>
            <a:b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แก่ร่างกาย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23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1115616" y="2204864"/>
            <a:ext cx="69951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สารอาหารประเภทวิตามิน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1226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ประเภทของวิตามิน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โดนัท 2"/>
          <p:cNvSpPr/>
          <p:nvPr/>
        </p:nvSpPr>
        <p:spPr>
          <a:xfrm>
            <a:off x="2857488" y="1928802"/>
            <a:ext cx="3286148" cy="3286148"/>
          </a:xfrm>
          <a:prstGeom prst="donut">
            <a:avLst>
              <a:gd name="adj" fmla="val 330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softEdge">
            <a:bevelT w="114300" prst="artDeco"/>
            <a:extrusionClr>
              <a:schemeClr val="bg1">
                <a:lumMod val="75000"/>
              </a:schemeClr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2143108" y="2786058"/>
            <a:ext cx="1785950" cy="17859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5">
                <a:lumMod val="60000"/>
                <a:lumOff val="40000"/>
              </a:schemeClr>
            </a:extrusionClr>
            <a:contourClr>
              <a:schemeClr val="accent5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วิตามินที่ละลายในไขมัน</a:t>
            </a:r>
            <a:endParaRPr lang="th-TH" sz="2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5143504" y="2714620"/>
            <a:ext cx="1785950" cy="17859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วิตามินที่ละลายในน้ำ</a:t>
            </a:r>
            <a:endParaRPr lang="th-TH" sz="2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3286125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วิตามิน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7500958" y="2143116"/>
            <a:ext cx="1071570" cy="10715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วิตามินบีรวม</a:t>
            </a:r>
            <a:endParaRPr lang="th-TH" sz="1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7643834" y="4357694"/>
            <a:ext cx="1071570" cy="10715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2">
                <a:lumMod val="60000"/>
                <a:lumOff val="40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วิตามินซี</a:t>
            </a:r>
            <a:endParaRPr lang="th-TH" sz="1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285720" y="2428868"/>
            <a:ext cx="1071570" cy="10715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วิตามิน</a:t>
            </a:r>
            <a:r>
              <a:rPr lang="en-US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D</a:t>
            </a:r>
            <a:endParaRPr lang="th-TH" sz="1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285720" y="3857628"/>
            <a:ext cx="1071570" cy="10715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1">
                <a:lumMod val="60000"/>
                <a:lumOff val="4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วิตามิน </a:t>
            </a:r>
            <a:r>
              <a:rPr lang="en-US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</a:t>
            </a:r>
            <a:endParaRPr lang="th-TH" sz="1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1357290" y="5000636"/>
            <a:ext cx="1071570" cy="10715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วิตามิน</a:t>
            </a:r>
            <a:r>
              <a:rPr lang="en-US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K</a:t>
            </a:r>
            <a:endParaRPr lang="th-TH" sz="1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1428728" y="1357298"/>
            <a:ext cx="1071570" cy="10715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วิตามิน </a:t>
            </a:r>
            <a:r>
              <a:rPr lang="en-US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  <a:endParaRPr lang="th-TH" sz="1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flipV="1">
            <a:off x="6929454" y="2928934"/>
            <a:ext cx="571504" cy="428628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stealt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6715140" y="4286256"/>
            <a:ext cx="857256" cy="428628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stealt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 rot="16200000" flipV="1">
            <a:off x="2178827" y="2393149"/>
            <a:ext cx="357190" cy="285752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stealt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 rot="10800000">
            <a:off x="1285852" y="3214686"/>
            <a:ext cx="642942" cy="285752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stealt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 rot="10800000" flipV="1">
            <a:off x="1428728" y="4214818"/>
            <a:ext cx="642942" cy="142876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stealt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 rot="5400000">
            <a:off x="2214546" y="4643446"/>
            <a:ext cx="428628" cy="285752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stealt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หน้าที่ของวิตามินที่ละลายได้ในไขมัน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3571868" y="2643182"/>
            <a:ext cx="1785950" cy="17859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5">
                <a:lumMod val="60000"/>
                <a:lumOff val="40000"/>
              </a:schemeClr>
            </a:extrusionClr>
            <a:contourClr>
              <a:schemeClr val="accent5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วิตามินที่ละลายในไขมัน</a:t>
            </a:r>
            <a:endParaRPr lang="th-TH" sz="2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2357422" y="4071942"/>
            <a:ext cx="1000132" cy="10001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วิตามิน</a:t>
            </a:r>
            <a:r>
              <a:rPr lang="en-US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D</a:t>
            </a:r>
            <a:endParaRPr lang="th-TH" sz="1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5715008" y="3714752"/>
            <a:ext cx="928694" cy="9286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1">
                <a:lumMod val="60000"/>
                <a:lumOff val="4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วิตามิน </a:t>
            </a:r>
            <a:r>
              <a:rPr lang="en-US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</a:t>
            </a:r>
            <a:endParaRPr lang="th-TH" sz="1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5500694" y="1785926"/>
            <a:ext cx="1000132" cy="10001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วิตามิน</a:t>
            </a:r>
            <a:r>
              <a:rPr lang="en-US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K</a:t>
            </a:r>
            <a:endParaRPr lang="th-TH" sz="1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2285984" y="2000240"/>
            <a:ext cx="857256" cy="8572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วิตามิน </a:t>
            </a:r>
            <a:r>
              <a:rPr lang="en-US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</a:t>
            </a:r>
            <a:endParaRPr lang="th-TH" sz="1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6" y="1932000"/>
            <a:ext cx="2214546" cy="1754326"/>
          </a:xfrm>
          <a:prstGeom prst="rect">
            <a:avLst/>
          </a:prstGeom>
          <a:noFill/>
          <a:ln w="22225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AutoNum type="thaiNumPeriod"/>
            </a:pP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ส่วนประกอบของ</a:t>
            </a:r>
            <a:r>
              <a:rPr lang="th-TH" sz="18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รงค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วัตถุ (</a:t>
            </a:r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pigment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ในจอตา</a:t>
            </a:r>
            <a:r>
              <a:rPr lang="th-TH" sz="18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หรือเร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ติน่า</a:t>
            </a:r>
          </a:p>
          <a:p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๒. จำเป็นต่อสุขภาพของผิวหนังและเยื่อบุอวัยวะต่างๆ</a:t>
            </a:r>
          </a:p>
          <a:p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๓. ช่วยให้ร่างกายแข็งแรงและเพิ่มภูมิต้านทานโรค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4103566"/>
            <a:ext cx="2214546" cy="1477328"/>
          </a:xfrm>
          <a:prstGeom prst="rect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AutoNum type="thaiNumPeriod"/>
            </a:pP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ช่วยให้ร่างกายดูดซึมแคลเซียมและฟอสฟอรัสจากลำไส้เล็กได้มากขึ้น</a:t>
            </a:r>
          </a:p>
          <a:p>
            <a:pPr>
              <a:buAutoNum type="thaiNumPeriod"/>
            </a:pP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ควบคุมปริมาณแคลเซียมในเลือด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96" y="1871481"/>
            <a:ext cx="2214546" cy="1200329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จำเป็นในการสังเคราะห์สารโปรทรอมบิน ซึ่งเป็นโปรตีนที่ตับสร้างขึ้น  เพื่อช่วยให้เลือดแข็งตัวเวลาเกิดบาดแผล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4696" y="3857628"/>
            <a:ext cx="2214546" cy="2031325"/>
          </a:xfrm>
          <a:prstGeom prst="rect">
            <a:avLst/>
          </a:prstGeom>
          <a:noFill/>
          <a:ln w="2222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AutoNum type="thaiNumPeriod"/>
            </a:pP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เป็นสารแอนติออกซิ</a:t>
            </a:r>
            <a:r>
              <a:rPr lang="th-TH" sz="18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แดนท์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ช่วยไม่ให้วิตามินเอและซีถูกทำลาย</a:t>
            </a:r>
          </a:p>
          <a:p>
            <a:pPr>
              <a:buAutoNum type="thaiNumPeriod"/>
            </a:pP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ป้องกันการเห็นหืนในน้ำมันและไขมัน</a:t>
            </a:r>
          </a:p>
          <a:p>
            <a:pPr>
              <a:buAutoNum type="thaiNumPeriod"/>
            </a:pP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เป็นสารป้องกันไขมันในร่างกาย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>
            <a:off x="5286380" y="3929066"/>
            <a:ext cx="357190" cy="142876"/>
          </a:xfrm>
          <a:prstGeom prst="straightConnector1">
            <a:avLst/>
          </a:prstGeom>
          <a:ln w="28575" cap="rnd">
            <a:solidFill>
              <a:srgbClr val="FF0000"/>
            </a:solidFill>
            <a:prstDash val="sysDot"/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 flipV="1">
            <a:off x="5143504" y="2643182"/>
            <a:ext cx="428628" cy="285752"/>
          </a:xfrm>
          <a:prstGeom prst="straightConnector1">
            <a:avLst/>
          </a:prstGeom>
          <a:ln w="28575" cap="rnd">
            <a:solidFill>
              <a:srgbClr val="FF0000"/>
            </a:solidFill>
            <a:prstDash val="sysDot"/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 rot="10800000">
            <a:off x="3000364" y="2714620"/>
            <a:ext cx="571504" cy="357190"/>
          </a:xfrm>
          <a:prstGeom prst="straightConnector1">
            <a:avLst/>
          </a:prstGeom>
          <a:ln w="28575" cap="rnd">
            <a:solidFill>
              <a:srgbClr val="FF0000"/>
            </a:solidFill>
            <a:prstDash val="sysDot"/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 rot="10800000" flipV="1">
            <a:off x="3286116" y="4071942"/>
            <a:ext cx="428628" cy="214314"/>
          </a:xfrm>
          <a:prstGeom prst="straightConnector1">
            <a:avLst/>
          </a:prstGeom>
          <a:ln w="28575" cap="rnd">
            <a:solidFill>
              <a:srgbClr val="FF0000"/>
            </a:solidFill>
            <a:prstDash val="sysDot"/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หน้าที่ของวิตามินที่ละลายในน้ำ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428596" y="2714620"/>
            <a:ext cx="1785950" cy="17859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วิตามินที่ละลายในน้ำ</a:t>
            </a:r>
            <a:endParaRPr lang="th-TH" sz="2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3214678" y="1714488"/>
            <a:ext cx="1071570" cy="10715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วิตามินบีรวม</a:t>
            </a:r>
            <a:endParaRPr lang="th-TH" sz="1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3357554" y="4357694"/>
            <a:ext cx="1071570" cy="10715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2">
                <a:lumMod val="60000"/>
                <a:lumOff val="40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วิตามินซี</a:t>
            </a:r>
            <a:endParaRPr lang="th-TH" sz="1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1714488"/>
            <a:ext cx="4286280" cy="2031325"/>
          </a:xfrm>
          <a:prstGeom prst="rect">
            <a:avLst/>
          </a:prstGeom>
          <a:noFill/>
          <a:ln w="222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AutoNum type="thaiNumPeriod"/>
            </a:pP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จำเป็นสำหรับเผาผลาญสารอาหาร</a:t>
            </a:r>
          </a:p>
          <a:p>
            <a:pPr>
              <a:buAutoNum type="thaiNumPeriod"/>
            </a:pP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เป็นส่วนประกอบของสารโคเอนไซม์หลายชนิดที่เกี่ยวข้องกับการใช้สารอาหารในร่างกาย</a:t>
            </a:r>
          </a:p>
          <a:p>
            <a:pPr>
              <a:buAutoNum type="thaiNumPeriod"/>
            </a:pP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โคเอนไซม์ในปฏิกิริยาที่เกี่ยวข้องกับการสังเคราะห์กรดไขมันและปฏิกิริยาเคมีหลายอย่างในร่างกาย</a:t>
            </a:r>
          </a:p>
          <a:p>
            <a:pPr>
              <a:buAutoNum type="thaiNumPeriod"/>
            </a:pP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จำเป็นสำหรับการ</a:t>
            </a:r>
            <a:r>
              <a:rPr lang="th-TH" sz="18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เปลี่ยนท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ริบ</a:t>
            </a:r>
            <a:r>
              <a:rPr lang="th-TH" sz="18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โตเฟนเป็นนอะซิน</a:t>
            </a:r>
            <a:endParaRPr lang="th-TH" sz="18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buAutoNum type="thaiNumPeriod"/>
            </a:pP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จำเป็นสำหรับสังเคราะห์ </a:t>
            </a:r>
            <a:r>
              <a:rPr lang="en-US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DNA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166250"/>
            <a:ext cx="4286280" cy="1477328"/>
          </a:xfrm>
          <a:prstGeom prst="rect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AutoNum type="thaiNumPeriod"/>
            </a:pP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จำเป็นในการเปลี่ยนโป</a:t>
            </a:r>
            <a:r>
              <a:rPr lang="th-TH" sz="18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รลีน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ให้</a:t>
            </a:r>
            <a:r>
              <a:rPr lang="th-TH" sz="18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เป็นไฮ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ดรอกซีโป</a:t>
            </a:r>
            <a:r>
              <a:rPr lang="th-TH" sz="18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รลีน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ซึ่งในในกระบวนการสร้างคอลาเจน</a:t>
            </a:r>
          </a:p>
          <a:p>
            <a:pPr>
              <a:buAutoNum type="thaiNumPeriod"/>
            </a:pP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จำเป็นในการเปลี่ยน</a:t>
            </a:r>
            <a:r>
              <a:rPr lang="th-TH" sz="18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กรดโฟลิก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เป็นกรดเตตรา</a:t>
            </a:r>
            <a:r>
              <a:rPr lang="th-TH" sz="18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ไฮโดรโฟลิก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ซึ่งในการ</a:t>
            </a:r>
            <a:r>
              <a:rPr lang="th-TH" sz="18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สังเคราะก์</a:t>
            </a: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กรดนิวคลีอิก</a:t>
            </a:r>
          </a:p>
          <a:p>
            <a:pPr>
              <a:buAutoNum type="thaiNumPeriod"/>
            </a:pPr>
            <a:r>
              <a:rPr lang="th-TH" sz="1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ช่วยเพิ่มการดูดซึมของเหล็กในอาหาร</a:t>
            </a:r>
            <a:endParaRPr lang="th-TH" sz="1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 flipV="1">
            <a:off x="2000232" y="2500306"/>
            <a:ext cx="1071570" cy="428628"/>
          </a:xfrm>
          <a:prstGeom prst="straightConnector1">
            <a:avLst/>
          </a:prstGeom>
          <a:ln w="34925" cap="rnd">
            <a:solidFill>
              <a:srgbClr val="FF0000"/>
            </a:solidFill>
            <a:prstDash val="sysDot"/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1928794" y="4286256"/>
            <a:ext cx="1357322" cy="571504"/>
          </a:xfrm>
          <a:prstGeom prst="straightConnector1">
            <a:avLst/>
          </a:prstGeom>
          <a:ln w="34925" cap="rnd">
            <a:solidFill>
              <a:srgbClr val="FF0000"/>
            </a:solidFill>
            <a:prstDash val="sysDot"/>
            <a:bevel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5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 descr="6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683451"/>
            <a:ext cx="1714512" cy="960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รูปภาพ 13" descr="dc941a2d1535a3bda501e37594fff37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214686"/>
            <a:ext cx="2936152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๑. อาหารประเภทเนื้อสัตว์ (โปรตีน)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>
            <a:off x="3428992" y="2357430"/>
            <a:ext cx="2643206" cy="2523060"/>
            <a:chOff x="3000364" y="2285992"/>
            <a:chExt cx="3143272" cy="3000396"/>
          </a:xfrm>
        </p:grpSpPr>
        <p:sp>
          <p:nvSpPr>
            <p:cNvPr id="3" name="โดนัท 2"/>
            <p:cNvSpPr/>
            <p:nvPr/>
          </p:nvSpPr>
          <p:spPr>
            <a:xfrm>
              <a:off x="3143240" y="2285992"/>
              <a:ext cx="2857520" cy="2857520"/>
            </a:xfrm>
            <a:prstGeom prst="donut">
              <a:avLst>
                <a:gd name="adj" fmla="val 410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softEdge">
              <a:bevelT w="152400" h="50800" prst="softRound"/>
              <a:bevelB w="152400" h="50800" prst="softRound"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4" name="วงรี 3"/>
            <p:cNvSpPr/>
            <p:nvPr/>
          </p:nvSpPr>
          <p:spPr>
            <a:xfrm>
              <a:off x="3428992" y="2285992"/>
              <a:ext cx="571504" cy="57150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260350" h="501650" prst="convex"/>
              <a:bevelB w="317500" h="107950" prst="coolSlant"/>
              <a:extrusionClr>
                <a:schemeClr val="accent5">
                  <a:lumMod val="60000"/>
                  <a:lumOff val="40000"/>
                </a:schemeClr>
              </a:extrusionClr>
              <a:contourClr>
                <a:schemeClr val="accent5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วงรี 4"/>
            <p:cNvSpPr/>
            <p:nvPr/>
          </p:nvSpPr>
          <p:spPr>
            <a:xfrm>
              <a:off x="5143504" y="2357430"/>
              <a:ext cx="571504" cy="57150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260350" h="501650" prst="convex"/>
              <a:bevelB w="317500" h="107950" prst="coolSlant"/>
              <a:extrusionClr>
                <a:schemeClr val="accent6">
                  <a:lumMod val="60000"/>
                  <a:lumOff val="40000"/>
                </a:schemeClr>
              </a:extrusionClr>
              <a:contourClr>
                <a:schemeClr val="accent6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วงรี 5"/>
            <p:cNvSpPr/>
            <p:nvPr/>
          </p:nvSpPr>
          <p:spPr>
            <a:xfrm>
              <a:off x="5572132" y="3714752"/>
              <a:ext cx="571504" cy="57150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260350" h="501650" prst="convex"/>
              <a:bevelB w="317500" h="107950" prst="coolSlant"/>
              <a:extrusionClr>
                <a:schemeClr val="accent4">
                  <a:lumMod val="60000"/>
                  <a:lumOff val="40000"/>
                </a:schemeClr>
              </a:extrusionClr>
              <a:contourClr>
                <a:schemeClr val="accent4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วงรี 6"/>
            <p:cNvSpPr/>
            <p:nvPr/>
          </p:nvSpPr>
          <p:spPr>
            <a:xfrm>
              <a:off x="4357686" y="4714884"/>
              <a:ext cx="571504" cy="57150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260350" h="501650" prst="convex"/>
              <a:bevelB w="317500" h="107950" prst="coolSlant"/>
              <a:extrusionClr>
                <a:schemeClr val="accent2">
                  <a:lumMod val="60000"/>
                  <a:lumOff val="40000"/>
                </a:schemeClr>
              </a:extrusionClr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วงรี 7"/>
            <p:cNvSpPr/>
            <p:nvPr/>
          </p:nvSpPr>
          <p:spPr>
            <a:xfrm>
              <a:off x="3000364" y="3786190"/>
              <a:ext cx="571504" cy="57150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260350" h="501650" prst="convex"/>
              <a:bevelB w="317500" h="107950" prst="coolSlant"/>
              <a:extrusionClr>
                <a:schemeClr val="accent3">
                  <a:lumMod val="60000"/>
                  <a:lumOff val="40000"/>
                </a:schemeClr>
              </a:extrusionClr>
              <a:contourClr>
                <a:schemeClr val="accent3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9" name="รูปภาพ 8" descr="1657c93a8e0f0a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1428736"/>
            <a:ext cx="2143140" cy="1567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 descr="chap1n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3000372"/>
            <a:ext cx="2057449" cy="1597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รูปภาพ 12" descr="iq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480" y="1643050"/>
            <a:ext cx="2117510" cy="1404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6643702" y="454885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ประเภทไข่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9322" y="271462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ประเภทเนื้อ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430" y="526323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ประเภทนม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7290" y="490604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ประเภทถั่ว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5852" y="292893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ประเภทปลา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1763688" y="2636912"/>
            <a:ext cx="58326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สารอาหารประเภทเกลือแร่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29815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ประเภทของเกลือแร่ที่ร่างกายต้องการ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โดนัท 2"/>
          <p:cNvSpPr/>
          <p:nvPr/>
        </p:nvSpPr>
        <p:spPr>
          <a:xfrm>
            <a:off x="2857488" y="1928802"/>
            <a:ext cx="3286148" cy="3286148"/>
          </a:xfrm>
          <a:prstGeom prst="donut">
            <a:avLst>
              <a:gd name="adj" fmla="val 330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softEdge">
            <a:bevelT w="114300" prst="artDeco"/>
            <a:extrusionClr>
              <a:schemeClr val="bg1">
                <a:lumMod val="75000"/>
              </a:schemeClr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4" name="วงรี 3"/>
          <p:cNvSpPr/>
          <p:nvPr/>
        </p:nvSpPr>
        <p:spPr>
          <a:xfrm>
            <a:off x="2143108" y="2786058"/>
            <a:ext cx="1785950" cy="17859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5">
                <a:lumMod val="60000"/>
                <a:lumOff val="40000"/>
              </a:schemeClr>
            </a:extrusionClr>
            <a:contourClr>
              <a:schemeClr val="accent5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เกลือแร่ที่ร่างกายต้องการปริมาณมาก</a:t>
            </a:r>
            <a:endParaRPr lang="th-TH" sz="2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5143504" y="2714620"/>
            <a:ext cx="1785950" cy="17859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เกลือแร่ที่ร่างกายในปริมาณน้อย</a:t>
            </a:r>
            <a:endParaRPr lang="th-TH" sz="2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3286125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เกลือแร่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วงรี 8"/>
          <p:cNvSpPr/>
          <p:nvPr/>
        </p:nvSpPr>
        <p:spPr>
          <a:xfrm>
            <a:off x="500034" y="2071678"/>
            <a:ext cx="928694" cy="9286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ฟอสฟอรัส</a:t>
            </a:r>
            <a:endParaRPr lang="th-TH" sz="12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285720" y="3143248"/>
            <a:ext cx="1000132" cy="10001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1">
                <a:lumMod val="60000"/>
                <a:lumOff val="4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โพแทสเซียม</a:t>
            </a:r>
            <a:endParaRPr lang="th-TH" sz="12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357158" y="4214818"/>
            <a:ext cx="1000132" cy="10001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แมกนีเซียม</a:t>
            </a:r>
            <a:endParaRPr lang="th-TH" sz="12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วงรี 11"/>
          <p:cNvSpPr/>
          <p:nvPr/>
        </p:nvSpPr>
        <p:spPr>
          <a:xfrm>
            <a:off x="1428728" y="1357298"/>
            <a:ext cx="857256" cy="8572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แคลเซียม</a:t>
            </a:r>
            <a:endParaRPr lang="th-TH" sz="12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14" name="ลูกศรเชื่อมต่อแบบตรง 13"/>
          <p:cNvCxnSpPr/>
          <p:nvPr/>
        </p:nvCxnSpPr>
        <p:spPr>
          <a:xfrm flipV="1">
            <a:off x="6929454" y="2928934"/>
            <a:ext cx="571504" cy="428628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stealt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6715140" y="4286256"/>
            <a:ext cx="857256" cy="428628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stealt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 rot="16200000" flipV="1">
            <a:off x="2178827" y="2393149"/>
            <a:ext cx="357190" cy="285752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stealt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 rot="10800000">
            <a:off x="1428728" y="2857496"/>
            <a:ext cx="642942" cy="285752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stealt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 rot="10800000">
            <a:off x="1357290" y="3571876"/>
            <a:ext cx="642942" cy="1588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stealt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 rot="10800000" flipV="1">
            <a:off x="1928794" y="4572008"/>
            <a:ext cx="642942" cy="500066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stealt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วงรี 20"/>
          <p:cNvSpPr/>
          <p:nvPr/>
        </p:nvSpPr>
        <p:spPr>
          <a:xfrm>
            <a:off x="1071538" y="5143512"/>
            <a:ext cx="1000132" cy="10001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2">
                <a:lumMod val="60000"/>
                <a:lumOff val="40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โซเดียม</a:t>
            </a:r>
            <a:endParaRPr lang="th-TH" sz="12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2143108" y="5295912"/>
            <a:ext cx="1000132" cy="10001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5">
                <a:lumMod val="60000"/>
                <a:lumOff val="40000"/>
              </a:schemeClr>
            </a:extrusionClr>
            <a:contourClr>
              <a:schemeClr val="accent5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คลอรีน</a:t>
            </a:r>
            <a:endParaRPr lang="th-TH" sz="12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6" name="ลูกศรเชื่อมต่อแบบตรง 25"/>
          <p:cNvCxnSpPr/>
          <p:nvPr/>
        </p:nvCxnSpPr>
        <p:spPr>
          <a:xfrm rot="5400000">
            <a:off x="2464579" y="4893479"/>
            <a:ext cx="500066" cy="142876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stealt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 rot="10800000" flipV="1">
            <a:off x="1428728" y="4214818"/>
            <a:ext cx="785818" cy="285752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stealt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วงรี 31"/>
          <p:cNvSpPr/>
          <p:nvPr/>
        </p:nvSpPr>
        <p:spPr>
          <a:xfrm>
            <a:off x="7000892" y="5143512"/>
            <a:ext cx="857256" cy="8572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เหล็ก</a:t>
            </a:r>
            <a:endParaRPr lang="th-TH" sz="12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วงรี 33"/>
          <p:cNvSpPr/>
          <p:nvPr/>
        </p:nvSpPr>
        <p:spPr>
          <a:xfrm>
            <a:off x="7643834" y="4357694"/>
            <a:ext cx="1000132" cy="10001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1">
                <a:lumMod val="60000"/>
                <a:lumOff val="40000"/>
              </a:schemeClr>
            </a:extrusionClr>
            <a:contourClr>
              <a:schemeClr val="accent1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ไอโอดีน</a:t>
            </a:r>
            <a:endParaRPr lang="th-TH" sz="12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5" name="วงรี 34"/>
          <p:cNvSpPr/>
          <p:nvPr/>
        </p:nvSpPr>
        <p:spPr>
          <a:xfrm>
            <a:off x="7786710" y="3286124"/>
            <a:ext cx="1000132" cy="10001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2">
                <a:lumMod val="60000"/>
                <a:lumOff val="40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แมงกานีส</a:t>
            </a:r>
            <a:endParaRPr lang="th-TH" sz="12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วงรี 24"/>
          <p:cNvSpPr/>
          <p:nvPr/>
        </p:nvSpPr>
        <p:spPr>
          <a:xfrm>
            <a:off x="7572396" y="2214554"/>
            <a:ext cx="1000132" cy="100013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ทองแดง</a:t>
            </a:r>
            <a:endParaRPr lang="th-TH" sz="12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วงรี 27"/>
          <p:cNvSpPr/>
          <p:nvPr/>
        </p:nvSpPr>
        <p:spPr>
          <a:xfrm>
            <a:off x="6929454" y="1428736"/>
            <a:ext cx="928694" cy="9286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lastic">
            <a:bevelT w="228600" h="222250" prst="softRound"/>
            <a:bevelB w="120650" h="107950" prst="softRound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โคบอลต์</a:t>
            </a:r>
            <a:endParaRPr lang="th-TH" sz="12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9" name="ลูกศรเชื่อมต่อแบบตรง 28"/>
          <p:cNvCxnSpPr/>
          <p:nvPr/>
        </p:nvCxnSpPr>
        <p:spPr>
          <a:xfrm>
            <a:off x="6929454" y="3857628"/>
            <a:ext cx="785818" cy="1588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stealt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 rot="16200000" flipH="1">
            <a:off x="6357950" y="4572008"/>
            <a:ext cx="714380" cy="571504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stealt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/>
          <p:nvPr/>
        </p:nvCxnSpPr>
        <p:spPr>
          <a:xfrm rot="5400000" flipH="1" flipV="1">
            <a:off x="6536545" y="2321711"/>
            <a:ext cx="500066" cy="428628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stealt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หน้าที่ของสารอาหารประเภทเกลือแร่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  <p:grpSp>
        <p:nvGrpSpPr>
          <p:cNvPr id="2" name="กลุ่ม 3"/>
          <p:cNvGrpSpPr/>
          <p:nvPr/>
        </p:nvGrpSpPr>
        <p:grpSpPr>
          <a:xfrm>
            <a:off x="2928926" y="2000240"/>
            <a:ext cx="3118024" cy="3071834"/>
            <a:chOff x="71406" y="1285860"/>
            <a:chExt cx="4429156" cy="4363543"/>
          </a:xfrm>
        </p:grpSpPr>
        <p:sp>
          <p:nvSpPr>
            <p:cNvPr id="5" name="แผนผังลำดับงาน: ตัวเชื่อมต่อ 4"/>
            <p:cNvSpPr/>
            <p:nvPr/>
          </p:nvSpPr>
          <p:spPr>
            <a:xfrm>
              <a:off x="3571868" y="3042904"/>
              <a:ext cx="928694" cy="928694"/>
            </a:xfrm>
            <a:prstGeom prst="flowChartConnector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  <a:scene3d>
              <a:camera prst="orthographicFront"/>
              <a:lightRig rig="morning" dir="t"/>
            </a:scene3d>
            <a:sp3d extrusionH="76200" contourW="12700" prstMaterial="powder">
              <a:bevelT h="241300" prst="hardEdge"/>
              <a:bevelB w="196850" h="330200" prst="hardEdge"/>
              <a:extrusionClr>
                <a:srgbClr val="FF99CC"/>
              </a:extrusionClr>
              <a:contourClr>
                <a:srgbClr val="FF99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แผนผังลำดับงาน: ตรวจเทียบ 5"/>
            <p:cNvSpPr/>
            <p:nvPr/>
          </p:nvSpPr>
          <p:spPr>
            <a:xfrm>
              <a:off x="2081316" y="4169644"/>
              <a:ext cx="305856" cy="611712"/>
            </a:xfrm>
            <a:prstGeom prst="flowChartCol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w="165100" prst="coolSlant"/>
              <a:bevelB w="165100" prst="coolSlant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7" name="แผนผังลำดับงาน: ตรวจเทียบ 6"/>
            <p:cNvSpPr/>
            <p:nvPr/>
          </p:nvSpPr>
          <p:spPr>
            <a:xfrm>
              <a:off x="2168703" y="2247121"/>
              <a:ext cx="305856" cy="611712"/>
            </a:xfrm>
            <a:prstGeom prst="flowChartCol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w="165100" prst="coolSlant"/>
              <a:bevelB w="165100" prst="coolSlant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แผนผังลำดับงาน: ตรวจเทียบ 7"/>
            <p:cNvSpPr/>
            <p:nvPr/>
          </p:nvSpPr>
          <p:spPr>
            <a:xfrm rot="16200000">
              <a:off x="3108118" y="3186535"/>
              <a:ext cx="305856" cy="611712"/>
            </a:xfrm>
            <a:prstGeom prst="flowChartCol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w="165100" prst="coolSlant"/>
              <a:bevelB w="165100" prst="coolSlant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แผนผังลำดับงาน: ตรวจเทียบ 8"/>
            <p:cNvSpPr/>
            <p:nvPr/>
          </p:nvSpPr>
          <p:spPr>
            <a:xfrm rot="2640000">
              <a:off x="2845609" y="2539730"/>
              <a:ext cx="305856" cy="611712"/>
            </a:xfrm>
            <a:prstGeom prst="flowChartCol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w="165100" prst="coolSlant"/>
              <a:bevelB w="165100" prst="coolSlant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แผนผังลำดับงาน: ตรวจเทียบ 9"/>
            <p:cNvSpPr/>
            <p:nvPr/>
          </p:nvSpPr>
          <p:spPr>
            <a:xfrm rot="19140000">
              <a:off x="1493399" y="2483977"/>
              <a:ext cx="305856" cy="611712"/>
            </a:xfrm>
            <a:prstGeom prst="flowChartCol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w="165100" prst="coolSlant"/>
              <a:bevelB w="165100" prst="coolSlant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1" name="แผนผังลำดับงาน: ตรวจเทียบ 10"/>
            <p:cNvSpPr/>
            <p:nvPr/>
          </p:nvSpPr>
          <p:spPr>
            <a:xfrm rot="3000000">
              <a:off x="1427366" y="3890865"/>
              <a:ext cx="305856" cy="611712"/>
            </a:xfrm>
            <a:prstGeom prst="flowChartCol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w="165100" prst="coolSlant"/>
              <a:bevelB w="165100" prst="coolSlant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แผนผังลำดับงาน: ตรวจเทียบ 11"/>
            <p:cNvSpPr/>
            <p:nvPr/>
          </p:nvSpPr>
          <p:spPr>
            <a:xfrm rot="7740000">
              <a:off x="2914404" y="3822450"/>
              <a:ext cx="305856" cy="611712"/>
            </a:xfrm>
            <a:prstGeom prst="flowChartCol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w="165100" prst="coolSlant"/>
              <a:bevelB w="165100" prst="coolSlant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แผนผังลำดับงาน: ตรวจเทียบ 12"/>
            <p:cNvSpPr/>
            <p:nvPr/>
          </p:nvSpPr>
          <p:spPr>
            <a:xfrm rot="16200000">
              <a:off x="1185595" y="3179247"/>
              <a:ext cx="305856" cy="611712"/>
            </a:xfrm>
            <a:prstGeom prst="flowChartCol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w="165100" prst="coolSlant"/>
              <a:bevelB w="165100" prst="coolSlant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แผนผังลำดับงาน: ตัวเชื่อมต่อ 13"/>
            <p:cNvSpPr/>
            <p:nvPr/>
          </p:nvSpPr>
          <p:spPr>
            <a:xfrm>
              <a:off x="1644379" y="2858833"/>
              <a:ext cx="1310811" cy="1310811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577850" h="304800" prst="softRound"/>
              <a:bevelB w="234950" h="177800" prst="softRound"/>
              <a:extrusionClr>
                <a:schemeClr val="tx1">
                  <a:lumMod val="65000"/>
                  <a:lumOff val="35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แผนผังลำดับงาน: ตัวเชื่อมต่อ 14"/>
            <p:cNvSpPr/>
            <p:nvPr/>
          </p:nvSpPr>
          <p:spPr>
            <a:xfrm>
              <a:off x="1731766" y="2946220"/>
              <a:ext cx="1136036" cy="1136036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577850" h="304800" prst="softRound"/>
              <a:bevelB w="234950" h="177800" prst="softRound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6" name="แผนผังลำดับงาน: ตัวเชื่อมต่อ 15"/>
            <p:cNvSpPr/>
            <p:nvPr/>
          </p:nvSpPr>
          <p:spPr>
            <a:xfrm>
              <a:off x="1770787" y="2985241"/>
              <a:ext cx="1055912" cy="1055912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127000" h="304800" prst="coolSlant"/>
              <a:bevelB w="234950" h="177800" prst="coolSlant"/>
              <a:extrusionClr>
                <a:schemeClr val="tx1">
                  <a:lumMod val="65000"/>
                  <a:lumOff val="3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7" name="แผนผังลำดับงาน: ตัวเชื่อมต่อ 16"/>
            <p:cNvSpPr/>
            <p:nvPr/>
          </p:nvSpPr>
          <p:spPr>
            <a:xfrm>
              <a:off x="1819154" y="1285860"/>
              <a:ext cx="961261" cy="961261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morning" dir="t"/>
            </a:scene3d>
            <a:sp3d extrusionH="76200" contourW="12700" prstMaterial="powder">
              <a:bevelT h="241300" prst="hardEdge"/>
              <a:bevelB w="196850" h="330200" prst="hardEdge"/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แผนผังลำดับงาน: ตัวเชื่อมต่อ 17"/>
            <p:cNvSpPr/>
            <p:nvPr/>
          </p:nvSpPr>
          <p:spPr>
            <a:xfrm>
              <a:off x="1894890" y="1367421"/>
              <a:ext cx="786487" cy="786486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h="241300" prst="slope"/>
              <a:bevelB w="196850" h="33020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๑</a:t>
              </a:r>
              <a:endPara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9" name="แผนผังลำดับงาน: ตัวเชื่อมต่อ 18"/>
            <p:cNvSpPr/>
            <p:nvPr/>
          </p:nvSpPr>
          <p:spPr>
            <a:xfrm>
              <a:off x="3042577" y="1810184"/>
              <a:ext cx="961261" cy="961261"/>
            </a:xfrm>
            <a:prstGeom prst="flowChartConnector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  <a:scene3d>
              <a:camera prst="orthographicFront"/>
              <a:lightRig rig="morning" dir="t"/>
            </a:scene3d>
            <a:sp3d extrusionH="76200" contourW="12700" prstMaterial="powder">
              <a:bevelT h="241300" prst="hardEdge"/>
              <a:bevelB w="196850" h="330200" prst="hardEdge"/>
              <a:extrusionClr>
                <a:srgbClr val="FF99CC"/>
              </a:extrusionClr>
              <a:contourClr>
                <a:srgbClr val="FF99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แผนผังลำดับงาน: ตัวเชื่อมต่อ 19"/>
            <p:cNvSpPr/>
            <p:nvPr/>
          </p:nvSpPr>
          <p:spPr>
            <a:xfrm>
              <a:off x="3118313" y="1891745"/>
              <a:ext cx="786487" cy="786486"/>
            </a:xfrm>
            <a:prstGeom prst="flowChartConnector">
              <a:avLst/>
            </a:prstGeom>
            <a:solidFill>
              <a:srgbClr val="FFCCFF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h="241300" prst="slope"/>
              <a:bevelB w="196850" h="33020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๒</a:t>
              </a:r>
              <a:endPara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1" name="แผนผังลำดับงาน: ตัวเชื่อมต่อ 20"/>
            <p:cNvSpPr/>
            <p:nvPr/>
          </p:nvSpPr>
          <p:spPr>
            <a:xfrm>
              <a:off x="1807502" y="4862917"/>
              <a:ext cx="786487" cy="786486"/>
            </a:xfrm>
            <a:prstGeom prst="flowChartConnector">
              <a:avLst/>
            </a:prstGeom>
            <a:solidFill>
              <a:srgbClr val="9999FF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h="241300" prst="slope"/>
              <a:bevelB w="196850" h="33020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๕</a:t>
              </a:r>
              <a:endPara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2" name="แผนผังลำดับงาน: ตัวเชื่อมต่อ 21"/>
            <p:cNvSpPr/>
            <p:nvPr/>
          </p:nvSpPr>
          <p:spPr>
            <a:xfrm>
              <a:off x="3217352" y="4169644"/>
              <a:ext cx="961261" cy="961261"/>
            </a:xfrm>
            <a:prstGeom prst="flowChartConnector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  <a:scene3d>
              <a:camera prst="orthographicFront"/>
              <a:lightRig rig="morning" dir="t"/>
            </a:scene3d>
            <a:sp3d extrusionH="76200" contourW="12700" prstMaterial="powder">
              <a:bevelT h="241300" prst="hardEdge"/>
              <a:bevelB w="196850" h="330200" prst="hardEdge"/>
              <a:extrusionClr>
                <a:srgbClr val="99CCFF"/>
              </a:extrusionClr>
              <a:contourClr>
                <a:srgbClr val="99CC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3" name="แผนผังลำดับงาน: ตัวเชื่อมต่อ 22"/>
            <p:cNvSpPr/>
            <p:nvPr/>
          </p:nvSpPr>
          <p:spPr>
            <a:xfrm>
              <a:off x="3293088" y="4251205"/>
              <a:ext cx="786487" cy="786486"/>
            </a:xfrm>
            <a:prstGeom prst="flowChartConnector">
              <a:avLst/>
            </a:prstGeom>
            <a:solidFill>
              <a:srgbClr val="CCECFF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h="241300" prst="slope"/>
              <a:bevelB w="196850" h="33020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๔</a:t>
              </a:r>
              <a:endPara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4" name="แผนผังลำดับงาน: ตัวเชื่อมต่อ 23"/>
            <p:cNvSpPr/>
            <p:nvPr/>
          </p:nvSpPr>
          <p:spPr>
            <a:xfrm>
              <a:off x="3642637" y="3115169"/>
              <a:ext cx="786487" cy="786486"/>
            </a:xfrm>
            <a:prstGeom prst="flowChartConnector">
              <a:avLst/>
            </a:prstGeom>
            <a:solidFill>
              <a:srgbClr val="FFCCFF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h="241300" prst="slope"/>
              <a:bevelB w="196850" h="33020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๓</a:t>
              </a:r>
              <a:endPara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5" name="แผนผังลำดับงาน: ตัวเชื่อมต่อ 24"/>
            <p:cNvSpPr/>
            <p:nvPr/>
          </p:nvSpPr>
          <p:spPr>
            <a:xfrm>
              <a:off x="683118" y="1722797"/>
              <a:ext cx="961261" cy="961261"/>
            </a:xfrm>
            <a:prstGeom prst="flowChartConnector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  <a:scene3d>
              <a:camera prst="orthographicFront"/>
              <a:lightRig rig="morning" dir="t"/>
            </a:scene3d>
            <a:sp3d extrusionH="76200" contourW="12700" prstMaterial="powder">
              <a:bevelT h="241300" prst="hardEdge"/>
              <a:bevelB w="196850" h="330200" prst="hardEdge"/>
              <a:extrusionClr>
                <a:srgbClr val="FF9933"/>
              </a:extrusionClr>
              <a:contourClr>
                <a:srgbClr val="FF993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6" name="แผนผังลำดับงาน: ตัวเชื่อมต่อ 25"/>
            <p:cNvSpPr/>
            <p:nvPr/>
          </p:nvSpPr>
          <p:spPr>
            <a:xfrm>
              <a:off x="758854" y="1804358"/>
              <a:ext cx="786487" cy="786486"/>
            </a:xfrm>
            <a:prstGeom prst="flowChartConnector">
              <a:avLst/>
            </a:prstGeom>
            <a:solidFill>
              <a:srgbClr val="FFCC99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h="241300" prst="slope"/>
              <a:bevelB w="196850" h="33020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๘</a:t>
              </a:r>
              <a:endPara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" name="แผนผังลำดับงาน: ตัวเชื่อมต่อ 26"/>
            <p:cNvSpPr/>
            <p:nvPr/>
          </p:nvSpPr>
          <p:spPr>
            <a:xfrm>
              <a:off x="71406" y="2946220"/>
              <a:ext cx="961261" cy="961261"/>
            </a:xfrm>
            <a:prstGeom prst="flowChartConnector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  <a:scene3d>
              <a:camera prst="orthographicFront"/>
              <a:lightRig rig="morning" dir="t"/>
            </a:scene3d>
            <a:sp3d extrusionH="76200" contourW="12700" prstMaterial="powder">
              <a:bevelT h="241300" prst="hardEdge"/>
              <a:bevelB w="196850" h="330200" prst="hardEdge"/>
              <a:extrusionClr>
                <a:srgbClr val="99CCFF"/>
              </a:extrusionClr>
              <a:contourClr>
                <a:srgbClr val="99CC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8" name="แผนผังลำดับงาน: ตัวเชื่อมต่อ 27"/>
            <p:cNvSpPr/>
            <p:nvPr/>
          </p:nvSpPr>
          <p:spPr>
            <a:xfrm>
              <a:off x="147141" y="3027780"/>
              <a:ext cx="786487" cy="786486"/>
            </a:xfrm>
            <a:prstGeom prst="flowChartConnector">
              <a:avLst/>
            </a:prstGeom>
            <a:solidFill>
              <a:srgbClr val="CCFFFF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h="241300" prst="slope"/>
              <a:bevelB w="196850" h="33020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๗</a:t>
              </a:r>
              <a:endPara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9" name="แผนผังลำดับงาน: ตัวเชื่อมต่อ 28"/>
            <p:cNvSpPr/>
            <p:nvPr/>
          </p:nvSpPr>
          <p:spPr>
            <a:xfrm>
              <a:off x="508343" y="4257031"/>
              <a:ext cx="961261" cy="961261"/>
            </a:xfrm>
            <a:prstGeom prst="flowChartConnector">
              <a:avLst/>
            </a:prstGeom>
            <a:solidFill>
              <a:srgbClr val="9966FF"/>
            </a:solidFill>
            <a:ln>
              <a:solidFill>
                <a:srgbClr val="9966FF"/>
              </a:solidFill>
            </a:ln>
            <a:scene3d>
              <a:camera prst="orthographicFront"/>
              <a:lightRig rig="morning" dir="t"/>
            </a:scene3d>
            <a:sp3d extrusionH="76200" contourW="12700" prstMaterial="powder">
              <a:bevelT h="241300" prst="hardEdge"/>
              <a:bevelB w="196850" h="330200" prst="hardEdge"/>
              <a:extrusionClr>
                <a:srgbClr val="9966FF"/>
              </a:extrusionClr>
              <a:contourClr>
                <a:srgbClr val="9966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0" name="แผนผังลำดับงาน: ตัวเชื่อมต่อ 29"/>
            <p:cNvSpPr/>
            <p:nvPr/>
          </p:nvSpPr>
          <p:spPr>
            <a:xfrm>
              <a:off x="584079" y="4338592"/>
              <a:ext cx="786487" cy="786486"/>
            </a:xfrm>
            <a:prstGeom prst="flowChartConnector">
              <a:avLst/>
            </a:prstGeom>
            <a:solidFill>
              <a:srgbClr val="9999FF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h="241300" prst="slope"/>
              <a:bevelB w="196850" h="33020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๖</a:t>
              </a:r>
              <a:endPara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786314" y="2028758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เป็นส่วนประกอบของกระดูกและฟัน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5008" y="2500306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ช่วยในการแข็งตัวของเลือด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10284" y="3364056"/>
            <a:ext cx="3062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ทำงานร่วมกับแคลเซียม ในรูปแคลเซียมฟอสเฟต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5008" y="4529088"/>
            <a:ext cx="306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ช่วยในการดูดซึมกลูโคสและกลีเซ</a:t>
            </a:r>
            <a:r>
              <a:rPr lang="th-TH" sz="2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อรอล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24268" y="5214950"/>
            <a:ext cx="4633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เหล็กเป็นส่วนประกอบของสารสีแดงที่เรียกว่า เฮโมโกลบิน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844" y="4743402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เป็นส่วนประกอบของเอน</a:t>
            </a:r>
            <a:r>
              <a:rPr lang="th-TH" sz="2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โซม์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ที่อยู่ในไมโทคอนเด</a:t>
            </a:r>
            <a:r>
              <a:rPr lang="th-TH" sz="2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รีย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32" y="3649808"/>
            <a:ext cx="356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อาหารทะเล หรือผักที่ขึ้นในสภาพพื้นดินที่มีไอโอดีนมาก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9558" y="2506800"/>
            <a:ext cx="3062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เป็นส่วนประกอบที่สำคัญและจำเป็นในเซลล์ของสิ่งมีชีวิต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827584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สารอาหารประเภทไขมัน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8101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สารอาหารประเภทของไขมัน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 3"/>
          <p:cNvSpPr/>
          <p:nvPr/>
        </p:nvSpPr>
        <p:spPr>
          <a:xfrm rot="16841461" flipH="1" flipV="1">
            <a:off x="1972288" y="2276336"/>
            <a:ext cx="1088417" cy="1863087"/>
          </a:xfrm>
          <a:prstGeom prst="swooshArrow">
            <a:avLst>
              <a:gd name="adj1" fmla="val 18812"/>
              <a:gd name="adj2" fmla="val 27920"/>
            </a:avLst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contrasting" dir="t">
              <a:rot lat="0" lon="0" rev="4200000"/>
            </a:lightRig>
          </a:scene3d>
          <a:sp3d extrusionH="76200" contourW="12700" prstMaterial="plastic">
            <a:bevelT prst="convex"/>
            <a:bevelB w="165100" prst="coolSlant"/>
            <a:extrusionClr>
              <a:schemeClr val="accent2">
                <a:lumMod val="60000"/>
                <a:lumOff val="40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h-TH" dirty="0"/>
          </a:p>
        </p:txBody>
      </p:sp>
      <p:sp>
        <p:nvSpPr>
          <p:cNvPr id="8" name=" 3"/>
          <p:cNvSpPr/>
          <p:nvPr/>
        </p:nvSpPr>
        <p:spPr>
          <a:xfrm rot="17441265" flipV="1">
            <a:off x="4061653" y="3005755"/>
            <a:ext cx="1881575" cy="2042373"/>
          </a:xfrm>
          <a:prstGeom prst="swooshArrow">
            <a:avLst>
              <a:gd name="adj1" fmla="val 16069"/>
              <a:gd name="adj2" fmla="val 29064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balanced" dir="t"/>
          </a:scene3d>
          <a:sp3d extrusionH="76200" contourW="12700">
            <a:bevelT prst="angle"/>
            <a:bevelB w="165100" prst="coolSlant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th-TH" dirty="0"/>
          </a:p>
        </p:txBody>
      </p:sp>
      <p:grpSp>
        <p:nvGrpSpPr>
          <p:cNvPr id="15" name="กลุ่ม 14"/>
          <p:cNvGrpSpPr/>
          <p:nvPr/>
        </p:nvGrpSpPr>
        <p:grpSpPr>
          <a:xfrm>
            <a:off x="500034" y="2071678"/>
            <a:ext cx="1462284" cy="1316049"/>
            <a:chOff x="1002620" y="2809994"/>
            <a:chExt cx="1462284" cy="1316049"/>
          </a:xfrm>
        </p:grpSpPr>
        <p:sp>
          <p:nvSpPr>
            <p:cNvPr id="3" name=" 3"/>
            <p:cNvSpPr/>
            <p:nvPr/>
          </p:nvSpPr>
          <p:spPr>
            <a:xfrm rot="20700000">
              <a:off x="1002620" y="2809994"/>
              <a:ext cx="1462284" cy="1316049"/>
            </a:xfrm>
            <a:prstGeom prst="gear6">
              <a:avLst>
                <a:gd name="adj1" fmla="val 15000"/>
                <a:gd name="adj2" fmla="val 5358"/>
              </a:avLst>
            </a:prstGeom>
            <a:solidFill>
              <a:schemeClr val="accent4">
                <a:lumMod val="60000"/>
                <a:lumOff val="40000"/>
              </a:schemeClr>
            </a:solidFill>
            <a:ln cap="rnd"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6600000"/>
              </a:lightRig>
            </a:scene3d>
            <a:sp3d extrusionH="76200" contourW="12700" prstMaterial="plastic">
              <a:bevelT w="165100" prst="coolSlant"/>
              <a:bevelB w="165100" prst="coolSlant"/>
              <a:extrusionClr>
                <a:schemeClr val="accent4">
                  <a:lumMod val="60000"/>
                  <a:lumOff val="40000"/>
                </a:schemeClr>
              </a:extrusionClr>
              <a:contourClr>
                <a:schemeClr val="accent4">
                  <a:lumMod val="60000"/>
                  <a:lumOff val="40000"/>
                </a:schemeClr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1500166" y="3143248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๑</a:t>
              </a:r>
              <a:endPara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6" name="กลุ่ม 15"/>
          <p:cNvGrpSpPr/>
          <p:nvPr/>
        </p:nvGrpSpPr>
        <p:grpSpPr>
          <a:xfrm>
            <a:off x="2428860" y="4000504"/>
            <a:ext cx="1462284" cy="1316049"/>
            <a:chOff x="3360074" y="2452804"/>
            <a:chExt cx="1462284" cy="1316049"/>
          </a:xfrm>
        </p:grpSpPr>
        <p:sp>
          <p:nvSpPr>
            <p:cNvPr id="4" name=" 3"/>
            <p:cNvSpPr/>
            <p:nvPr/>
          </p:nvSpPr>
          <p:spPr>
            <a:xfrm rot="20700000">
              <a:off x="3360074" y="2452804"/>
              <a:ext cx="1462284" cy="1316049"/>
            </a:xfrm>
            <a:prstGeom prst="gear6">
              <a:avLst>
                <a:gd name="adj1" fmla="val 15000"/>
                <a:gd name="adj2" fmla="val 5358"/>
              </a:avLst>
            </a:prstGeom>
            <a:solidFill>
              <a:schemeClr val="accent3">
                <a:lumMod val="60000"/>
                <a:lumOff val="40000"/>
              </a:schemeClr>
            </a:solidFill>
            <a:ln cap="rnd"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7200000"/>
              </a:lightRig>
            </a:scene3d>
            <a:sp3d extrusionH="76200" contourW="12700" prstMaterial="plastic">
              <a:bevelT w="165100" prst="coolSlant"/>
              <a:bevelB w="165100" prst="coolSlant"/>
              <a:extrusionClr>
                <a:schemeClr val="accent3">
                  <a:lumMod val="60000"/>
                  <a:lumOff val="40000"/>
                </a:schemeClr>
              </a:extrusionClr>
              <a:contourClr>
                <a:schemeClr val="accent3">
                  <a:lumMod val="60000"/>
                  <a:lumOff val="40000"/>
                </a:schemeClr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3929058" y="2786058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๒</a:t>
              </a:r>
              <a:endPara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7" name="กลุ่ม 16"/>
          <p:cNvGrpSpPr/>
          <p:nvPr/>
        </p:nvGrpSpPr>
        <p:grpSpPr>
          <a:xfrm rot="1422831">
            <a:off x="5423949" y="2086249"/>
            <a:ext cx="1462284" cy="1316049"/>
            <a:chOff x="5681454" y="3465716"/>
            <a:chExt cx="1462284" cy="1316049"/>
          </a:xfrm>
        </p:grpSpPr>
        <p:sp>
          <p:nvSpPr>
            <p:cNvPr id="6" name=" 3"/>
            <p:cNvSpPr/>
            <p:nvPr/>
          </p:nvSpPr>
          <p:spPr>
            <a:xfrm rot="18994692">
              <a:off x="5681454" y="3465716"/>
              <a:ext cx="1462284" cy="1316049"/>
            </a:xfrm>
            <a:prstGeom prst="gear6">
              <a:avLst>
                <a:gd name="adj1" fmla="val 15000"/>
                <a:gd name="adj2" fmla="val 5358"/>
              </a:avLst>
            </a:prstGeom>
            <a:solidFill>
              <a:schemeClr val="accent5">
                <a:lumMod val="60000"/>
                <a:lumOff val="40000"/>
              </a:schemeClr>
            </a:solidFill>
            <a:ln cap="rnd"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7200000"/>
              </a:lightRig>
            </a:scene3d>
            <a:sp3d extrusionH="76200" contourW="12700" prstMaterial="plastic">
              <a:bevelT w="165100" prst="coolSlant"/>
              <a:bevelB w="165100" prst="coolSlant"/>
              <a:extrusionClr>
                <a:schemeClr val="accent5">
                  <a:lumMod val="60000"/>
                  <a:lumOff val="40000"/>
                </a:schemeClr>
              </a:extrusionClr>
              <a:contourClr>
                <a:schemeClr val="accent5">
                  <a:lumMod val="60000"/>
                  <a:lumOff val="40000"/>
                </a:schemeClr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6286512" y="3844357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๓</a:t>
              </a:r>
              <a:endParaRPr lang="th-TH" sz="3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4282" y="3500438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ไขมันธรรมดา </a:t>
            </a:r>
            <a:b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Simple lipids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7554" y="2204388"/>
            <a:ext cx="2428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ไขมันประกอบ</a:t>
            </a:r>
            <a:b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Compound lipids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คาร์โบไฮเดรต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กรด</a:t>
            </a:r>
            <a:r>
              <a:rPr lang="th-TH" sz="24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ฟอสฟอ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ริก 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กรดกำมะถัน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08" y="2214554"/>
            <a:ext cx="2428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อนุพันธ์ไขมัน</a:t>
            </a:r>
            <a:b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Derived lipids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กรดไขมัน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กลีเซอรอบ</a:t>
            </a:r>
          </a:p>
          <a:p>
            <a:pPr>
              <a:buFont typeface="Arial" pitchFamily="34" charset="0"/>
              <a:buChar char="•"/>
            </a:pP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คอเลสเตอรอล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ฯลฯ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หน้าที่ของสารอาหารประเภทไขมัน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2928926" y="2000240"/>
            <a:ext cx="3118024" cy="3071834"/>
            <a:chOff x="71406" y="1285860"/>
            <a:chExt cx="4429156" cy="4363543"/>
          </a:xfrm>
        </p:grpSpPr>
        <p:sp>
          <p:nvSpPr>
            <p:cNvPr id="5" name="แผนผังลำดับงาน: ตัวเชื่อมต่อ 4"/>
            <p:cNvSpPr/>
            <p:nvPr/>
          </p:nvSpPr>
          <p:spPr>
            <a:xfrm>
              <a:off x="3571868" y="3042904"/>
              <a:ext cx="928694" cy="928694"/>
            </a:xfrm>
            <a:prstGeom prst="flowChartConnector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  <a:scene3d>
              <a:camera prst="orthographicFront"/>
              <a:lightRig rig="morning" dir="t"/>
            </a:scene3d>
            <a:sp3d extrusionH="76200" contourW="12700" prstMaterial="powder">
              <a:bevelT h="241300" prst="hardEdge"/>
              <a:bevelB w="196850" h="330200" prst="hardEdge"/>
              <a:extrusionClr>
                <a:srgbClr val="FF99CC"/>
              </a:extrusionClr>
              <a:contourClr>
                <a:srgbClr val="FF99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" name="แผนผังลำดับงาน: ตรวจเทียบ 5"/>
            <p:cNvSpPr/>
            <p:nvPr/>
          </p:nvSpPr>
          <p:spPr>
            <a:xfrm>
              <a:off x="2081316" y="4169644"/>
              <a:ext cx="305856" cy="611712"/>
            </a:xfrm>
            <a:prstGeom prst="flowChartCol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w="165100" prst="coolSlant"/>
              <a:bevelB w="165100" prst="coolSlant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" name="แผนผังลำดับงาน: ตรวจเทียบ 6"/>
            <p:cNvSpPr/>
            <p:nvPr/>
          </p:nvSpPr>
          <p:spPr>
            <a:xfrm>
              <a:off x="2168703" y="2247121"/>
              <a:ext cx="305856" cy="611712"/>
            </a:xfrm>
            <a:prstGeom prst="flowChartCol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w="165100" prst="coolSlant"/>
              <a:bevelB w="165100" prst="coolSlant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" name="แผนผังลำดับงาน: ตรวจเทียบ 7"/>
            <p:cNvSpPr/>
            <p:nvPr/>
          </p:nvSpPr>
          <p:spPr>
            <a:xfrm rot="16200000">
              <a:off x="3108118" y="3186535"/>
              <a:ext cx="305856" cy="611712"/>
            </a:xfrm>
            <a:prstGeom prst="flowChartCol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w="165100" prst="coolSlant"/>
              <a:bevelB w="165100" prst="coolSlant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" name="แผนผังลำดับงาน: ตรวจเทียบ 8"/>
            <p:cNvSpPr/>
            <p:nvPr/>
          </p:nvSpPr>
          <p:spPr>
            <a:xfrm rot="2640000">
              <a:off x="2845609" y="2539730"/>
              <a:ext cx="305856" cy="611712"/>
            </a:xfrm>
            <a:prstGeom prst="flowChartCol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w="165100" prst="coolSlant"/>
              <a:bevelB w="165100" prst="coolSlant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" name="แผนผังลำดับงาน: ตรวจเทียบ 9"/>
            <p:cNvSpPr/>
            <p:nvPr/>
          </p:nvSpPr>
          <p:spPr>
            <a:xfrm rot="19140000">
              <a:off x="1493399" y="2483977"/>
              <a:ext cx="305856" cy="611712"/>
            </a:xfrm>
            <a:prstGeom prst="flowChartCol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w="165100" prst="coolSlant"/>
              <a:bevelB w="165100" prst="coolSlant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1" name="แผนผังลำดับงาน: ตรวจเทียบ 10"/>
            <p:cNvSpPr/>
            <p:nvPr/>
          </p:nvSpPr>
          <p:spPr>
            <a:xfrm rot="3000000">
              <a:off x="1427366" y="3890865"/>
              <a:ext cx="305856" cy="611712"/>
            </a:xfrm>
            <a:prstGeom prst="flowChartCol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w="165100" prst="coolSlant"/>
              <a:bevelB w="165100" prst="coolSlant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2" name="แผนผังลำดับงาน: ตรวจเทียบ 11"/>
            <p:cNvSpPr/>
            <p:nvPr/>
          </p:nvSpPr>
          <p:spPr>
            <a:xfrm rot="7740000">
              <a:off x="2914404" y="3822450"/>
              <a:ext cx="305856" cy="611712"/>
            </a:xfrm>
            <a:prstGeom prst="flowChartCol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w="165100" prst="coolSlant"/>
              <a:bevelB w="165100" prst="coolSlant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3" name="แผนผังลำดับงาน: ตรวจเทียบ 12"/>
            <p:cNvSpPr/>
            <p:nvPr/>
          </p:nvSpPr>
          <p:spPr>
            <a:xfrm rot="16200000">
              <a:off x="1185595" y="3179247"/>
              <a:ext cx="305856" cy="611712"/>
            </a:xfrm>
            <a:prstGeom prst="flowChartCol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w="165100" prst="coolSlant"/>
              <a:bevelB w="165100" prst="coolSlant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4" name="แผนผังลำดับงาน: ตัวเชื่อมต่อ 13"/>
            <p:cNvSpPr/>
            <p:nvPr/>
          </p:nvSpPr>
          <p:spPr>
            <a:xfrm>
              <a:off x="1644379" y="2858833"/>
              <a:ext cx="1310811" cy="1310811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577850" h="304800" prst="softRound"/>
              <a:bevelB w="234950" h="177800" prst="softRound"/>
              <a:extrusionClr>
                <a:schemeClr val="tx1">
                  <a:lumMod val="65000"/>
                  <a:lumOff val="35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5" name="แผนผังลำดับงาน: ตัวเชื่อมต่อ 14"/>
            <p:cNvSpPr/>
            <p:nvPr/>
          </p:nvSpPr>
          <p:spPr>
            <a:xfrm>
              <a:off x="1731766" y="2946220"/>
              <a:ext cx="1136036" cy="1136036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577850" h="304800" prst="softRound"/>
              <a:bevelB w="234950" h="177800" prst="softRound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6" name="แผนผังลำดับงาน: ตัวเชื่อมต่อ 15"/>
            <p:cNvSpPr/>
            <p:nvPr/>
          </p:nvSpPr>
          <p:spPr>
            <a:xfrm>
              <a:off x="1770787" y="2985241"/>
              <a:ext cx="1055912" cy="1055912"/>
            </a:xfrm>
            <a:prstGeom prst="flowChart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127000" h="304800" prst="coolSlant"/>
              <a:bevelB w="234950" h="177800" prst="coolSlant"/>
              <a:extrusionClr>
                <a:schemeClr val="tx1">
                  <a:lumMod val="65000"/>
                  <a:lumOff val="3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7" name="แผนผังลำดับงาน: ตัวเชื่อมต่อ 16"/>
            <p:cNvSpPr/>
            <p:nvPr/>
          </p:nvSpPr>
          <p:spPr>
            <a:xfrm>
              <a:off x="1819154" y="1285860"/>
              <a:ext cx="961261" cy="961261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morning" dir="t"/>
            </a:scene3d>
            <a:sp3d extrusionH="76200" contourW="12700" prstMaterial="powder">
              <a:bevelT h="241300" prst="hardEdge"/>
              <a:bevelB w="196850" h="330200" prst="hardEdge"/>
              <a:extrusionClr>
                <a:schemeClr val="bg1">
                  <a:lumMod val="65000"/>
                </a:schemeClr>
              </a:extrusionClr>
              <a:contourClr>
                <a:schemeClr val="bg1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8" name="แผนผังลำดับงาน: ตัวเชื่อมต่อ 17"/>
            <p:cNvSpPr/>
            <p:nvPr/>
          </p:nvSpPr>
          <p:spPr>
            <a:xfrm>
              <a:off x="1894890" y="1367421"/>
              <a:ext cx="786487" cy="786486"/>
            </a:xfrm>
            <a:prstGeom prst="flowChartConnector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h="241300" prst="slope"/>
              <a:bevelB w="196850" h="33020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</a:t>
              </a:r>
              <a:endPara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9" name="แผนผังลำดับงาน: ตัวเชื่อมต่อ 18"/>
            <p:cNvSpPr/>
            <p:nvPr/>
          </p:nvSpPr>
          <p:spPr>
            <a:xfrm>
              <a:off x="3042577" y="1810184"/>
              <a:ext cx="961261" cy="961261"/>
            </a:xfrm>
            <a:prstGeom prst="flowChartConnector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  <a:scene3d>
              <a:camera prst="orthographicFront"/>
              <a:lightRig rig="morning" dir="t"/>
            </a:scene3d>
            <a:sp3d extrusionH="76200" contourW="12700" prstMaterial="powder">
              <a:bevelT h="241300" prst="hardEdge"/>
              <a:bevelB w="196850" h="330200" prst="hardEdge"/>
              <a:extrusionClr>
                <a:srgbClr val="FF99CC"/>
              </a:extrusionClr>
              <a:contourClr>
                <a:srgbClr val="FF99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0" name="แผนผังลำดับงาน: ตัวเชื่อมต่อ 19"/>
            <p:cNvSpPr/>
            <p:nvPr/>
          </p:nvSpPr>
          <p:spPr>
            <a:xfrm>
              <a:off x="3118313" y="1891745"/>
              <a:ext cx="786487" cy="786486"/>
            </a:xfrm>
            <a:prstGeom prst="flowChartConnector">
              <a:avLst/>
            </a:prstGeom>
            <a:solidFill>
              <a:srgbClr val="FFCCFF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h="241300" prst="slope"/>
              <a:bevelB w="196850" h="33020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๒</a:t>
              </a:r>
              <a:endPara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1" name="แผนผังลำดับงาน: ตัวเชื่อมต่อ 20"/>
            <p:cNvSpPr/>
            <p:nvPr/>
          </p:nvSpPr>
          <p:spPr>
            <a:xfrm>
              <a:off x="1807502" y="4862917"/>
              <a:ext cx="786487" cy="786486"/>
            </a:xfrm>
            <a:prstGeom prst="flowChartConnector">
              <a:avLst/>
            </a:prstGeom>
            <a:solidFill>
              <a:srgbClr val="9999FF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h="241300" prst="slope"/>
              <a:bevelB w="196850" h="33020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๕</a:t>
              </a:r>
              <a:endPara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2" name="แผนผังลำดับงาน: ตัวเชื่อมต่อ 21"/>
            <p:cNvSpPr/>
            <p:nvPr/>
          </p:nvSpPr>
          <p:spPr>
            <a:xfrm>
              <a:off x="3217352" y="4169644"/>
              <a:ext cx="961261" cy="961261"/>
            </a:xfrm>
            <a:prstGeom prst="flowChartConnector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  <a:scene3d>
              <a:camera prst="orthographicFront"/>
              <a:lightRig rig="morning" dir="t"/>
            </a:scene3d>
            <a:sp3d extrusionH="76200" contourW="12700" prstMaterial="powder">
              <a:bevelT h="241300" prst="hardEdge"/>
              <a:bevelB w="196850" h="330200" prst="hardEdge"/>
              <a:extrusionClr>
                <a:srgbClr val="99CCFF"/>
              </a:extrusionClr>
              <a:contourClr>
                <a:srgbClr val="99CC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3" name="แผนผังลำดับงาน: ตัวเชื่อมต่อ 22"/>
            <p:cNvSpPr/>
            <p:nvPr/>
          </p:nvSpPr>
          <p:spPr>
            <a:xfrm>
              <a:off x="3293088" y="4251205"/>
              <a:ext cx="786487" cy="786486"/>
            </a:xfrm>
            <a:prstGeom prst="flowChartConnector">
              <a:avLst/>
            </a:prstGeom>
            <a:solidFill>
              <a:srgbClr val="CCECFF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h="241300" prst="slope"/>
              <a:bevelB w="196850" h="33020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  <a:endPara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4" name="แผนผังลำดับงาน: ตัวเชื่อมต่อ 23"/>
            <p:cNvSpPr/>
            <p:nvPr/>
          </p:nvSpPr>
          <p:spPr>
            <a:xfrm>
              <a:off x="3642637" y="3115169"/>
              <a:ext cx="786487" cy="786486"/>
            </a:xfrm>
            <a:prstGeom prst="flowChartConnector">
              <a:avLst/>
            </a:prstGeom>
            <a:solidFill>
              <a:srgbClr val="FFCCFF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h="241300" prst="slope"/>
              <a:bevelB w="196850" h="33020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๓</a:t>
              </a:r>
              <a:endPara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5" name="แผนผังลำดับงาน: ตัวเชื่อมต่อ 24"/>
            <p:cNvSpPr/>
            <p:nvPr/>
          </p:nvSpPr>
          <p:spPr>
            <a:xfrm>
              <a:off x="683118" y="1722797"/>
              <a:ext cx="961261" cy="961261"/>
            </a:xfrm>
            <a:prstGeom prst="flowChartConnector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  <a:scene3d>
              <a:camera prst="orthographicFront"/>
              <a:lightRig rig="morning" dir="t"/>
            </a:scene3d>
            <a:sp3d extrusionH="76200" contourW="12700" prstMaterial="powder">
              <a:bevelT h="241300" prst="hardEdge"/>
              <a:bevelB w="196850" h="330200" prst="hardEdge"/>
              <a:extrusionClr>
                <a:srgbClr val="FF9933"/>
              </a:extrusionClr>
              <a:contourClr>
                <a:srgbClr val="FF993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6" name="แผนผังลำดับงาน: ตัวเชื่อมต่อ 25"/>
            <p:cNvSpPr/>
            <p:nvPr/>
          </p:nvSpPr>
          <p:spPr>
            <a:xfrm>
              <a:off x="758854" y="1804358"/>
              <a:ext cx="786487" cy="786486"/>
            </a:xfrm>
            <a:prstGeom prst="flowChartConnector">
              <a:avLst/>
            </a:prstGeom>
            <a:solidFill>
              <a:srgbClr val="FFCC99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h="241300" prst="slope"/>
              <a:bevelB w="196850" h="33020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๘</a:t>
              </a:r>
              <a:endPara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7" name="แผนผังลำดับงาน: ตัวเชื่อมต่อ 26"/>
            <p:cNvSpPr/>
            <p:nvPr/>
          </p:nvSpPr>
          <p:spPr>
            <a:xfrm>
              <a:off x="71406" y="2946220"/>
              <a:ext cx="961261" cy="961261"/>
            </a:xfrm>
            <a:prstGeom prst="flowChartConnector">
              <a:avLst/>
            </a:prstGeom>
            <a:solidFill>
              <a:srgbClr val="99CCFF"/>
            </a:solidFill>
            <a:ln>
              <a:solidFill>
                <a:srgbClr val="99CCFF"/>
              </a:solidFill>
            </a:ln>
            <a:scene3d>
              <a:camera prst="orthographicFront"/>
              <a:lightRig rig="morning" dir="t"/>
            </a:scene3d>
            <a:sp3d extrusionH="76200" contourW="12700" prstMaterial="powder">
              <a:bevelT h="241300" prst="hardEdge"/>
              <a:bevelB w="196850" h="330200" prst="hardEdge"/>
              <a:extrusionClr>
                <a:srgbClr val="99CCFF"/>
              </a:extrusionClr>
              <a:contourClr>
                <a:srgbClr val="99CC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8" name="แผนผังลำดับงาน: ตัวเชื่อมต่อ 27"/>
            <p:cNvSpPr/>
            <p:nvPr/>
          </p:nvSpPr>
          <p:spPr>
            <a:xfrm>
              <a:off x="147141" y="3027780"/>
              <a:ext cx="786487" cy="786486"/>
            </a:xfrm>
            <a:prstGeom prst="flowChartConnector">
              <a:avLst/>
            </a:prstGeom>
            <a:solidFill>
              <a:srgbClr val="CCFFFF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h="241300" prst="slope"/>
              <a:bevelB w="196850" h="33020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๗</a:t>
              </a:r>
              <a:endPara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9" name="แผนผังลำดับงาน: ตัวเชื่อมต่อ 28"/>
            <p:cNvSpPr/>
            <p:nvPr/>
          </p:nvSpPr>
          <p:spPr>
            <a:xfrm>
              <a:off x="508343" y="4257031"/>
              <a:ext cx="961261" cy="961261"/>
            </a:xfrm>
            <a:prstGeom prst="flowChartConnector">
              <a:avLst/>
            </a:prstGeom>
            <a:solidFill>
              <a:srgbClr val="9966FF"/>
            </a:solidFill>
            <a:ln>
              <a:solidFill>
                <a:srgbClr val="9966FF"/>
              </a:solidFill>
            </a:ln>
            <a:scene3d>
              <a:camera prst="orthographicFront"/>
              <a:lightRig rig="morning" dir="t"/>
            </a:scene3d>
            <a:sp3d extrusionH="76200" contourW="12700" prstMaterial="powder">
              <a:bevelT h="241300" prst="hardEdge"/>
              <a:bevelB w="196850" h="330200" prst="hardEdge"/>
              <a:extrusionClr>
                <a:srgbClr val="9966FF"/>
              </a:extrusionClr>
              <a:contourClr>
                <a:srgbClr val="9966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0" name="แผนผังลำดับงาน: ตัวเชื่อมต่อ 29"/>
            <p:cNvSpPr/>
            <p:nvPr/>
          </p:nvSpPr>
          <p:spPr>
            <a:xfrm>
              <a:off x="584079" y="4338592"/>
              <a:ext cx="786487" cy="786486"/>
            </a:xfrm>
            <a:prstGeom prst="flowChartConnector">
              <a:avLst/>
            </a:prstGeom>
            <a:solidFill>
              <a:srgbClr val="9999FF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powder">
              <a:bevelT h="241300" prst="slope"/>
              <a:bevelB w="196850" h="330200"/>
              <a:extrusionClr>
                <a:schemeClr val="bg1">
                  <a:lumMod val="8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chemeClr val="tx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๖</a:t>
              </a:r>
              <a:endParaRPr lang="th-TH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643438" y="2028758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เป็นส่วนประกอบของเยื่อหุ้มเซลล์ (</a:t>
            </a:r>
            <a:r>
              <a:rPr lang="en-US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cell </a:t>
            </a:r>
            <a:r>
              <a:rPr lang="en-US" sz="20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membrance</a:t>
            </a: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15008" y="2500306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เป็นสารที่ใช้ในการสะสมพลังงานในร่างกาย </a:t>
            </a:r>
            <a:b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และเป็นแหล่งของพลังงาน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10284" y="3364056"/>
            <a:ext cx="3062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เป็นองค์ประกอบที่สำคัญของผิวหนังและระบบประสาท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5008" y="4529088"/>
            <a:ext cx="306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ให้กรดไขมันที่จำเป็นแก่ร่างกาย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24268" y="5214950"/>
            <a:ext cx="306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ช่วยให้อาหารนุ่มและรสชาติดีขึ้น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6748" y="4572008"/>
            <a:ext cx="306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เป็นฉนวนต่อต้านอากาศหนาวเย็น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4348" y="3286124"/>
            <a:ext cx="3062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รองรับอวัยวะและป้องกัน</a:t>
            </a:r>
            <a:b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การกระทบกระเทือน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0034" y="2214554"/>
            <a:ext cx="306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ไขมันช่วยให้ร่างกายสงวนการใช้โปรตีน</a:t>
            </a:r>
            <a:endParaRPr lang="th-TH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ลูกศรเวียน 19"/>
          <p:cNvSpPr/>
          <p:nvPr/>
        </p:nvSpPr>
        <p:spPr>
          <a:xfrm>
            <a:off x="6500545" y="1928802"/>
            <a:ext cx="2428892" cy="242889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751342"/>
              <a:gd name="adj5" fmla="val 12500"/>
            </a:avLst>
          </a:prstGeom>
          <a:solidFill>
            <a:schemeClr val="accent2">
              <a:lumMod val="60000"/>
              <a:lumOff val="40000"/>
            </a:schemeClr>
          </a:solidFill>
          <a:ln w="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flood" dir="t"/>
          </a:scene3d>
          <a:sp3d extrusionH="76200" contourW="12700" prstMaterial="powder">
            <a:bevelT w="222250" prst="divot"/>
            <a:bevelB w="152400" h="50800" prst="softRound"/>
            <a:extrusionClr>
              <a:schemeClr val="accent2">
                <a:lumMod val="60000"/>
                <a:lumOff val="40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3" name="กลุ่ม 7"/>
          <p:cNvGrpSpPr/>
          <p:nvPr/>
        </p:nvGrpSpPr>
        <p:grpSpPr>
          <a:xfrm>
            <a:off x="857224" y="2643182"/>
            <a:ext cx="6286544" cy="2415244"/>
            <a:chOff x="1071538" y="2656830"/>
            <a:chExt cx="6286544" cy="2415244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5643570" y="2656830"/>
              <a:ext cx="1714512" cy="10001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>
                <a:rot lat="18193536" lon="17648736" rev="4008824"/>
              </a:camera>
              <a:lightRig rig="threePt" dir="t"/>
            </a:scene3d>
            <a:sp3d extrusionH="76200" contourW="12700" prstMaterial="metal">
              <a:bevelT h="1295400" prst="riblet"/>
              <a:bevelB/>
              <a:extrusionClr>
                <a:schemeClr val="accent6">
                  <a:lumMod val="60000"/>
                  <a:lumOff val="40000"/>
                </a:schemeClr>
              </a:extrusionClr>
              <a:contourClr>
                <a:schemeClr val="accent6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สี่เหลี่ยมผืนผ้า 5"/>
            <p:cNvSpPr/>
            <p:nvPr/>
          </p:nvSpPr>
          <p:spPr>
            <a:xfrm>
              <a:off x="4143372" y="3143248"/>
              <a:ext cx="1714512" cy="10001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>
                <a:rot lat="17659076" lon="18222139" rev="3504421"/>
              </a:camera>
              <a:lightRig rig="threePt" dir="t"/>
            </a:scene3d>
            <a:sp3d prstMaterial="metal">
              <a:bevelT h="939800" prst="rible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>
              <a:off x="2643174" y="3571876"/>
              <a:ext cx="1714512" cy="10001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>
                <a:rot lat="17659073" lon="18222135" rev="3504422"/>
              </a:camera>
              <a:lightRig rig="threePt" dir="t"/>
            </a:scene3d>
            <a:sp3d prstMaterial="metal">
              <a:bevelT h="654050" prst="rible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สี่เหลี่ยมผืนผ้า 3"/>
            <p:cNvSpPr/>
            <p:nvPr/>
          </p:nvSpPr>
          <p:spPr>
            <a:xfrm>
              <a:off x="1071538" y="4071942"/>
              <a:ext cx="1714512" cy="10001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>
                <a:rot lat="17413138" lon="18677636" rev="3082536"/>
              </a:camera>
              <a:lightRig rig="threePt" dir="t"/>
            </a:scene3d>
            <a:sp3d prstMaterial="metal">
              <a:bevelT h="26035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28728" y="4000504"/>
            <a:ext cx="30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๑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ชื่อเรื่อง 1"/>
          <p:cNvSpPr txBox="1">
            <a:spLocks/>
          </p:cNvSpPr>
          <p:nvPr/>
        </p:nvSpPr>
        <p:spPr>
          <a:xfrm>
            <a:off x="571472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ประโยชน์ของอาหารประเภทเนื้อสัตว์ (โปรตีน)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0364" y="3500438"/>
            <a:ext cx="30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1" name="วงรี 30"/>
          <p:cNvSpPr/>
          <p:nvPr/>
        </p:nvSpPr>
        <p:spPr>
          <a:xfrm>
            <a:off x="8377697" y="3558887"/>
            <a:ext cx="480583" cy="4805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owder">
            <a:bevelT w="260350" h="501650" prst="convex"/>
            <a:bevelB w="317500" h="107950" prst="coolSlant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วงรี 31"/>
          <p:cNvSpPr/>
          <p:nvPr/>
        </p:nvSpPr>
        <p:spPr>
          <a:xfrm>
            <a:off x="7858148" y="4143380"/>
            <a:ext cx="480583" cy="4805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owder">
            <a:bevelT w="260350" h="501650" prst="convex"/>
            <a:bevelB w="317500" h="107950" prst="coolSlant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วงรี 32"/>
          <p:cNvSpPr/>
          <p:nvPr/>
        </p:nvSpPr>
        <p:spPr>
          <a:xfrm>
            <a:off x="8429652" y="4929198"/>
            <a:ext cx="480583" cy="48058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owder">
            <a:bevelT w="260350" h="501650" prst="convex"/>
            <a:bevelB w="317500" h="107950" prst="coolSlant"/>
            <a:extrusionClr>
              <a:schemeClr val="accent3">
                <a:lumMod val="60000"/>
                <a:lumOff val="40000"/>
              </a:schemeClr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วงรี 33"/>
          <p:cNvSpPr/>
          <p:nvPr/>
        </p:nvSpPr>
        <p:spPr>
          <a:xfrm>
            <a:off x="7858148" y="5214950"/>
            <a:ext cx="480583" cy="48058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owder">
            <a:bevelT w="260350" h="501650" prst="convex"/>
            <a:bevelB w="317500" h="107950" prst="coolSlant"/>
            <a:extrusionClr>
              <a:schemeClr val="accent5">
                <a:lumMod val="60000"/>
                <a:lumOff val="40000"/>
              </a:schemeClr>
            </a:extrusionClr>
            <a:contourClr>
              <a:schemeClr val="accent5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วงรี 34"/>
          <p:cNvSpPr/>
          <p:nvPr/>
        </p:nvSpPr>
        <p:spPr>
          <a:xfrm>
            <a:off x="7143768" y="5286388"/>
            <a:ext cx="480583" cy="48058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extrusionH="76200" contourW="12700" prstMaterial="powder">
            <a:bevelT w="260350" h="501650" prst="convex"/>
            <a:bevelB w="317500" h="107950" prst="coolSlant"/>
            <a:extrusionClr>
              <a:schemeClr val="accent2">
                <a:lumMod val="60000"/>
                <a:lumOff val="40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TextBox 35"/>
          <p:cNvSpPr txBox="1"/>
          <p:nvPr/>
        </p:nvSpPr>
        <p:spPr>
          <a:xfrm>
            <a:off x="4643438" y="307181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๓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00760" y="2571744"/>
            <a:ext cx="30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28662" y="4929198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๑. ช่วยให้ร่างกายเจริญเติบโต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14810" y="471488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๓. ให้พลังงาน 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57290" y="2643182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๒. เป็นส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่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วนประกอบของสารเคมีในร่างกายที่ให้อำนาจในการต้านทานโรค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6314" y="2000240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๔. เป็นส่วนประกอบองน้ำย่อยและฮอร์โมน</a:t>
            </a:r>
            <a:endParaRPr lang="th-TH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ปริมาณที่ควรได้รับ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กากบาท 2"/>
          <p:cNvSpPr/>
          <p:nvPr/>
        </p:nvSpPr>
        <p:spPr>
          <a:xfrm>
            <a:off x="857224" y="1857364"/>
            <a:ext cx="7858180" cy="3786214"/>
          </a:xfrm>
          <a:prstGeom prst="plus">
            <a:avLst>
              <a:gd name="adj" fmla="val 1649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morning" dir="t"/>
          </a:scene3d>
          <a:sp3d z="69850" extrusionH="76200" contourW="12700" prstMaterial="plastic">
            <a:bevelT w="279400" h="342900" prst="divot"/>
            <a:bevelB w="247650" h="406400" prst="convex"/>
            <a:extrusionClr>
              <a:schemeClr val="accent4">
                <a:lumMod val="75000"/>
              </a:schemeClr>
            </a:extrusionClr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u="sng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ปริมาณอาหารหลักหมู่ที่ ๑ </a:t>
            </a: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ที่แต่ละคนควรได้รับขึ้นอยู่กับ เพศ วัย</a:t>
            </a:r>
            <a:b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และสภาวะของร่างกาย เช่น หญิงในระยะตั้งครรภ์และหญิงในระยะ</a:t>
            </a:r>
            <a:b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ให้นมบุตร ฯลฯ ควรกินอาหารจำพวกเนื้อสัตว์ให้มากขึ้น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รูปภาพ 2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785926"/>
            <a:ext cx="1760558" cy="1171571"/>
          </a:xfrm>
          <a:prstGeom prst="rect">
            <a:avLst/>
          </a:prstGeom>
        </p:spPr>
      </p:pic>
      <p:pic>
        <p:nvPicPr>
          <p:cNvPr id="26" name="รูปภาพ 25" descr="5789542651_mini-compressor.jp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4643438" y="4810151"/>
            <a:ext cx="1465488" cy="904865"/>
          </a:xfrm>
          <a:prstGeom prst="rect">
            <a:avLst/>
          </a:prstGeom>
        </p:spPr>
      </p:pic>
      <p:pic>
        <p:nvPicPr>
          <p:cNvPr id="25" name="รูปภาพ 24" descr="13516039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429000"/>
            <a:ext cx="1714480" cy="1285860"/>
          </a:xfrm>
          <a:prstGeom prst="rect">
            <a:avLst/>
          </a:prstGeom>
        </p:spPr>
      </p:pic>
      <p:grpSp>
        <p:nvGrpSpPr>
          <p:cNvPr id="11" name="กลุ่ม 10"/>
          <p:cNvGrpSpPr/>
          <p:nvPr/>
        </p:nvGrpSpPr>
        <p:grpSpPr>
          <a:xfrm>
            <a:off x="3428992" y="2357430"/>
            <a:ext cx="2643206" cy="2523060"/>
            <a:chOff x="3000364" y="2285992"/>
            <a:chExt cx="3143272" cy="3000396"/>
          </a:xfrm>
        </p:grpSpPr>
        <p:sp>
          <p:nvSpPr>
            <p:cNvPr id="3" name="โดนัท 2"/>
            <p:cNvSpPr/>
            <p:nvPr/>
          </p:nvSpPr>
          <p:spPr>
            <a:xfrm>
              <a:off x="3143240" y="2285992"/>
              <a:ext cx="2857520" cy="2857520"/>
            </a:xfrm>
            <a:prstGeom prst="donut">
              <a:avLst>
                <a:gd name="adj" fmla="val 410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softEdge">
              <a:bevelT w="152400" h="50800" prst="softRound"/>
              <a:bevelB w="152400" h="50800" prst="softRound"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4" name="วงรี 3"/>
            <p:cNvSpPr/>
            <p:nvPr/>
          </p:nvSpPr>
          <p:spPr>
            <a:xfrm>
              <a:off x="3428992" y="2285992"/>
              <a:ext cx="571504" cy="57150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260350" h="501650" prst="convex"/>
              <a:bevelB w="317500" h="107950" prst="coolSlant"/>
              <a:extrusionClr>
                <a:schemeClr val="accent5">
                  <a:lumMod val="60000"/>
                  <a:lumOff val="40000"/>
                </a:schemeClr>
              </a:extrusionClr>
              <a:contourClr>
                <a:schemeClr val="accent5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วงรี 4"/>
            <p:cNvSpPr/>
            <p:nvPr/>
          </p:nvSpPr>
          <p:spPr>
            <a:xfrm>
              <a:off x="5143504" y="2357430"/>
              <a:ext cx="571504" cy="57150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260350" h="501650" prst="convex"/>
              <a:bevelB w="317500" h="107950" prst="coolSlant"/>
              <a:extrusionClr>
                <a:schemeClr val="accent6">
                  <a:lumMod val="60000"/>
                  <a:lumOff val="40000"/>
                </a:schemeClr>
              </a:extrusionClr>
              <a:contourClr>
                <a:schemeClr val="accent6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วงรี 5"/>
            <p:cNvSpPr/>
            <p:nvPr/>
          </p:nvSpPr>
          <p:spPr>
            <a:xfrm>
              <a:off x="5572132" y="3714752"/>
              <a:ext cx="571504" cy="57150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260350" h="501650" prst="convex"/>
              <a:bevelB w="317500" h="107950" prst="coolSlant"/>
              <a:extrusionClr>
                <a:schemeClr val="accent4">
                  <a:lumMod val="60000"/>
                  <a:lumOff val="40000"/>
                </a:schemeClr>
              </a:extrusionClr>
              <a:contourClr>
                <a:schemeClr val="accent4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วงรี 6"/>
            <p:cNvSpPr/>
            <p:nvPr/>
          </p:nvSpPr>
          <p:spPr>
            <a:xfrm>
              <a:off x="4357686" y="4714884"/>
              <a:ext cx="571504" cy="57150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260350" h="501650" prst="convex"/>
              <a:bevelB w="317500" h="107950" prst="coolSlant"/>
              <a:extrusionClr>
                <a:schemeClr val="accent2">
                  <a:lumMod val="60000"/>
                  <a:lumOff val="40000"/>
                </a:schemeClr>
              </a:extrusionClr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วงรี 7"/>
            <p:cNvSpPr/>
            <p:nvPr/>
          </p:nvSpPr>
          <p:spPr>
            <a:xfrm>
              <a:off x="3000364" y="3786190"/>
              <a:ext cx="571504" cy="57150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260350" h="501650" prst="convex"/>
              <a:bevelB w="317500" h="107950" prst="coolSlant"/>
              <a:extrusionClr>
                <a:schemeClr val="accent3">
                  <a:lumMod val="60000"/>
                  <a:lumOff val="40000"/>
                </a:schemeClr>
              </a:extrusionClr>
              <a:contourClr>
                <a:schemeClr val="accent3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143636" y="454885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กล้วย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292893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ข้าวหลากสี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430" y="526323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ข้าวโพด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8794" y="490604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ขนมปัง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1604" y="292893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พืชหัว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ชื่อเรื่อง 1"/>
          <p:cNvSpPr txBox="1">
            <a:spLocks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อาหารประเภทแป้ง (คาร์โบไฮเดรต)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  <p:pic>
        <p:nvPicPr>
          <p:cNvPr id="24" name="รูปภาพ 23" descr="4a2e86cf3081b5c3dab75461c520e8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643050"/>
            <a:ext cx="1488108" cy="1235060"/>
          </a:xfrm>
          <a:prstGeom prst="rect">
            <a:avLst/>
          </a:prstGeom>
        </p:spPr>
      </p:pic>
      <p:pic>
        <p:nvPicPr>
          <p:cNvPr id="27" name="รูปภาพ 26" descr="bre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04" y="3643314"/>
            <a:ext cx="1802946" cy="12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 txBox="1">
            <a:spLocks/>
          </p:cNvSpPr>
          <p:nvPr/>
        </p:nvSpPr>
        <p:spPr>
          <a:xfrm>
            <a:off x="571472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ประโยชน์ของอาหารประเภทแป้ง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(คาร์โบไฮเดรต)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  <p:sp>
        <p:nvSpPr>
          <p:cNvPr id="4" name="โดนัท 3"/>
          <p:cNvSpPr/>
          <p:nvPr/>
        </p:nvSpPr>
        <p:spPr>
          <a:xfrm>
            <a:off x="2500298" y="1571612"/>
            <a:ext cx="4000528" cy="4000528"/>
          </a:xfrm>
          <a:prstGeom prst="donut">
            <a:avLst>
              <a:gd name="adj" fmla="val 3508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RightUp">
              <a:rot lat="543288" lon="20420247" rev="255703"/>
            </a:camera>
            <a:lightRig rig="threePt" dir="t"/>
          </a:scene3d>
          <a:sp3d extrusionH="76200" contourW="12700">
            <a:bevelT w="139700" prst="cross"/>
            <a:bevelB w="139700" prst="cross"/>
            <a:extrusionClr>
              <a:schemeClr val="bg1">
                <a:lumMod val="50000"/>
              </a:schemeClr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5" name="แผนผังลำดับงาน: ตัวเชื่อมต่อ 4"/>
          <p:cNvSpPr/>
          <p:nvPr/>
        </p:nvSpPr>
        <p:spPr>
          <a:xfrm>
            <a:off x="4500562" y="2000240"/>
            <a:ext cx="3214710" cy="3214710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isometricRightUp">
              <a:rot lat="21450657" lon="21188257" rev="21560965"/>
            </a:camera>
            <a:lightRig rig="sunrise" dir="t"/>
          </a:scene3d>
          <a:sp3d extrusionH="76200" contourW="12700" prstMaterial="plastic">
            <a:bevelT w="215900" h="241300" prst="softRound"/>
            <a:bevelB w="152400" h="50800" prst="softRound"/>
            <a:extrusionClr>
              <a:schemeClr val="accent3">
                <a:lumMod val="75000"/>
              </a:schemeClr>
            </a:extrusionClr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ให้พลังงานและความอบอุ่นแก่ร่างกาย ทำให้ร่างกายมีแรงงานสามารถประกอบกิจกรรมต่างๆ ได้</a:t>
            </a:r>
            <a:endParaRPr lang="th-TH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แผนผังลำดับงาน: ตัวเชื่อมต่อ 5"/>
          <p:cNvSpPr/>
          <p:nvPr/>
        </p:nvSpPr>
        <p:spPr>
          <a:xfrm>
            <a:off x="2500298" y="3571876"/>
            <a:ext cx="642942" cy="642942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isometricRightUp">
              <a:rot lat="1296059" lon="20524088" rev="21318606"/>
            </a:camera>
            <a:lightRig rig="threePt" dir="t"/>
          </a:scene3d>
          <a:sp3d extrusionH="76200" contourW="12700" prstMaterial="plastic">
            <a:bevelT w="279400" h="184150" prst="riblet"/>
            <a:bevelB w="254000" h="228600" prst="softRound"/>
            <a:extrusionClr>
              <a:schemeClr val="accent5">
                <a:lumMod val="60000"/>
                <a:lumOff val="40000"/>
              </a:schemeClr>
            </a:extrusionClr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แผนผังลำดับงาน: ตัวเชื่อมต่อ 6"/>
          <p:cNvSpPr/>
          <p:nvPr/>
        </p:nvSpPr>
        <p:spPr>
          <a:xfrm>
            <a:off x="3286116" y="5000636"/>
            <a:ext cx="571504" cy="571504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isometricRightUp">
              <a:rot lat="1296059" lon="20524088" rev="21318606"/>
            </a:camera>
            <a:lightRig rig="threePt" dir="t"/>
          </a:scene3d>
          <a:sp3d extrusionH="76200" contourW="12700" prstMaterial="plastic">
            <a:bevelT w="279400" h="184150" prst="riblet"/>
            <a:bevelB w="254000" h="228600" prst="softRound"/>
            <a:extrusionClr>
              <a:schemeClr val="accent4">
                <a:lumMod val="60000"/>
                <a:lumOff val="40000"/>
              </a:schemeClr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แผนผังลำดับงาน: ตัวเชื่อมต่อ 7"/>
          <p:cNvSpPr/>
          <p:nvPr/>
        </p:nvSpPr>
        <p:spPr>
          <a:xfrm>
            <a:off x="3071802" y="2071678"/>
            <a:ext cx="571504" cy="571504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isometricRightUp">
              <a:rot lat="1296059" lon="20524088" rev="21318606"/>
            </a:camera>
            <a:lightRig rig="threePt" dir="t"/>
          </a:scene3d>
          <a:sp3d extrusionH="76200" contourW="12700" prstMaterial="plastic">
            <a:bevelT w="279400" h="184150" prst="riblet"/>
            <a:bevelB w="254000" h="228600" prst="softRound"/>
            <a:extrusionClr>
              <a:schemeClr val="accent6">
                <a:lumMod val="60000"/>
                <a:lumOff val="4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19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85804" y="0"/>
            <a:ext cx="8229600" cy="1143000"/>
          </a:xfrm>
        </p:spPr>
        <p:txBody>
          <a:bodyPr/>
          <a:lstStyle/>
          <a:p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ปริมาณที่ควรได้รับ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กากบาท 2"/>
          <p:cNvSpPr/>
          <p:nvPr/>
        </p:nvSpPr>
        <p:spPr>
          <a:xfrm>
            <a:off x="857224" y="1857364"/>
            <a:ext cx="7858180" cy="3786214"/>
          </a:xfrm>
          <a:prstGeom prst="plus">
            <a:avLst>
              <a:gd name="adj" fmla="val 1649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woPt" dir="t"/>
          </a:scene3d>
          <a:sp3d z="69850" extrusionH="76200" contourW="12700" prstMaterial="plastic">
            <a:bevelT w="279400" h="342900" prst="divot"/>
            <a:bevelB w="247650" h="406400" prst="convex"/>
            <a:extrusionClr>
              <a:schemeClr val="accent2">
                <a:lumMod val="60000"/>
                <a:lumOff val="40000"/>
              </a:schemeClr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u="sng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ปริมาณอาหารหลักหมู่ที่ ๒</a:t>
            </a:r>
            <a:r>
              <a:rPr lang="th-TH" sz="3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ปริมาณที่ร่างกายต้องการอาหารหมู่นี้ ขึ้นอยู่กับการประกอบกิจกรรมของบุคคล ผู้ที่ต้องการออกแรงมากต้องการมาก นอกจากนี้ความต้องการยังขึ้นอยู่กับวัย เพศ และขนาดของร่างกาย</a:t>
            </a:r>
          </a:p>
        </p:txBody>
      </p:sp>
    </p:spTree>
    <p:extLst>
      <p:ext uri="{BB962C8B-B14F-4D97-AF65-F5344CB8AC3E}">
        <p14:creationId xmlns:p14="http://schemas.microsoft.com/office/powerpoint/2010/main" val="11086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รูปภาพ 31" descr="ดาวน์โหลด.jpg"/>
          <p:cNvPicPr>
            <a:picLocks noChangeAspect="1"/>
          </p:cNvPicPr>
          <p:nvPr/>
        </p:nvPicPr>
        <p:blipFill>
          <a:blip r:embed="rId2"/>
          <a:srcRect t="10001" b="9999"/>
          <a:stretch>
            <a:fillRect/>
          </a:stretch>
        </p:blipFill>
        <p:spPr>
          <a:xfrm>
            <a:off x="2214546" y="1785926"/>
            <a:ext cx="1428760" cy="1143008"/>
          </a:xfrm>
          <a:prstGeom prst="rect">
            <a:avLst/>
          </a:prstGeom>
        </p:spPr>
      </p:pic>
      <p:pic>
        <p:nvPicPr>
          <p:cNvPr id="31" name="รูปภาพ 30" descr="7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3714752"/>
            <a:ext cx="1690678" cy="1268009"/>
          </a:xfrm>
          <a:prstGeom prst="rect">
            <a:avLst/>
          </a:prstGeom>
        </p:spPr>
      </p:pic>
      <p:pic>
        <p:nvPicPr>
          <p:cNvPr id="30" name="รูปภาพ 29" descr="c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6548" y="4714884"/>
            <a:ext cx="1485650" cy="977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รูปภาพ 28" descr="bro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218" y="3429000"/>
            <a:ext cx="1928806" cy="1125137"/>
          </a:xfrm>
          <a:prstGeom prst="rect">
            <a:avLst/>
          </a:prstGeom>
        </p:spPr>
      </p:pic>
      <p:pic>
        <p:nvPicPr>
          <p:cNvPr id="23" name="รูปภาพ 22" descr="108_20140829161204.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1571612"/>
            <a:ext cx="1969152" cy="1266821"/>
          </a:xfrm>
          <a:prstGeom prst="rect">
            <a:avLst/>
          </a:prstGeom>
        </p:spPr>
      </p:pic>
      <p:grpSp>
        <p:nvGrpSpPr>
          <p:cNvPr id="2" name="กลุ่ม 10"/>
          <p:cNvGrpSpPr/>
          <p:nvPr/>
        </p:nvGrpSpPr>
        <p:grpSpPr>
          <a:xfrm>
            <a:off x="3428992" y="2357430"/>
            <a:ext cx="2643206" cy="2523060"/>
            <a:chOff x="3000364" y="2285992"/>
            <a:chExt cx="3143272" cy="3000396"/>
          </a:xfrm>
        </p:grpSpPr>
        <p:sp>
          <p:nvSpPr>
            <p:cNvPr id="3" name="โดนัท 2"/>
            <p:cNvSpPr/>
            <p:nvPr/>
          </p:nvSpPr>
          <p:spPr>
            <a:xfrm>
              <a:off x="3143240" y="2285992"/>
              <a:ext cx="2857520" cy="2857520"/>
            </a:xfrm>
            <a:prstGeom prst="donut">
              <a:avLst>
                <a:gd name="adj" fmla="val 410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woPt" dir="t"/>
            </a:scene3d>
            <a:sp3d extrusionH="76200" contourW="12700" prstMaterial="softEdge">
              <a:bevelT w="152400" h="50800" prst="softRound"/>
              <a:bevelB w="152400" h="50800" prst="softRound"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4" name="วงรี 3"/>
            <p:cNvSpPr/>
            <p:nvPr/>
          </p:nvSpPr>
          <p:spPr>
            <a:xfrm>
              <a:off x="3428992" y="2285992"/>
              <a:ext cx="571504" cy="571504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260350" h="501650" prst="convex"/>
              <a:bevelB w="317500" h="107950" prst="coolSlant"/>
              <a:extrusionClr>
                <a:schemeClr val="accent3">
                  <a:lumMod val="75000"/>
                </a:schemeClr>
              </a:extrusionClr>
              <a:contourClr>
                <a:schemeClr val="accent3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วงรี 4"/>
            <p:cNvSpPr/>
            <p:nvPr/>
          </p:nvSpPr>
          <p:spPr>
            <a:xfrm>
              <a:off x="5143504" y="2357430"/>
              <a:ext cx="571504" cy="571504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260350" h="501650" prst="convex"/>
              <a:bevelB w="317500" h="107950" prst="coolSlant"/>
              <a:extrusionClr>
                <a:schemeClr val="accent2">
                  <a:lumMod val="75000"/>
                </a:schemeClr>
              </a:extrusionClr>
              <a:contourClr>
                <a:schemeClr val="accent2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วงรี 5"/>
            <p:cNvSpPr/>
            <p:nvPr/>
          </p:nvSpPr>
          <p:spPr>
            <a:xfrm>
              <a:off x="5572132" y="3714752"/>
              <a:ext cx="571504" cy="57150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260350" h="501650" prst="convex"/>
              <a:bevelB w="317500" h="107950" prst="coolSlant"/>
              <a:extrusionClr>
                <a:schemeClr val="accent6">
                  <a:lumMod val="75000"/>
                </a:schemeClr>
              </a:extrusionClr>
              <a:contourClr>
                <a:schemeClr val="accent6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วงรี 6"/>
            <p:cNvSpPr/>
            <p:nvPr/>
          </p:nvSpPr>
          <p:spPr>
            <a:xfrm>
              <a:off x="4357686" y="4714884"/>
              <a:ext cx="571504" cy="57150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260350" h="501650" prst="convex"/>
              <a:bevelB w="317500" h="107950" prst="coolSlant"/>
              <a:extrusionClr>
                <a:schemeClr val="accent5">
                  <a:lumMod val="75000"/>
                </a:schemeClr>
              </a:extrusionClr>
              <a:contourClr>
                <a:schemeClr val="accent5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วงรี 7"/>
            <p:cNvSpPr/>
            <p:nvPr/>
          </p:nvSpPr>
          <p:spPr>
            <a:xfrm>
              <a:off x="3000364" y="3786190"/>
              <a:ext cx="571504" cy="57150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extrusionH="76200" contourW="12700" prstMaterial="powder">
              <a:bevelT w="260350" h="501650" prst="convex"/>
              <a:bevelB w="317500" h="107950" prst="coolSlant"/>
              <a:extrusionClr>
                <a:schemeClr val="accent4">
                  <a:lumMod val="75000"/>
                </a:schemeClr>
              </a:extrusionClr>
              <a:contourClr>
                <a:schemeClr val="accent4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143636" y="454885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บร็อค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โคลี่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2928934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กะหล่ำม่วง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430" y="526323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แค</a:t>
            </a:r>
            <a:r>
              <a:rPr lang="th-TH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รอท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8794" y="4906044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คะน้า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1604" y="292893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พริกหวาน</a:t>
            </a:r>
            <a:endParaRPr lang="th-TH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ชื่อเรื่อง 1"/>
          <p:cNvSpPr txBox="1">
            <a:spLocks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rPr>
              <a:t>อาหารประเภทผัก (วิตามิน)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 New" panose="020B0500040200020003" pitchFamily="34" charset="-34"/>
              <a:ea typeface="+mj-ea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23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1438</Words>
  <Application>Microsoft Office PowerPoint</Application>
  <PresentationFormat>นำเสนอทางหน้าจอ (4:3)</PresentationFormat>
  <Paragraphs>272</Paragraphs>
  <Slides>35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35</vt:i4>
      </vt:variant>
    </vt:vector>
  </HeadingPairs>
  <TitlesOfParts>
    <vt:vector size="43" baseType="lpstr">
      <vt:lpstr>Andalus</vt:lpstr>
      <vt:lpstr>Angsana New</vt:lpstr>
      <vt:lpstr>Arial</vt:lpstr>
      <vt:lpstr>Calibri</vt:lpstr>
      <vt:lpstr>Cordia New</vt:lpstr>
      <vt:lpstr>TH Sarabun New</vt:lpstr>
      <vt:lpstr>TH SarabunPSK</vt:lpstr>
      <vt:lpstr>ชุดรูปแบบของ Office</vt:lpstr>
      <vt:lpstr>บทที่ 4 อาหารหลัก ๕ หมู่</vt:lpstr>
      <vt:lpstr>อาหารหลัก ๕ หมู่</vt:lpstr>
      <vt:lpstr>๑. อาหารประเภทเนื้อสัตว์ (โปรตีน)</vt:lpstr>
      <vt:lpstr>งานนำเสนอ PowerPoint</vt:lpstr>
      <vt:lpstr>ปริมาณที่ควรได้รับ</vt:lpstr>
      <vt:lpstr>งานนำเสนอ PowerPoint</vt:lpstr>
      <vt:lpstr>งานนำเสนอ PowerPoint</vt:lpstr>
      <vt:lpstr>ปริมาณที่ควรได้รับ</vt:lpstr>
      <vt:lpstr>งานนำเสนอ PowerPoint</vt:lpstr>
      <vt:lpstr>งานนำเสนอ PowerPoint</vt:lpstr>
      <vt:lpstr>ปริมาณที่ควรได้รับ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บทที่ ๒ สารอาหาร</vt:lpstr>
      <vt:lpstr>สารอาหารคาร์โบไฮเดรต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สารอาหารประเภทโปรตีน</vt:lpstr>
      <vt:lpstr>หน้าที่ของสารอาหารประเภทโปรตีน</vt:lpstr>
      <vt:lpstr>งานนำเสนอ PowerPoint</vt:lpstr>
      <vt:lpstr>ประเภทของวิตามิน</vt:lpstr>
      <vt:lpstr>หน้าที่ของวิตามินที่ละลายได้ในไขมัน</vt:lpstr>
      <vt:lpstr>หน้าที่ของวิตามินที่ละลายในน้ำ</vt:lpstr>
      <vt:lpstr>งานนำเสนอ PowerPoint</vt:lpstr>
      <vt:lpstr>ประเภทของเกลือแร่ที่ร่างกายต้องการ</vt:lpstr>
      <vt:lpstr>งานนำเสนอ PowerPoint</vt:lpstr>
      <vt:lpstr>งานนำเสนอ PowerPoint</vt:lpstr>
      <vt:lpstr>สารอาหารประเภทของไขมัน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ss</dc:creator>
  <cp:lastModifiedBy>DA</cp:lastModifiedBy>
  <cp:revision>67</cp:revision>
  <dcterms:created xsi:type="dcterms:W3CDTF">2018-07-20T03:41:10Z</dcterms:created>
  <dcterms:modified xsi:type="dcterms:W3CDTF">2018-09-19T03:20:21Z</dcterms:modified>
</cp:coreProperties>
</file>