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2"/>
  </p:handoutMasterIdLst>
  <p:sldIdLst>
    <p:sldId id="256" r:id="rId2"/>
    <p:sldId id="306" r:id="rId3"/>
    <p:sldId id="374" r:id="rId4"/>
    <p:sldId id="360" r:id="rId5"/>
    <p:sldId id="377" r:id="rId6"/>
    <p:sldId id="307" r:id="rId7"/>
    <p:sldId id="371" r:id="rId8"/>
    <p:sldId id="372" r:id="rId9"/>
    <p:sldId id="337" r:id="rId10"/>
    <p:sldId id="338" r:id="rId11"/>
    <p:sldId id="339" r:id="rId12"/>
    <p:sldId id="341" r:id="rId13"/>
    <p:sldId id="343" r:id="rId14"/>
    <p:sldId id="345" r:id="rId15"/>
    <p:sldId id="346" r:id="rId16"/>
    <p:sldId id="378" r:id="rId17"/>
    <p:sldId id="347" r:id="rId18"/>
    <p:sldId id="379" r:id="rId19"/>
    <p:sldId id="348" r:id="rId20"/>
    <p:sldId id="349" r:id="rId21"/>
    <p:sldId id="350" r:id="rId22"/>
    <p:sldId id="351" r:id="rId23"/>
    <p:sldId id="380" r:id="rId24"/>
    <p:sldId id="381" r:id="rId25"/>
    <p:sldId id="382" r:id="rId26"/>
    <p:sldId id="389" r:id="rId27"/>
    <p:sldId id="390" r:id="rId28"/>
    <p:sldId id="391" r:id="rId29"/>
    <p:sldId id="392" r:id="rId30"/>
    <p:sldId id="352" r:id="rId31"/>
    <p:sldId id="353" r:id="rId32"/>
    <p:sldId id="383" r:id="rId33"/>
    <p:sldId id="393" r:id="rId34"/>
    <p:sldId id="395" r:id="rId35"/>
    <p:sldId id="396" r:id="rId36"/>
    <p:sldId id="384" r:id="rId37"/>
    <p:sldId id="398" r:id="rId38"/>
    <p:sldId id="399" r:id="rId39"/>
    <p:sldId id="385" r:id="rId40"/>
    <p:sldId id="368" r:id="rId4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094"/>
    <a:srgbClr val="008000"/>
    <a:srgbClr val="00CC00"/>
    <a:srgbClr val="FFFF99"/>
    <a:srgbClr val="99FF99"/>
    <a:srgbClr val="99FF66"/>
    <a:srgbClr val="CC6600"/>
    <a:srgbClr val="C30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C74E5-3523-4D19-8E53-C21875DD2BFA}" type="doc">
      <dgm:prSet loTypeId="urn:microsoft.com/office/officeart/2005/8/layout/radial3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0C42FF21-04CE-476D-BDA3-19C75046E664}">
      <dgm:prSet phldrT="[ข้อความ]"/>
      <dgm:spPr/>
      <dgm:t>
        <a:bodyPr/>
        <a:lstStyle/>
        <a:p>
          <a:r>
            <a:rPr lang="th-TH" dirty="0"/>
            <a:t>คุณลักษณะอันพึงประสงค์</a:t>
          </a:r>
        </a:p>
      </dgm:t>
    </dgm:pt>
    <dgm:pt modelId="{9144725A-4292-4CEF-91BA-9DF70083DD80}" type="parTrans" cxnId="{1A66D17F-0508-410D-A42E-FC20E06C0CE5}">
      <dgm:prSet/>
      <dgm:spPr/>
      <dgm:t>
        <a:bodyPr/>
        <a:lstStyle/>
        <a:p>
          <a:endParaRPr lang="th-TH"/>
        </a:p>
      </dgm:t>
    </dgm:pt>
    <dgm:pt modelId="{CE936EDD-D1EA-486A-9C5F-BAB352A9609B}" type="sibTrans" cxnId="{1A66D17F-0508-410D-A42E-FC20E06C0CE5}">
      <dgm:prSet/>
      <dgm:spPr/>
      <dgm:t>
        <a:bodyPr/>
        <a:lstStyle/>
        <a:p>
          <a:endParaRPr lang="th-TH"/>
        </a:p>
      </dgm:t>
    </dgm:pt>
    <dgm:pt modelId="{4342D06F-0E11-4AF2-8882-0B536DA7C99B}">
      <dgm:prSet phldrT="[ข้อความ]"/>
      <dgm:spPr/>
      <dgm:t>
        <a:bodyPr/>
        <a:lstStyle/>
        <a:p>
          <a:r>
            <a:rPr lang="th-TH" dirty="0"/>
            <a:t>มีจิตสารธารณะ</a:t>
          </a:r>
        </a:p>
      </dgm:t>
    </dgm:pt>
    <dgm:pt modelId="{D4668DA8-1245-4D1F-86F5-20072B699CC2}" type="parTrans" cxnId="{B2872312-BFC4-47BC-94D5-338BE23C4357}">
      <dgm:prSet/>
      <dgm:spPr/>
      <dgm:t>
        <a:bodyPr/>
        <a:lstStyle/>
        <a:p>
          <a:endParaRPr lang="th-TH"/>
        </a:p>
      </dgm:t>
    </dgm:pt>
    <dgm:pt modelId="{995CF0DD-D693-4626-9BAC-900D686F38F4}" type="sibTrans" cxnId="{B2872312-BFC4-47BC-94D5-338BE23C4357}">
      <dgm:prSet/>
      <dgm:spPr/>
      <dgm:t>
        <a:bodyPr/>
        <a:lstStyle/>
        <a:p>
          <a:endParaRPr lang="th-TH"/>
        </a:p>
      </dgm:t>
    </dgm:pt>
    <dgm:pt modelId="{565854CB-13C5-45A4-BA8A-E5AF47AAAB63}">
      <dgm:prSet phldrT="[ข้อความ]"/>
      <dgm:spPr/>
      <dgm:t>
        <a:bodyPr/>
        <a:lstStyle/>
        <a:p>
          <a:r>
            <a:rPr lang="th-TH" dirty="0"/>
            <a:t>รักความเป็นไทย</a:t>
          </a:r>
        </a:p>
      </dgm:t>
    </dgm:pt>
    <dgm:pt modelId="{B5A7966E-1117-490D-A827-43432B9B1E46}" type="parTrans" cxnId="{54351A28-F237-4FED-9E23-546C8FDE468E}">
      <dgm:prSet/>
      <dgm:spPr/>
      <dgm:t>
        <a:bodyPr/>
        <a:lstStyle/>
        <a:p>
          <a:endParaRPr lang="th-TH"/>
        </a:p>
      </dgm:t>
    </dgm:pt>
    <dgm:pt modelId="{93764D41-945D-44C6-AC52-35C4012AFB08}" type="sibTrans" cxnId="{54351A28-F237-4FED-9E23-546C8FDE468E}">
      <dgm:prSet/>
      <dgm:spPr/>
      <dgm:t>
        <a:bodyPr/>
        <a:lstStyle/>
        <a:p>
          <a:endParaRPr lang="th-TH"/>
        </a:p>
      </dgm:t>
    </dgm:pt>
    <dgm:pt modelId="{795E346C-A7F4-4DC7-BF67-17197E23C561}">
      <dgm:prSet phldrT="[ข้อความ]"/>
      <dgm:spPr/>
      <dgm:t>
        <a:bodyPr/>
        <a:lstStyle/>
        <a:p>
          <a:r>
            <a:rPr lang="th-TH" dirty="0"/>
            <a:t>รักชาติ ศาสน์ กษัตริย์</a:t>
          </a:r>
        </a:p>
      </dgm:t>
    </dgm:pt>
    <dgm:pt modelId="{684C56E8-EBCE-44CC-81BA-E6CA9255C493}" type="parTrans" cxnId="{7A832274-3957-479C-A914-23AF94F2EACC}">
      <dgm:prSet/>
      <dgm:spPr/>
      <dgm:t>
        <a:bodyPr/>
        <a:lstStyle/>
        <a:p>
          <a:endParaRPr lang="th-TH"/>
        </a:p>
      </dgm:t>
    </dgm:pt>
    <dgm:pt modelId="{9A46D37C-78E4-4D80-98D4-CC1A4DEC8DA3}" type="sibTrans" cxnId="{7A832274-3957-479C-A914-23AF94F2EACC}">
      <dgm:prSet/>
      <dgm:spPr/>
      <dgm:t>
        <a:bodyPr/>
        <a:lstStyle/>
        <a:p>
          <a:endParaRPr lang="th-TH"/>
        </a:p>
      </dgm:t>
    </dgm:pt>
    <dgm:pt modelId="{B575341D-57A6-4856-8FF8-FB7CF11729D5}">
      <dgm:prSet phldrT="[ข้อความ]"/>
      <dgm:spPr/>
      <dgm:t>
        <a:bodyPr/>
        <a:lstStyle/>
        <a:p>
          <a:r>
            <a:rPr lang="th-TH" dirty="0"/>
            <a:t>ซื่อสัตย์สุจริต</a:t>
          </a:r>
        </a:p>
      </dgm:t>
    </dgm:pt>
    <dgm:pt modelId="{AD48FAFA-404B-425B-9A9E-661518644428}" type="parTrans" cxnId="{46114149-8056-4404-B428-334CA948C0DE}">
      <dgm:prSet/>
      <dgm:spPr/>
      <dgm:t>
        <a:bodyPr/>
        <a:lstStyle/>
        <a:p>
          <a:endParaRPr lang="th-TH"/>
        </a:p>
      </dgm:t>
    </dgm:pt>
    <dgm:pt modelId="{5473C67F-1439-42A1-B32A-BFCC4196BC07}" type="sibTrans" cxnId="{46114149-8056-4404-B428-334CA948C0DE}">
      <dgm:prSet/>
      <dgm:spPr/>
      <dgm:t>
        <a:bodyPr/>
        <a:lstStyle/>
        <a:p>
          <a:endParaRPr lang="th-TH"/>
        </a:p>
      </dgm:t>
    </dgm:pt>
    <dgm:pt modelId="{EB102614-5C9B-418D-9071-CA8ED1FDE6CD}">
      <dgm:prSet phldrT="[ข้อความ]" phldr="1"/>
      <dgm:spPr/>
      <dgm:t>
        <a:bodyPr/>
        <a:lstStyle/>
        <a:p>
          <a:endParaRPr lang="th-TH"/>
        </a:p>
      </dgm:t>
    </dgm:pt>
    <dgm:pt modelId="{B9B2611E-47A5-4310-AB60-F7FE6A38AE51}" type="parTrans" cxnId="{1D3C01DE-8245-4DBD-9384-0B5D0A80D1CD}">
      <dgm:prSet/>
      <dgm:spPr/>
      <dgm:t>
        <a:bodyPr/>
        <a:lstStyle/>
        <a:p>
          <a:endParaRPr lang="th-TH"/>
        </a:p>
      </dgm:t>
    </dgm:pt>
    <dgm:pt modelId="{46B261AD-2027-4647-A32B-E6268CB69AB9}" type="sibTrans" cxnId="{1D3C01DE-8245-4DBD-9384-0B5D0A80D1CD}">
      <dgm:prSet/>
      <dgm:spPr/>
      <dgm:t>
        <a:bodyPr/>
        <a:lstStyle/>
        <a:p>
          <a:endParaRPr lang="th-TH"/>
        </a:p>
      </dgm:t>
    </dgm:pt>
    <dgm:pt modelId="{32E7A8BB-70DF-4AF0-A7B3-A8006722A7D9}">
      <dgm:prSet phldrT="[ข้อความ]"/>
      <dgm:spPr/>
      <dgm:t>
        <a:bodyPr/>
        <a:lstStyle/>
        <a:p>
          <a:r>
            <a:rPr lang="th-TH" dirty="0"/>
            <a:t>มุ่งมั่นในการทำงาน</a:t>
          </a:r>
        </a:p>
      </dgm:t>
    </dgm:pt>
    <dgm:pt modelId="{570D040A-1934-4012-B474-CD7087111292}" type="parTrans" cxnId="{8B2232A1-BE3F-4015-94CF-61056CCB3821}">
      <dgm:prSet/>
      <dgm:spPr/>
      <dgm:t>
        <a:bodyPr/>
        <a:lstStyle/>
        <a:p>
          <a:endParaRPr lang="th-TH"/>
        </a:p>
      </dgm:t>
    </dgm:pt>
    <dgm:pt modelId="{9536B6A6-A9A7-4D2D-9050-64B8F55286BA}" type="sibTrans" cxnId="{8B2232A1-BE3F-4015-94CF-61056CCB3821}">
      <dgm:prSet/>
      <dgm:spPr/>
      <dgm:t>
        <a:bodyPr/>
        <a:lstStyle/>
        <a:p>
          <a:endParaRPr lang="th-TH"/>
        </a:p>
      </dgm:t>
    </dgm:pt>
    <dgm:pt modelId="{B7488A3C-B49F-473E-BC6D-17EF896B04A6}">
      <dgm:prSet phldrT="[ข้อความ]"/>
      <dgm:spPr/>
      <dgm:t>
        <a:bodyPr/>
        <a:lstStyle/>
        <a:p>
          <a:r>
            <a:rPr lang="th-TH" dirty="0"/>
            <a:t>อยู่อย่างเพียงพอ</a:t>
          </a:r>
        </a:p>
      </dgm:t>
    </dgm:pt>
    <dgm:pt modelId="{919F82A0-A06D-4689-AF8F-07F0B23250B8}" type="parTrans" cxnId="{F1F27F61-BA53-4C1F-AF0F-826F6EABED30}">
      <dgm:prSet/>
      <dgm:spPr/>
      <dgm:t>
        <a:bodyPr/>
        <a:lstStyle/>
        <a:p>
          <a:endParaRPr lang="th-TH"/>
        </a:p>
      </dgm:t>
    </dgm:pt>
    <dgm:pt modelId="{F4B88DE7-C136-4CA4-A50E-DEA467137FF3}" type="sibTrans" cxnId="{F1F27F61-BA53-4C1F-AF0F-826F6EABED30}">
      <dgm:prSet/>
      <dgm:spPr/>
      <dgm:t>
        <a:bodyPr/>
        <a:lstStyle/>
        <a:p>
          <a:endParaRPr lang="th-TH"/>
        </a:p>
      </dgm:t>
    </dgm:pt>
    <dgm:pt modelId="{AB527795-C725-42FF-880D-C44BA8C00D8C}">
      <dgm:prSet phldrT="[ข้อความ]"/>
      <dgm:spPr/>
      <dgm:t>
        <a:bodyPr/>
        <a:lstStyle/>
        <a:p>
          <a:r>
            <a:rPr lang="th-TH" dirty="0"/>
            <a:t>ใฝ่เรียนรู้</a:t>
          </a:r>
        </a:p>
      </dgm:t>
    </dgm:pt>
    <dgm:pt modelId="{253B43E7-74B6-4CFC-9535-09B172704C47}" type="parTrans" cxnId="{A6D09FB9-18E4-4BAD-8D54-D0E0B0E585CB}">
      <dgm:prSet/>
      <dgm:spPr/>
      <dgm:t>
        <a:bodyPr/>
        <a:lstStyle/>
        <a:p>
          <a:endParaRPr lang="th-TH"/>
        </a:p>
      </dgm:t>
    </dgm:pt>
    <dgm:pt modelId="{03B87D32-7563-4A54-A81F-32B18591B748}" type="sibTrans" cxnId="{A6D09FB9-18E4-4BAD-8D54-D0E0B0E585CB}">
      <dgm:prSet/>
      <dgm:spPr/>
      <dgm:t>
        <a:bodyPr/>
        <a:lstStyle/>
        <a:p>
          <a:endParaRPr lang="th-TH"/>
        </a:p>
      </dgm:t>
    </dgm:pt>
    <dgm:pt modelId="{A6016619-235F-4D4C-A60E-DCD95B4F5480}">
      <dgm:prSet phldrT="[ข้อความ]"/>
      <dgm:spPr/>
      <dgm:t>
        <a:bodyPr/>
        <a:lstStyle/>
        <a:p>
          <a:r>
            <a:rPr lang="th-TH" dirty="0"/>
            <a:t>มีวินัย</a:t>
          </a:r>
        </a:p>
      </dgm:t>
    </dgm:pt>
    <dgm:pt modelId="{41502ACB-45CD-4C69-844D-9AF6D995A585}" type="parTrans" cxnId="{95E55FB8-81D6-42C4-AA1C-CB1A05042B57}">
      <dgm:prSet/>
      <dgm:spPr/>
      <dgm:t>
        <a:bodyPr/>
        <a:lstStyle/>
        <a:p>
          <a:endParaRPr lang="th-TH"/>
        </a:p>
      </dgm:t>
    </dgm:pt>
    <dgm:pt modelId="{21248487-540B-4DCD-9422-9FAA6C4A7E32}" type="sibTrans" cxnId="{95E55FB8-81D6-42C4-AA1C-CB1A05042B57}">
      <dgm:prSet/>
      <dgm:spPr/>
      <dgm:t>
        <a:bodyPr/>
        <a:lstStyle/>
        <a:p>
          <a:endParaRPr lang="th-TH"/>
        </a:p>
      </dgm:t>
    </dgm:pt>
    <dgm:pt modelId="{BFD7CD12-F493-48E3-A6B7-28F14B701572}" type="pres">
      <dgm:prSet presAssocID="{CA9C74E5-3523-4D19-8E53-C21875DD2BFA}" presName="composite" presStyleCnt="0">
        <dgm:presLayoutVars>
          <dgm:chMax val="1"/>
          <dgm:dir/>
          <dgm:resizeHandles val="exact"/>
        </dgm:presLayoutVars>
      </dgm:prSet>
      <dgm:spPr/>
    </dgm:pt>
    <dgm:pt modelId="{5E50709B-FC8F-44B1-9656-DC582C4F5977}" type="pres">
      <dgm:prSet presAssocID="{CA9C74E5-3523-4D19-8E53-C21875DD2BFA}" presName="radial" presStyleCnt="0">
        <dgm:presLayoutVars>
          <dgm:animLvl val="ctr"/>
        </dgm:presLayoutVars>
      </dgm:prSet>
      <dgm:spPr/>
    </dgm:pt>
    <dgm:pt modelId="{F1939147-0940-4804-86AB-B5F2A8269210}" type="pres">
      <dgm:prSet presAssocID="{0C42FF21-04CE-476D-BDA3-19C75046E664}" presName="centerShape" presStyleLbl="vennNode1" presStyleIdx="0" presStyleCnt="9"/>
      <dgm:spPr/>
    </dgm:pt>
    <dgm:pt modelId="{9029BC67-B35F-4BFF-BA75-3C1B66E3F4DC}" type="pres">
      <dgm:prSet presAssocID="{4342D06F-0E11-4AF2-8882-0B536DA7C99B}" presName="node" presStyleLbl="vennNode1" presStyleIdx="1" presStyleCnt="9">
        <dgm:presLayoutVars>
          <dgm:bulletEnabled val="1"/>
        </dgm:presLayoutVars>
      </dgm:prSet>
      <dgm:spPr/>
    </dgm:pt>
    <dgm:pt modelId="{6F4E33EE-E528-4A71-945C-100255874314}" type="pres">
      <dgm:prSet presAssocID="{565854CB-13C5-45A4-BA8A-E5AF47AAAB63}" presName="node" presStyleLbl="vennNode1" presStyleIdx="2" presStyleCnt="9">
        <dgm:presLayoutVars>
          <dgm:bulletEnabled val="1"/>
        </dgm:presLayoutVars>
      </dgm:prSet>
      <dgm:spPr/>
    </dgm:pt>
    <dgm:pt modelId="{945BFC30-BE50-4804-B26A-FD8AFF3E7527}" type="pres">
      <dgm:prSet presAssocID="{795E346C-A7F4-4DC7-BF67-17197E23C561}" presName="node" presStyleLbl="vennNode1" presStyleIdx="3" presStyleCnt="9">
        <dgm:presLayoutVars>
          <dgm:bulletEnabled val="1"/>
        </dgm:presLayoutVars>
      </dgm:prSet>
      <dgm:spPr/>
    </dgm:pt>
    <dgm:pt modelId="{5646A059-40E1-4718-B468-C05CCA8715B0}" type="pres">
      <dgm:prSet presAssocID="{B575341D-57A6-4856-8FF8-FB7CF11729D5}" presName="node" presStyleLbl="vennNode1" presStyleIdx="4" presStyleCnt="9">
        <dgm:presLayoutVars>
          <dgm:bulletEnabled val="1"/>
        </dgm:presLayoutVars>
      </dgm:prSet>
      <dgm:spPr/>
    </dgm:pt>
    <dgm:pt modelId="{6E0A83A8-87F8-4AE6-B07C-B90E443DA434}" type="pres">
      <dgm:prSet presAssocID="{32E7A8BB-70DF-4AF0-A7B3-A8006722A7D9}" presName="node" presStyleLbl="vennNode1" presStyleIdx="5" presStyleCnt="9">
        <dgm:presLayoutVars>
          <dgm:bulletEnabled val="1"/>
        </dgm:presLayoutVars>
      </dgm:prSet>
      <dgm:spPr/>
    </dgm:pt>
    <dgm:pt modelId="{61EFAE1C-ED2C-4FB6-95B4-2DD1BF418AF2}" type="pres">
      <dgm:prSet presAssocID="{B7488A3C-B49F-473E-BC6D-17EF896B04A6}" presName="node" presStyleLbl="vennNode1" presStyleIdx="6" presStyleCnt="9">
        <dgm:presLayoutVars>
          <dgm:bulletEnabled val="1"/>
        </dgm:presLayoutVars>
      </dgm:prSet>
      <dgm:spPr/>
    </dgm:pt>
    <dgm:pt modelId="{65E53F36-D49E-40D0-9C17-6538906D5CE3}" type="pres">
      <dgm:prSet presAssocID="{AB527795-C725-42FF-880D-C44BA8C00D8C}" presName="node" presStyleLbl="vennNode1" presStyleIdx="7" presStyleCnt="9">
        <dgm:presLayoutVars>
          <dgm:bulletEnabled val="1"/>
        </dgm:presLayoutVars>
      </dgm:prSet>
      <dgm:spPr/>
    </dgm:pt>
    <dgm:pt modelId="{66057BBA-9F16-4BD0-92AF-68B63592F0AA}" type="pres">
      <dgm:prSet presAssocID="{A6016619-235F-4D4C-A60E-DCD95B4F5480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95286006-36E6-4DAB-B64C-C1C3B8EC2AC9}" type="presOf" srcId="{795E346C-A7F4-4DC7-BF67-17197E23C561}" destId="{945BFC30-BE50-4804-B26A-FD8AFF3E7527}" srcOrd="0" destOrd="0" presId="urn:microsoft.com/office/officeart/2005/8/layout/radial3"/>
    <dgm:cxn modelId="{4819EE11-8477-4EF2-9330-7245EFBF5282}" type="presOf" srcId="{A6016619-235F-4D4C-A60E-DCD95B4F5480}" destId="{66057BBA-9F16-4BD0-92AF-68B63592F0AA}" srcOrd="0" destOrd="0" presId="urn:microsoft.com/office/officeart/2005/8/layout/radial3"/>
    <dgm:cxn modelId="{B2872312-BFC4-47BC-94D5-338BE23C4357}" srcId="{0C42FF21-04CE-476D-BDA3-19C75046E664}" destId="{4342D06F-0E11-4AF2-8882-0B536DA7C99B}" srcOrd="0" destOrd="0" parTransId="{D4668DA8-1245-4D1F-86F5-20072B699CC2}" sibTransId="{995CF0DD-D693-4626-9BAC-900D686F38F4}"/>
    <dgm:cxn modelId="{54351A28-F237-4FED-9E23-546C8FDE468E}" srcId="{0C42FF21-04CE-476D-BDA3-19C75046E664}" destId="{565854CB-13C5-45A4-BA8A-E5AF47AAAB63}" srcOrd="1" destOrd="0" parTransId="{B5A7966E-1117-490D-A827-43432B9B1E46}" sibTransId="{93764D41-945D-44C6-AC52-35C4012AFB08}"/>
    <dgm:cxn modelId="{C95F2341-DD7F-40C9-BD92-2518AD802DAC}" type="presOf" srcId="{CA9C74E5-3523-4D19-8E53-C21875DD2BFA}" destId="{BFD7CD12-F493-48E3-A6B7-28F14B701572}" srcOrd="0" destOrd="0" presId="urn:microsoft.com/office/officeart/2005/8/layout/radial3"/>
    <dgm:cxn modelId="{F1F27F61-BA53-4C1F-AF0F-826F6EABED30}" srcId="{0C42FF21-04CE-476D-BDA3-19C75046E664}" destId="{B7488A3C-B49F-473E-BC6D-17EF896B04A6}" srcOrd="5" destOrd="0" parTransId="{919F82A0-A06D-4689-AF8F-07F0B23250B8}" sibTransId="{F4B88DE7-C136-4CA4-A50E-DEA467137FF3}"/>
    <dgm:cxn modelId="{46114149-8056-4404-B428-334CA948C0DE}" srcId="{0C42FF21-04CE-476D-BDA3-19C75046E664}" destId="{B575341D-57A6-4856-8FF8-FB7CF11729D5}" srcOrd="3" destOrd="0" parTransId="{AD48FAFA-404B-425B-9A9E-661518644428}" sibTransId="{5473C67F-1439-42A1-B32A-BFCC4196BC07}"/>
    <dgm:cxn modelId="{7251946B-B222-4A85-A753-A6A0F37CC00B}" type="presOf" srcId="{32E7A8BB-70DF-4AF0-A7B3-A8006722A7D9}" destId="{6E0A83A8-87F8-4AE6-B07C-B90E443DA434}" srcOrd="0" destOrd="0" presId="urn:microsoft.com/office/officeart/2005/8/layout/radial3"/>
    <dgm:cxn modelId="{484DF06B-A706-4606-9F45-6C77DAA4E79C}" type="presOf" srcId="{B7488A3C-B49F-473E-BC6D-17EF896B04A6}" destId="{61EFAE1C-ED2C-4FB6-95B4-2DD1BF418AF2}" srcOrd="0" destOrd="0" presId="urn:microsoft.com/office/officeart/2005/8/layout/radial3"/>
    <dgm:cxn modelId="{7A832274-3957-479C-A914-23AF94F2EACC}" srcId="{0C42FF21-04CE-476D-BDA3-19C75046E664}" destId="{795E346C-A7F4-4DC7-BF67-17197E23C561}" srcOrd="2" destOrd="0" parTransId="{684C56E8-EBCE-44CC-81BA-E6CA9255C493}" sibTransId="{9A46D37C-78E4-4D80-98D4-CC1A4DEC8DA3}"/>
    <dgm:cxn modelId="{E5F30F7E-04B3-4549-825D-20B085049554}" type="presOf" srcId="{565854CB-13C5-45A4-BA8A-E5AF47AAAB63}" destId="{6F4E33EE-E528-4A71-945C-100255874314}" srcOrd="0" destOrd="0" presId="urn:microsoft.com/office/officeart/2005/8/layout/radial3"/>
    <dgm:cxn modelId="{1A66D17F-0508-410D-A42E-FC20E06C0CE5}" srcId="{CA9C74E5-3523-4D19-8E53-C21875DD2BFA}" destId="{0C42FF21-04CE-476D-BDA3-19C75046E664}" srcOrd="0" destOrd="0" parTransId="{9144725A-4292-4CEF-91BA-9DF70083DD80}" sibTransId="{CE936EDD-D1EA-486A-9C5F-BAB352A9609B}"/>
    <dgm:cxn modelId="{8B2232A1-BE3F-4015-94CF-61056CCB3821}" srcId="{0C42FF21-04CE-476D-BDA3-19C75046E664}" destId="{32E7A8BB-70DF-4AF0-A7B3-A8006722A7D9}" srcOrd="4" destOrd="0" parTransId="{570D040A-1934-4012-B474-CD7087111292}" sibTransId="{9536B6A6-A9A7-4D2D-9050-64B8F55286BA}"/>
    <dgm:cxn modelId="{95E55FB8-81D6-42C4-AA1C-CB1A05042B57}" srcId="{0C42FF21-04CE-476D-BDA3-19C75046E664}" destId="{A6016619-235F-4D4C-A60E-DCD95B4F5480}" srcOrd="7" destOrd="0" parTransId="{41502ACB-45CD-4C69-844D-9AF6D995A585}" sibTransId="{21248487-540B-4DCD-9422-9FAA6C4A7E32}"/>
    <dgm:cxn modelId="{A6D09FB9-18E4-4BAD-8D54-D0E0B0E585CB}" srcId="{0C42FF21-04CE-476D-BDA3-19C75046E664}" destId="{AB527795-C725-42FF-880D-C44BA8C00D8C}" srcOrd="6" destOrd="0" parTransId="{253B43E7-74B6-4CFC-9535-09B172704C47}" sibTransId="{03B87D32-7563-4A54-A81F-32B18591B748}"/>
    <dgm:cxn modelId="{15199ABE-6898-48B7-96FB-540C5C629455}" type="presOf" srcId="{4342D06F-0E11-4AF2-8882-0B536DA7C99B}" destId="{9029BC67-B35F-4BFF-BA75-3C1B66E3F4DC}" srcOrd="0" destOrd="0" presId="urn:microsoft.com/office/officeart/2005/8/layout/radial3"/>
    <dgm:cxn modelId="{31048DC1-CBC0-4F87-8983-8E7AB740E7DF}" type="presOf" srcId="{AB527795-C725-42FF-880D-C44BA8C00D8C}" destId="{65E53F36-D49E-40D0-9C17-6538906D5CE3}" srcOrd="0" destOrd="0" presId="urn:microsoft.com/office/officeart/2005/8/layout/radial3"/>
    <dgm:cxn modelId="{1D3C01DE-8245-4DBD-9384-0B5D0A80D1CD}" srcId="{CA9C74E5-3523-4D19-8E53-C21875DD2BFA}" destId="{EB102614-5C9B-418D-9071-CA8ED1FDE6CD}" srcOrd="1" destOrd="0" parTransId="{B9B2611E-47A5-4310-AB60-F7FE6A38AE51}" sibTransId="{46B261AD-2027-4647-A32B-E6268CB69AB9}"/>
    <dgm:cxn modelId="{567DB8F4-72EE-4D3F-B36F-D66CB2A644B6}" type="presOf" srcId="{B575341D-57A6-4856-8FF8-FB7CF11729D5}" destId="{5646A059-40E1-4718-B468-C05CCA8715B0}" srcOrd="0" destOrd="0" presId="urn:microsoft.com/office/officeart/2005/8/layout/radial3"/>
    <dgm:cxn modelId="{60AE8AF9-3027-42C8-BA3E-D1F214B2B4B5}" type="presOf" srcId="{0C42FF21-04CE-476D-BDA3-19C75046E664}" destId="{F1939147-0940-4804-86AB-B5F2A8269210}" srcOrd="0" destOrd="0" presId="urn:microsoft.com/office/officeart/2005/8/layout/radial3"/>
    <dgm:cxn modelId="{9404BC36-F745-4CDD-9C3D-FD8D9770EEF3}" type="presParOf" srcId="{BFD7CD12-F493-48E3-A6B7-28F14B701572}" destId="{5E50709B-FC8F-44B1-9656-DC582C4F5977}" srcOrd="0" destOrd="0" presId="urn:microsoft.com/office/officeart/2005/8/layout/radial3"/>
    <dgm:cxn modelId="{211A4F63-9FBE-48E9-B8E1-9F3EA2D9C526}" type="presParOf" srcId="{5E50709B-FC8F-44B1-9656-DC582C4F5977}" destId="{F1939147-0940-4804-86AB-B5F2A8269210}" srcOrd="0" destOrd="0" presId="urn:microsoft.com/office/officeart/2005/8/layout/radial3"/>
    <dgm:cxn modelId="{ED9ECBA0-26A5-4BC0-83FC-F7323F075A37}" type="presParOf" srcId="{5E50709B-FC8F-44B1-9656-DC582C4F5977}" destId="{9029BC67-B35F-4BFF-BA75-3C1B66E3F4DC}" srcOrd="1" destOrd="0" presId="urn:microsoft.com/office/officeart/2005/8/layout/radial3"/>
    <dgm:cxn modelId="{1CCBDABF-A3B8-4F58-BF38-74BC884452AF}" type="presParOf" srcId="{5E50709B-FC8F-44B1-9656-DC582C4F5977}" destId="{6F4E33EE-E528-4A71-945C-100255874314}" srcOrd="2" destOrd="0" presId="urn:microsoft.com/office/officeart/2005/8/layout/radial3"/>
    <dgm:cxn modelId="{BA27EB13-35B4-4BE8-AB91-62AF920C90F2}" type="presParOf" srcId="{5E50709B-FC8F-44B1-9656-DC582C4F5977}" destId="{945BFC30-BE50-4804-B26A-FD8AFF3E7527}" srcOrd="3" destOrd="0" presId="urn:microsoft.com/office/officeart/2005/8/layout/radial3"/>
    <dgm:cxn modelId="{12F76F8B-B206-4AE8-BCB9-F7BCE3D14B8C}" type="presParOf" srcId="{5E50709B-FC8F-44B1-9656-DC582C4F5977}" destId="{5646A059-40E1-4718-B468-C05CCA8715B0}" srcOrd="4" destOrd="0" presId="urn:microsoft.com/office/officeart/2005/8/layout/radial3"/>
    <dgm:cxn modelId="{738CBC4F-705E-406A-98D2-3138EFB3A43A}" type="presParOf" srcId="{5E50709B-FC8F-44B1-9656-DC582C4F5977}" destId="{6E0A83A8-87F8-4AE6-B07C-B90E443DA434}" srcOrd="5" destOrd="0" presId="urn:microsoft.com/office/officeart/2005/8/layout/radial3"/>
    <dgm:cxn modelId="{6FE48FE4-6103-4079-B8C1-0E1AEAD77CBD}" type="presParOf" srcId="{5E50709B-FC8F-44B1-9656-DC582C4F5977}" destId="{61EFAE1C-ED2C-4FB6-95B4-2DD1BF418AF2}" srcOrd="6" destOrd="0" presId="urn:microsoft.com/office/officeart/2005/8/layout/radial3"/>
    <dgm:cxn modelId="{DBFBEE4E-0F05-4FB2-B4BB-E3CF57291F2B}" type="presParOf" srcId="{5E50709B-FC8F-44B1-9656-DC582C4F5977}" destId="{65E53F36-D49E-40D0-9C17-6538906D5CE3}" srcOrd="7" destOrd="0" presId="urn:microsoft.com/office/officeart/2005/8/layout/radial3"/>
    <dgm:cxn modelId="{8FD6F8C0-9D36-4659-A1C1-4C3452828673}" type="presParOf" srcId="{5E50709B-FC8F-44B1-9656-DC582C4F5977}" destId="{66057BBA-9F16-4BD0-92AF-68B63592F0AA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F05570-799F-4C81-BDCD-3B5E7469BF71}" type="doc">
      <dgm:prSet loTypeId="urn:microsoft.com/office/officeart/2005/8/layout/radial6" loCatId="cycle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th-TH"/>
        </a:p>
      </dgm:t>
    </dgm:pt>
    <dgm:pt modelId="{90C3A136-DF36-4AF8-B07A-DB1746909BAA}">
      <dgm:prSet phldrT="[ข้อความ]"/>
      <dgm:spPr/>
      <dgm:t>
        <a:bodyPr/>
        <a:lstStyle/>
        <a:p>
          <a:pPr algn="ctr"/>
          <a:r>
            <a:rPr lang="th-TH" b="1"/>
            <a:t>กิจกรรมพัฒนาผู้เรียน</a:t>
          </a:r>
          <a:endParaRPr lang="th-TH" b="1" dirty="0"/>
        </a:p>
      </dgm:t>
    </dgm:pt>
    <dgm:pt modelId="{C7776205-2465-4DB7-84E3-FBC5390CE84A}" type="parTrans" cxnId="{629102AE-0A4E-4A79-AD94-5DBB44DBCB14}">
      <dgm:prSet/>
      <dgm:spPr/>
      <dgm:t>
        <a:bodyPr/>
        <a:lstStyle/>
        <a:p>
          <a:endParaRPr lang="th-TH"/>
        </a:p>
      </dgm:t>
    </dgm:pt>
    <dgm:pt modelId="{A2132F7B-6A7E-4AE2-BA62-4164501506EF}" type="sibTrans" cxnId="{629102AE-0A4E-4A79-AD94-5DBB44DBCB14}">
      <dgm:prSet/>
      <dgm:spPr/>
      <dgm:t>
        <a:bodyPr/>
        <a:lstStyle/>
        <a:p>
          <a:endParaRPr lang="th-TH"/>
        </a:p>
      </dgm:t>
    </dgm:pt>
    <dgm:pt modelId="{C28D5F88-6191-416C-AB52-72945F5668C6}">
      <dgm:prSet phldrT="[ข้อความ]" custT="1"/>
      <dgm:spPr/>
      <dgm:t>
        <a:bodyPr/>
        <a:lstStyle/>
        <a:p>
          <a:r>
            <a:rPr lang="th-TH" sz="2800" b="1" dirty="0"/>
            <a:t>กิจกรรมแนะแนว</a:t>
          </a:r>
        </a:p>
      </dgm:t>
    </dgm:pt>
    <dgm:pt modelId="{50CF4D2B-DB08-47A4-B8E8-A2BF3020D9D9}" type="parTrans" cxnId="{EB340E78-1F81-4EF5-9D57-6FD672B6C98D}">
      <dgm:prSet/>
      <dgm:spPr/>
      <dgm:t>
        <a:bodyPr/>
        <a:lstStyle/>
        <a:p>
          <a:endParaRPr lang="th-TH"/>
        </a:p>
      </dgm:t>
    </dgm:pt>
    <dgm:pt modelId="{832EB92E-CAD0-4F54-A0A3-6C8923CC7ABE}" type="sibTrans" cxnId="{EB340E78-1F81-4EF5-9D57-6FD672B6C98D}">
      <dgm:prSet/>
      <dgm:spPr/>
      <dgm:t>
        <a:bodyPr/>
        <a:lstStyle/>
        <a:p>
          <a:endParaRPr lang="th-TH"/>
        </a:p>
      </dgm:t>
    </dgm:pt>
    <dgm:pt modelId="{2EECF8DC-4B36-456C-A9BE-995ED0719020}">
      <dgm:prSet phldrT="[ข้อความ]"/>
      <dgm:spPr/>
      <dgm:t>
        <a:bodyPr/>
        <a:lstStyle/>
        <a:p>
          <a:r>
            <a:rPr lang="th-TH" b="1" i="0" dirty="0"/>
            <a:t>กิจกรรมเพื่อสังคมและสารธารณะประโยชน์</a:t>
          </a:r>
        </a:p>
      </dgm:t>
    </dgm:pt>
    <dgm:pt modelId="{660D474F-F61F-4EF7-AF5C-32DD7EBD526B}" type="parTrans" cxnId="{D959FB10-FB2E-4EDD-A422-40B593B80A33}">
      <dgm:prSet/>
      <dgm:spPr/>
      <dgm:t>
        <a:bodyPr/>
        <a:lstStyle/>
        <a:p>
          <a:endParaRPr lang="th-TH"/>
        </a:p>
      </dgm:t>
    </dgm:pt>
    <dgm:pt modelId="{D2B2CAA0-24EB-4813-B75F-5AAAD79AC7BC}" type="sibTrans" cxnId="{D959FB10-FB2E-4EDD-A422-40B593B80A33}">
      <dgm:prSet/>
      <dgm:spPr/>
      <dgm:t>
        <a:bodyPr/>
        <a:lstStyle/>
        <a:p>
          <a:endParaRPr lang="th-TH"/>
        </a:p>
      </dgm:t>
    </dgm:pt>
    <dgm:pt modelId="{1AF5DA1D-AA3E-41EE-9A87-F665A3339304}">
      <dgm:prSet phldrT="[ข้อความ]" custT="1"/>
      <dgm:spPr/>
      <dgm:t>
        <a:bodyPr/>
        <a:lstStyle/>
        <a:p>
          <a:r>
            <a:rPr lang="th-TH" sz="2000" b="1" dirty="0"/>
            <a:t>กิจกรรมนักเรียน  ลูกเสือ เนตนารี </a:t>
          </a:r>
        </a:p>
        <a:p>
          <a:r>
            <a:rPr lang="th-TH" sz="2000" b="1" dirty="0"/>
            <a:t>ยุวกาชาด นักศึกษาวิชาทหาร ชุมนุม ชมรม</a:t>
          </a:r>
        </a:p>
      </dgm:t>
    </dgm:pt>
    <dgm:pt modelId="{33979D92-A604-449A-BB8F-AE4B09FCBFE1}" type="parTrans" cxnId="{53AD9332-6E68-4DA1-B4E8-8FC00D199246}">
      <dgm:prSet/>
      <dgm:spPr/>
      <dgm:t>
        <a:bodyPr/>
        <a:lstStyle/>
        <a:p>
          <a:endParaRPr lang="th-TH"/>
        </a:p>
      </dgm:t>
    </dgm:pt>
    <dgm:pt modelId="{5906EAF2-1399-4126-B988-BDEF9EE01457}" type="sibTrans" cxnId="{53AD9332-6E68-4DA1-B4E8-8FC00D199246}">
      <dgm:prSet/>
      <dgm:spPr/>
      <dgm:t>
        <a:bodyPr/>
        <a:lstStyle/>
        <a:p>
          <a:endParaRPr lang="th-TH"/>
        </a:p>
      </dgm:t>
    </dgm:pt>
    <dgm:pt modelId="{13122C12-839D-4BB6-9213-6B5EB93A8E42}" type="pres">
      <dgm:prSet presAssocID="{80F05570-799F-4C81-BDCD-3B5E7469BF7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19BD876-0EA1-40A8-AE22-1DB36197D58E}" type="pres">
      <dgm:prSet presAssocID="{90C3A136-DF36-4AF8-B07A-DB1746909BAA}" presName="centerShape" presStyleLbl="node0" presStyleIdx="0" presStyleCnt="1" custScaleX="148644" custScaleY="118312"/>
      <dgm:spPr/>
    </dgm:pt>
    <dgm:pt modelId="{4EA0E042-06B0-410D-8631-F5E35F328743}" type="pres">
      <dgm:prSet presAssocID="{C28D5F88-6191-416C-AB52-72945F5668C6}" presName="node" presStyleLbl="node1" presStyleIdx="0" presStyleCnt="3" custScaleX="142169" custScaleY="142639" custRadScaleRad="110509" custRadScaleInc="-6433">
        <dgm:presLayoutVars>
          <dgm:bulletEnabled val="1"/>
        </dgm:presLayoutVars>
      </dgm:prSet>
      <dgm:spPr/>
    </dgm:pt>
    <dgm:pt modelId="{A0290A01-DA2E-4BD2-8D18-AC71B5360ADD}" type="pres">
      <dgm:prSet presAssocID="{C28D5F88-6191-416C-AB52-72945F5668C6}" presName="dummy" presStyleCnt="0"/>
      <dgm:spPr/>
    </dgm:pt>
    <dgm:pt modelId="{9C4C8F76-4F44-4D77-923F-D5ABD087FC40}" type="pres">
      <dgm:prSet presAssocID="{832EB92E-CAD0-4F54-A0A3-6C8923CC7ABE}" presName="sibTrans" presStyleLbl="sibTrans2D1" presStyleIdx="0" presStyleCnt="3" custLinFactNeighborX="-3703" custLinFactNeighborY="72"/>
      <dgm:spPr/>
    </dgm:pt>
    <dgm:pt modelId="{265CA4C9-0926-4960-8B01-7E4D3390C26E}" type="pres">
      <dgm:prSet presAssocID="{2EECF8DC-4B36-456C-A9BE-995ED0719020}" presName="node" presStyleLbl="node1" presStyleIdx="1" presStyleCnt="3" custScaleX="205387" custScaleY="177736" custRadScaleRad="118959" custRadScaleInc="-21444">
        <dgm:presLayoutVars>
          <dgm:bulletEnabled val="1"/>
        </dgm:presLayoutVars>
      </dgm:prSet>
      <dgm:spPr/>
    </dgm:pt>
    <dgm:pt modelId="{CF783744-8AE6-4E7C-A08E-5509E9F29CEE}" type="pres">
      <dgm:prSet presAssocID="{2EECF8DC-4B36-456C-A9BE-995ED0719020}" presName="dummy" presStyleCnt="0"/>
      <dgm:spPr/>
    </dgm:pt>
    <dgm:pt modelId="{568079E7-42A0-4B14-97D0-EECEFE9B2BA7}" type="pres">
      <dgm:prSet presAssocID="{D2B2CAA0-24EB-4813-B75F-5AAAD79AC7BC}" presName="sibTrans" presStyleLbl="sibTrans2D1" presStyleIdx="1" presStyleCnt="3" custLinFactNeighborX="-4498" custLinFactNeighborY="-17778"/>
      <dgm:spPr/>
    </dgm:pt>
    <dgm:pt modelId="{98B3DB1C-523E-431D-8C60-38BCC10AD5D9}" type="pres">
      <dgm:prSet presAssocID="{1AF5DA1D-AA3E-41EE-9A87-F665A3339304}" presName="node" presStyleLbl="node1" presStyleIdx="2" presStyleCnt="3" custScaleX="192916" custScaleY="154472" custRadScaleRad="116917" custRadScaleInc="14899">
        <dgm:presLayoutVars>
          <dgm:bulletEnabled val="1"/>
        </dgm:presLayoutVars>
      </dgm:prSet>
      <dgm:spPr/>
    </dgm:pt>
    <dgm:pt modelId="{8CEDEA9E-0647-48A3-BD1D-429887A6D1CC}" type="pres">
      <dgm:prSet presAssocID="{1AF5DA1D-AA3E-41EE-9A87-F665A3339304}" presName="dummy" presStyleCnt="0"/>
      <dgm:spPr/>
    </dgm:pt>
    <dgm:pt modelId="{036769C0-8B50-430E-A113-3C374C9BE856}" type="pres">
      <dgm:prSet presAssocID="{5906EAF2-1399-4126-B988-BDEF9EE01457}" presName="sibTrans" presStyleLbl="sibTrans2D1" presStyleIdx="2" presStyleCnt="3" custLinFactNeighborX="-4679" custLinFactNeighborY="-626"/>
      <dgm:spPr/>
    </dgm:pt>
  </dgm:ptLst>
  <dgm:cxnLst>
    <dgm:cxn modelId="{E89A5701-30D1-4AD4-809A-6F01D2C5B08E}" type="presOf" srcId="{80F05570-799F-4C81-BDCD-3B5E7469BF71}" destId="{13122C12-839D-4BB6-9213-6B5EB93A8E42}" srcOrd="0" destOrd="0" presId="urn:microsoft.com/office/officeart/2005/8/layout/radial6"/>
    <dgm:cxn modelId="{266B0102-DD3B-4AF9-AE89-35C099877B84}" type="presOf" srcId="{1AF5DA1D-AA3E-41EE-9A87-F665A3339304}" destId="{98B3DB1C-523E-431D-8C60-38BCC10AD5D9}" srcOrd="0" destOrd="0" presId="urn:microsoft.com/office/officeart/2005/8/layout/radial6"/>
    <dgm:cxn modelId="{D959FB10-FB2E-4EDD-A422-40B593B80A33}" srcId="{90C3A136-DF36-4AF8-B07A-DB1746909BAA}" destId="{2EECF8DC-4B36-456C-A9BE-995ED0719020}" srcOrd="1" destOrd="0" parTransId="{660D474F-F61F-4EF7-AF5C-32DD7EBD526B}" sibTransId="{D2B2CAA0-24EB-4813-B75F-5AAAD79AC7BC}"/>
    <dgm:cxn modelId="{53AD9332-6E68-4DA1-B4E8-8FC00D199246}" srcId="{90C3A136-DF36-4AF8-B07A-DB1746909BAA}" destId="{1AF5DA1D-AA3E-41EE-9A87-F665A3339304}" srcOrd="2" destOrd="0" parTransId="{33979D92-A604-449A-BB8F-AE4B09FCBFE1}" sibTransId="{5906EAF2-1399-4126-B988-BDEF9EE01457}"/>
    <dgm:cxn modelId="{CCC5A966-2FB1-4D48-94C2-3DA4F1D113EA}" type="presOf" srcId="{5906EAF2-1399-4126-B988-BDEF9EE01457}" destId="{036769C0-8B50-430E-A113-3C374C9BE856}" srcOrd="0" destOrd="0" presId="urn:microsoft.com/office/officeart/2005/8/layout/radial6"/>
    <dgm:cxn modelId="{EB340E78-1F81-4EF5-9D57-6FD672B6C98D}" srcId="{90C3A136-DF36-4AF8-B07A-DB1746909BAA}" destId="{C28D5F88-6191-416C-AB52-72945F5668C6}" srcOrd="0" destOrd="0" parTransId="{50CF4D2B-DB08-47A4-B8E8-A2BF3020D9D9}" sibTransId="{832EB92E-CAD0-4F54-A0A3-6C8923CC7ABE}"/>
    <dgm:cxn modelId="{A2416E58-5A76-4001-AD9F-B0FAEB24202B}" type="presOf" srcId="{832EB92E-CAD0-4F54-A0A3-6C8923CC7ABE}" destId="{9C4C8F76-4F44-4D77-923F-D5ABD087FC40}" srcOrd="0" destOrd="0" presId="urn:microsoft.com/office/officeart/2005/8/layout/radial6"/>
    <dgm:cxn modelId="{98A91891-6E2D-4FAC-9357-7F7F9B00684C}" type="presOf" srcId="{90C3A136-DF36-4AF8-B07A-DB1746909BAA}" destId="{B19BD876-0EA1-40A8-AE22-1DB36197D58E}" srcOrd="0" destOrd="0" presId="urn:microsoft.com/office/officeart/2005/8/layout/radial6"/>
    <dgm:cxn modelId="{629102AE-0A4E-4A79-AD94-5DBB44DBCB14}" srcId="{80F05570-799F-4C81-BDCD-3B5E7469BF71}" destId="{90C3A136-DF36-4AF8-B07A-DB1746909BAA}" srcOrd="0" destOrd="0" parTransId="{C7776205-2465-4DB7-84E3-FBC5390CE84A}" sibTransId="{A2132F7B-6A7E-4AE2-BA62-4164501506EF}"/>
    <dgm:cxn modelId="{060BB9C0-0620-42A0-A7E0-3BF53CD6A516}" type="presOf" srcId="{D2B2CAA0-24EB-4813-B75F-5AAAD79AC7BC}" destId="{568079E7-42A0-4B14-97D0-EECEFE9B2BA7}" srcOrd="0" destOrd="0" presId="urn:microsoft.com/office/officeart/2005/8/layout/radial6"/>
    <dgm:cxn modelId="{C2E0FBE9-C03D-4EF2-81A7-E51B32B80F32}" type="presOf" srcId="{2EECF8DC-4B36-456C-A9BE-995ED0719020}" destId="{265CA4C9-0926-4960-8B01-7E4D3390C26E}" srcOrd="0" destOrd="0" presId="urn:microsoft.com/office/officeart/2005/8/layout/radial6"/>
    <dgm:cxn modelId="{214380ED-51F5-45D1-B90C-2F4B319AA7B5}" type="presOf" srcId="{C28D5F88-6191-416C-AB52-72945F5668C6}" destId="{4EA0E042-06B0-410D-8631-F5E35F328743}" srcOrd="0" destOrd="0" presId="urn:microsoft.com/office/officeart/2005/8/layout/radial6"/>
    <dgm:cxn modelId="{B2E41668-D55A-4843-BFBA-CE03D165CB41}" type="presParOf" srcId="{13122C12-839D-4BB6-9213-6B5EB93A8E42}" destId="{B19BD876-0EA1-40A8-AE22-1DB36197D58E}" srcOrd="0" destOrd="0" presId="urn:microsoft.com/office/officeart/2005/8/layout/radial6"/>
    <dgm:cxn modelId="{96AB4DB7-38F6-4E3B-909E-FFFA672754E9}" type="presParOf" srcId="{13122C12-839D-4BB6-9213-6B5EB93A8E42}" destId="{4EA0E042-06B0-410D-8631-F5E35F328743}" srcOrd="1" destOrd="0" presId="urn:microsoft.com/office/officeart/2005/8/layout/radial6"/>
    <dgm:cxn modelId="{424197C2-A45A-44CC-81E1-F99DE92A52DF}" type="presParOf" srcId="{13122C12-839D-4BB6-9213-6B5EB93A8E42}" destId="{A0290A01-DA2E-4BD2-8D18-AC71B5360ADD}" srcOrd="2" destOrd="0" presId="urn:microsoft.com/office/officeart/2005/8/layout/radial6"/>
    <dgm:cxn modelId="{9D7E926B-BE55-438C-B361-712FC93136F7}" type="presParOf" srcId="{13122C12-839D-4BB6-9213-6B5EB93A8E42}" destId="{9C4C8F76-4F44-4D77-923F-D5ABD087FC40}" srcOrd="3" destOrd="0" presId="urn:microsoft.com/office/officeart/2005/8/layout/radial6"/>
    <dgm:cxn modelId="{810F3972-9CDC-4AF8-9C55-E3ED9408FF28}" type="presParOf" srcId="{13122C12-839D-4BB6-9213-6B5EB93A8E42}" destId="{265CA4C9-0926-4960-8B01-7E4D3390C26E}" srcOrd="4" destOrd="0" presId="urn:microsoft.com/office/officeart/2005/8/layout/radial6"/>
    <dgm:cxn modelId="{E2FD2E56-4B8A-4B2B-85B0-2A673DA13B43}" type="presParOf" srcId="{13122C12-839D-4BB6-9213-6B5EB93A8E42}" destId="{CF783744-8AE6-4E7C-A08E-5509E9F29CEE}" srcOrd="5" destOrd="0" presId="urn:microsoft.com/office/officeart/2005/8/layout/radial6"/>
    <dgm:cxn modelId="{5DDA4E1E-423B-498E-B31F-075666292C34}" type="presParOf" srcId="{13122C12-839D-4BB6-9213-6B5EB93A8E42}" destId="{568079E7-42A0-4B14-97D0-EECEFE9B2BA7}" srcOrd="6" destOrd="0" presId="urn:microsoft.com/office/officeart/2005/8/layout/radial6"/>
    <dgm:cxn modelId="{3AEBE43E-4AFF-4C26-A991-F0A38C4B0915}" type="presParOf" srcId="{13122C12-839D-4BB6-9213-6B5EB93A8E42}" destId="{98B3DB1C-523E-431D-8C60-38BCC10AD5D9}" srcOrd="7" destOrd="0" presId="urn:microsoft.com/office/officeart/2005/8/layout/radial6"/>
    <dgm:cxn modelId="{96C2E7E5-AA50-4444-B407-EC53F3D013C2}" type="presParOf" srcId="{13122C12-839D-4BB6-9213-6B5EB93A8E42}" destId="{8CEDEA9E-0647-48A3-BD1D-429887A6D1CC}" srcOrd="8" destOrd="0" presId="urn:microsoft.com/office/officeart/2005/8/layout/radial6"/>
    <dgm:cxn modelId="{0F2DE46F-3757-4C47-8DB5-E5A6C23CCBFA}" type="presParOf" srcId="{13122C12-839D-4BB6-9213-6B5EB93A8E42}" destId="{036769C0-8B50-430E-A113-3C374C9BE85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39147-0940-4804-86AB-B5F2A8269210}">
      <dsp:nvSpPr>
        <dsp:cNvPr id="0" name=""/>
        <dsp:cNvSpPr/>
      </dsp:nvSpPr>
      <dsp:spPr>
        <a:xfrm>
          <a:off x="2806104" y="1051917"/>
          <a:ext cx="2620565" cy="262056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200" kern="1200" dirty="0"/>
            <a:t>คุณลักษณะอันพึงประสงค์</a:t>
          </a:r>
        </a:p>
      </dsp:txBody>
      <dsp:txXfrm>
        <a:off x="3189877" y="1435690"/>
        <a:ext cx="1853019" cy="1853019"/>
      </dsp:txXfrm>
    </dsp:sp>
    <dsp:sp modelId="{9029BC67-B35F-4BFF-BA75-3C1B66E3F4DC}">
      <dsp:nvSpPr>
        <dsp:cNvPr id="0" name=""/>
        <dsp:cNvSpPr/>
      </dsp:nvSpPr>
      <dsp:spPr>
        <a:xfrm>
          <a:off x="3461246" y="467"/>
          <a:ext cx="1310282" cy="1310282"/>
        </a:xfrm>
        <a:prstGeom prst="ellipse">
          <a:avLst/>
        </a:prstGeom>
        <a:solidFill>
          <a:schemeClr val="accent4">
            <a:alpha val="50000"/>
            <a:hueOff val="935622"/>
            <a:satOff val="-5173"/>
            <a:lumOff val="-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มีจิตสารธารณะ</a:t>
          </a:r>
        </a:p>
      </dsp:txBody>
      <dsp:txXfrm>
        <a:off x="3653132" y="192353"/>
        <a:ext cx="926510" cy="926510"/>
      </dsp:txXfrm>
    </dsp:sp>
    <dsp:sp modelId="{6F4E33EE-E528-4A71-945C-100255874314}">
      <dsp:nvSpPr>
        <dsp:cNvPr id="0" name=""/>
        <dsp:cNvSpPr/>
      </dsp:nvSpPr>
      <dsp:spPr>
        <a:xfrm>
          <a:off x="4667988" y="500316"/>
          <a:ext cx="1310282" cy="1310282"/>
        </a:xfrm>
        <a:prstGeom prst="ellipse">
          <a:avLst/>
        </a:prstGeom>
        <a:solidFill>
          <a:schemeClr val="accent4">
            <a:alpha val="50000"/>
            <a:hueOff val="1871245"/>
            <a:satOff val="-10347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รักความเป็นไทย</a:t>
          </a:r>
        </a:p>
      </dsp:txBody>
      <dsp:txXfrm>
        <a:off x="4859874" y="692202"/>
        <a:ext cx="926510" cy="926510"/>
      </dsp:txXfrm>
    </dsp:sp>
    <dsp:sp modelId="{945BFC30-BE50-4804-B26A-FD8AFF3E7527}">
      <dsp:nvSpPr>
        <dsp:cNvPr id="0" name=""/>
        <dsp:cNvSpPr/>
      </dsp:nvSpPr>
      <dsp:spPr>
        <a:xfrm>
          <a:off x="5167836" y="1707058"/>
          <a:ext cx="1310282" cy="1310282"/>
        </a:xfrm>
        <a:prstGeom prst="ellipse">
          <a:avLst/>
        </a:prstGeom>
        <a:solidFill>
          <a:schemeClr val="accent4">
            <a:alpha val="50000"/>
            <a:hueOff val="2806867"/>
            <a:satOff val="-15520"/>
            <a:lumOff val="-13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รักชาติ ศาสน์ กษัตริย์</a:t>
          </a:r>
        </a:p>
      </dsp:txBody>
      <dsp:txXfrm>
        <a:off x="5359722" y="1898944"/>
        <a:ext cx="926510" cy="926510"/>
      </dsp:txXfrm>
    </dsp:sp>
    <dsp:sp modelId="{5646A059-40E1-4718-B468-C05CCA8715B0}">
      <dsp:nvSpPr>
        <dsp:cNvPr id="0" name=""/>
        <dsp:cNvSpPr/>
      </dsp:nvSpPr>
      <dsp:spPr>
        <a:xfrm>
          <a:off x="4667988" y="2913800"/>
          <a:ext cx="1310282" cy="1310282"/>
        </a:xfrm>
        <a:prstGeom prst="ellipse">
          <a:avLst/>
        </a:prstGeom>
        <a:solidFill>
          <a:schemeClr val="accent4">
            <a:alpha val="50000"/>
            <a:hueOff val="3742489"/>
            <a:satOff val="-20694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ซื่อสัตย์สุจริต</a:t>
          </a:r>
        </a:p>
      </dsp:txBody>
      <dsp:txXfrm>
        <a:off x="4859874" y="3105686"/>
        <a:ext cx="926510" cy="926510"/>
      </dsp:txXfrm>
    </dsp:sp>
    <dsp:sp modelId="{6E0A83A8-87F8-4AE6-B07C-B90E443DA434}">
      <dsp:nvSpPr>
        <dsp:cNvPr id="0" name=""/>
        <dsp:cNvSpPr/>
      </dsp:nvSpPr>
      <dsp:spPr>
        <a:xfrm>
          <a:off x="3461246" y="3413649"/>
          <a:ext cx="1310282" cy="1310282"/>
        </a:xfrm>
        <a:prstGeom prst="ellipse">
          <a:avLst/>
        </a:prstGeom>
        <a:solidFill>
          <a:schemeClr val="accent4">
            <a:alpha val="50000"/>
            <a:hueOff val="4678112"/>
            <a:satOff val="-25867"/>
            <a:lumOff val="-22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มุ่งมั่นในการทำงาน</a:t>
          </a:r>
        </a:p>
      </dsp:txBody>
      <dsp:txXfrm>
        <a:off x="3653132" y="3605535"/>
        <a:ext cx="926510" cy="926510"/>
      </dsp:txXfrm>
    </dsp:sp>
    <dsp:sp modelId="{61EFAE1C-ED2C-4FB6-95B4-2DD1BF418AF2}">
      <dsp:nvSpPr>
        <dsp:cNvPr id="0" name=""/>
        <dsp:cNvSpPr/>
      </dsp:nvSpPr>
      <dsp:spPr>
        <a:xfrm>
          <a:off x="2254504" y="2913800"/>
          <a:ext cx="1310282" cy="1310282"/>
        </a:xfrm>
        <a:prstGeom prst="ellipse">
          <a:avLst/>
        </a:prstGeom>
        <a:solidFill>
          <a:schemeClr val="accent4">
            <a:alpha val="50000"/>
            <a:hueOff val="5613734"/>
            <a:satOff val="-31040"/>
            <a:lumOff val="-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อยู่อย่างเพียงพอ</a:t>
          </a:r>
        </a:p>
      </dsp:txBody>
      <dsp:txXfrm>
        <a:off x="2446390" y="3105686"/>
        <a:ext cx="926510" cy="926510"/>
      </dsp:txXfrm>
    </dsp:sp>
    <dsp:sp modelId="{65E53F36-D49E-40D0-9C17-6538906D5CE3}">
      <dsp:nvSpPr>
        <dsp:cNvPr id="0" name=""/>
        <dsp:cNvSpPr/>
      </dsp:nvSpPr>
      <dsp:spPr>
        <a:xfrm>
          <a:off x="1754655" y="1707058"/>
          <a:ext cx="1310282" cy="1310282"/>
        </a:xfrm>
        <a:prstGeom prst="ellipse">
          <a:avLst/>
        </a:prstGeom>
        <a:solidFill>
          <a:schemeClr val="accent4">
            <a:alpha val="50000"/>
            <a:hueOff val="6549357"/>
            <a:satOff val="-36214"/>
            <a:lumOff val="-30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ใฝ่เรียนรู้</a:t>
          </a:r>
        </a:p>
      </dsp:txBody>
      <dsp:txXfrm>
        <a:off x="1946541" y="1898944"/>
        <a:ext cx="926510" cy="926510"/>
      </dsp:txXfrm>
    </dsp:sp>
    <dsp:sp modelId="{66057BBA-9F16-4BD0-92AF-68B63592F0AA}">
      <dsp:nvSpPr>
        <dsp:cNvPr id="0" name=""/>
        <dsp:cNvSpPr/>
      </dsp:nvSpPr>
      <dsp:spPr>
        <a:xfrm>
          <a:off x="2254504" y="500316"/>
          <a:ext cx="1310282" cy="1310282"/>
        </a:xfrm>
        <a:prstGeom prst="ellipse">
          <a:avLst/>
        </a:prstGeom>
        <a:solidFill>
          <a:schemeClr val="accent4">
            <a:alpha val="50000"/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มีวินัย</a:t>
          </a:r>
        </a:p>
      </dsp:txBody>
      <dsp:txXfrm>
        <a:off x="2446390" y="692202"/>
        <a:ext cx="926510" cy="926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769C0-8B50-430E-A113-3C374C9BE856}">
      <dsp:nvSpPr>
        <dsp:cNvPr id="0" name=""/>
        <dsp:cNvSpPr/>
      </dsp:nvSpPr>
      <dsp:spPr>
        <a:xfrm>
          <a:off x="1664548" y="639165"/>
          <a:ext cx="3701280" cy="3701280"/>
        </a:xfrm>
        <a:prstGeom prst="blockArc">
          <a:avLst>
            <a:gd name="adj1" fmla="val 9052124"/>
            <a:gd name="adj2" fmla="val 16698964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8079E7-42A0-4B14-97D0-EECEFE9B2BA7}">
      <dsp:nvSpPr>
        <dsp:cNvPr id="0" name=""/>
        <dsp:cNvSpPr/>
      </dsp:nvSpPr>
      <dsp:spPr>
        <a:xfrm>
          <a:off x="1885271" y="631440"/>
          <a:ext cx="4018642" cy="4018642"/>
        </a:xfrm>
        <a:prstGeom prst="blockArc">
          <a:avLst>
            <a:gd name="adj1" fmla="val 21533928"/>
            <a:gd name="adj2" fmla="val 10733928"/>
            <a:gd name="adj3" fmla="val 427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4C8F76-4F44-4D77-923F-D5ABD087FC40}">
      <dsp:nvSpPr>
        <dsp:cNvPr id="0" name=""/>
        <dsp:cNvSpPr/>
      </dsp:nvSpPr>
      <dsp:spPr>
        <a:xfrm>
          <a:off x="2461337" y="613711"/>
          <a:ext cx="3701280" cy="3701280"/>
        </a:xfrm>
        <a:prstGeom prst="blockArc">
          <a:avLst>
            <a:gd name="adj1" fmla="val 15238140"/>
            <a:gd name="adj2" fmla="val 1695213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9BD876-0EA1-40A8-AE22-1DB36197D58E}">
      <dsp:nvSpPr>
        <dsp:cNvPr id="0" name=""/>
        <dsp:cNvSpPr/>
      </dsp:nvSpPr>
      <dsp:spPr>
        <a:xfrm>
          <a:off x="2773115" y="1524004"/>
          <a:ext cx="2532794" cy="2015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b="1" kern="1200"/>
            <a:t>กิจกรรมพัฒนาผู้เรียน</a:t>
          </a:r>
          <a:endParaRPr lang="th-TH" sz="3400" b="1" kern="1200" dirty="0"/>
        </a:p>
      </dsp:txBody>
      <dsp:txXfrm>
        <a:off x="3144034" y="1819234"/>
        <a:ext cx="1790956" cy="1425497"/>
      </dsp:txXfrm>
    </dsp:sp>
    <dsp:sp modelId="{4EA0E042-06B0-410D-8631-F5E35F328743}">
      <dsp:nvSpPr>
        <dsp:cNvPr id="0" name=""/>
        <dsp:cNvSpPr/>
      </dsp:nvSpPr>
      <dsp:spPr>
        <a:xfrm>
          <a:off x="3101963" y="-126383"/>
          <a:ext cx="1695725" cy="17013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/>
            <a:t>กิจกรรมแนะแนว</a:t>
          </a:r>
        </a:p>
      </dsp:txBody>
      <dsp:txXfrm>
        <a:off x="3350296" y="122771"/>
        <a:ext cx="1199059" cy="1203023"/>
      </dsp:txXfrm>
    </dsp:sp>
    <dsp:sp modelId="{265CA4C9-0926-4960-8B01-7E4D3390C26E}">
      <dsp:nvSpPr>
        <dsp:cNvPr id="0" name=""/>
        <dsp:cNvSpPr/>
      </dsp:nvSpPr>
      <dsp:spPr>
        <a:xfrm>
          <a:off x="4816489" y="2257429"/>
          <a:ext cx="2449760" cy="21199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b="1" i="0" kern="1200" dirty="0"/>
            <a:t>กิจกรรมเพื่อสังคมและสารธารณะประโยชน์</a:t>
          </a:r>
        </a:p>
      </dsp:txBody>
      <dsp:txXfrm>
        <a:off x="5175248" y="2567889"/>
        <a:ext cx="1732242" cy="1499031"/>
      </dsp:txXfrm>
    </dsp:sp>
    <dsp:sp modelId="{98B3DB1C-523E-431D-8C60-38BCC10AD5D9}">
      <dsp:nvSpPr>
        <dsp:cNvPr id="0" name=""/>
        <dsp:cNvSpPr/>
      </dsp:nvSpPr>
      <dsp:spPr>
        <a:xfrm>
          <a:off x="958826" y="2471751"/>
          <a:ext cx="2301011" cy="18424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กิจกรรมนักเรียน  ลูกเสือ เนตนารี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/>
            <a:t>ยุวกาชาด นักศึกษาวิชาทหาร ชุมนุม ชมรม</a:t>
          </a:r>
        </a:p>
      </dsp:txBody>
      <dsp:txXfrm>
        <a:off x="1295801" y="2741574"/>
        <a:ext cx="1627061" cy="1302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57E9E5-DCBB-4098-84C1-0727FB2BBBE9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B86E69-79EC-4194-A662-2D4E739C55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0392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430BA4-4822-4A61-BCF2-580B82C7A407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708A34-5D4F-4D61-B8D9-B5189FF350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FE0-9210-4FC4-B66B-C07171B38EE8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D9B5-6DEE-4C33-A01F-0FCE0083C52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7926-7BC0-40FF-AB7C-01AEF4279517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F6A6-3EA4-4CC7-9585-EEB0323F923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6CAE-D2A6-4093-B70C-D79B32FACBA6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D4A2-E24D-4A25-A4F1-9B572E9ED49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64C9-FEE0-471D-B33C-1BA60D91F177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9A0405-13C3-404C-A387-F0F9287BA7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FCFF95-D449-4D56-BDF0-52C8A2A095AC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6BCB0B-7A35-4D90-A255-455B12D5185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9671B4-AA8B-4CE3-946B-603AC2145000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5A85CE-3C3B-43BC-8EDE-B3F83A62A5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C049A-FA2C-414A-995A-5AC074742E48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D212-5089-45A0-B3F9-11A8B96ECEC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B2B1-05BE-4E01-93D6-C70D0E26DC44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A47D96-0FAC-49E6-B9AA-4620686E18D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8A79-CA45-455D-9533-AC33747A09EA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7748-9EB9-40A1-9551-2534D5CE12E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BF044C-8393-4D4C-8708-E693F08D1B02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7C132AA-99D3-472F-850A-41875E48F1E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FE3C2-05CD-458B-BD4D-9E0BC4F57380}" type="datetimeFigureOut">
              <a:rPr lang="th-TH"/>
              <a:pPr>
                <a:defRPr/>
              </a:pPr>
              <a:t>06/01/65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BA80E4-AE90-4380-92A6-3DDA7F41988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2438400"/>
          </a:xfrm>
          <a:solidFill>
            <a:schemeClr val="tx1"/>
          </a:solidFill>
        </p:spPr>
        <p:txBody>
          <a:bodyPr/>
          <a:lstStyle/>
          <a:p>
            <a:pPr algn="ctr"/>
            <a:br>
              <a:rPr lang="th-TH" dirty="0"/>
            </a:br>
            <a:br>
              <a:rPr lang="th-TH" dirty="0"/>
            </a:br>
            <a:r>
              <a:rPr lang="th-TH" sz="4000" b="1" dirty="0">
                <a:solidFill>
                  <a:srgbClr val="FFC000"/>
                </a:solidFill>
              </a:rPr>
              <a:t>บทที่ </a:t>
            </a:r>
            <a:r>
              <a:rPr lang="en-US" sz="4000" b="1" dirty="0">
                <a:solidFill>
                  <a:srgbClr val="FFC000"/>
                </a:solidFill>
                <a:cs typeface="FreesiaUPC" pitchFamily="34" charset="-34"/>
              </a:rPr>
              <a:t>2 </a:t>
            </a:r>
            <a:br>
              <a:rPr lang="th-TH" sz="4000" b="1" dirty="0">
                <a:solidFill>
                  <a:srgbClr val="FFC000"/>
                </a:solidFill>
              </a:rPr>
            </a:br>
            <a:r>
              <a:rPr lang="th-TH" sz="4000" b="1" dirty="0">
                <a:solidFill>
                  <a:srgbClr val="FFC000"/>
                </a:solidFill>
              </a:rPr>
              <a:t>แนวทางการวัดและประเมินผลการเรียนรู้</a:t>
            </a:r>
            <a:br>
              <a:rPr lang="th-TH" sz="4000" b="1" dirty="0">
                <a:solidFill>
                  <a:srgbClr val="FFC000"/>
                </a:solidFill>
              </a:rPr>
            </a:br>
            <a:r>
              <a:rPr lang="th-TH" sz="3600" b="1" dirty="0">
                <a:solidFill>
                  <a:srgbClr val="FFC000"/>
                </a:solidFill>
              </a:rPr>
              <a:t>ตามหลักสูตรแกนกลางการศึกษาขั้นพื้นฐาน พุทธศักราช </a:t>
            </a:r>
            <a:r>
              <a:rPr lang="en-US" sz="3600" b="1" dirty="0">
                <a:solidFill>
                  <a:srgbClr val="FFC000"/>
                </a:solidFill>
              </a:rPr>
              <a:t>2551</a:t>
            </a:r>
            <a:br>
              <a:rPr lang="th-TH" sz="4000" b="1" dirty="0">
                <a:solidFill>
                  <a:srgbClr val="FFC000"/>
                </a:solidFill>
              </a:rPr>
            </a:br>
            <a:br>
              <a:rPr lang="th-TH" dirty="0"/>
            </a:br>
            <a:endParaRPr lang="th-TH" dirty="0"/>
          </a:p>
        </p:txBody>
      </p:sp>
      <p:pic>
        <p:nvPicPr>
          <p:cNvPr id="1026" name="Picture 2" descr="C:\Users\Administrator\Pictures\boo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114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800" b="1" dirty="0">
                <a:solidFill>
                  <a:srgbClr val="002060"/>
                </a:solidFill>
              </a:rPr>
              <a:t>3.4 </a:t>
            </a:r>
            <a:r>
              <a:rPr lang="th-TH" sz="4800" b="1" dirty="0">
                <a:solidFill>
                  <a:srgbClr val="002060"/>
                </a:solidFill>
              </a:rPr>
              <a:t>การประเมินระดับชาติ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671" cy="4876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เป็นการประเมินคุณภาพผู้เรียนระดับชาติ ตามมาตรฐานการเรียนรู้ของหลักสูตรแกนกลางการศึกษาขั้นพื้นฐาน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สถานศึกษาต้องจัดให้ผู้เรียนทุกคนได้รับการประเมิน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(ป.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3,6 </a:t>
            </a: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ม.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3,6</a:t>
            </a: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ผลการประเมินใช้เป็นข้อมูลในการเทียบเคียงคุณภาพการศึกษาในระดับต่างๆ เพื่อนำไปใช้วางแผนยกระดับคุณภาพการจัดการศึกษา เป็นข้อมูลสนับสนุนการตัดสินใจในระดับนโยบายของประเทศ</a:t>
            </a:r>
            <a:endParaRPr lang="en-US" sz="4000" b="1" dirty="0">
              <a:solidFill>
                <a:srgbClr val="00206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4. </a:t>
            </a:r>
            <a:r>
              <a:rPr lang="th-TH" b="1" dirty="0">
                <a:solidFill>
                  <a:srgbClr val="002060"/>
                </a:solidFill>
              </a:rPr>
              <a:t>หลักการวัดและประเมินผลการเรียนรู้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0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q"/>
              <a:defRPr/>
            </a:pPr>
            <a:r>
              <a:rPr lang="th-TH" sz="4000" b="1" dirty="0">
                <a:solidFill>
                  <a:srgbClr val="2E2094"/>
                </a:solidFill>
              </a:rPr>
              <a:t> </a:t>
            </a:r>
            <a:r>
              <a:rPr lang="th-TH" sz="3600" b="1" dirty="0">
                <a:solidFill>
                  <a:srgbClr val="002060"/>
                </a:solidFill>
              </a:rPr>
              <a:t>การวัดและประเมินผลการเรียนรู้ เป็นกระบวนการเก็บรวบรวม ตรวจสอบ ตีความผลการเรียนรู้ และพัฒนาการด้านต่างๆ ของผู้เรียน ตามมาตรฐานการเรียนรู้ ตัวชี้วัดของหลักสูตร</a:t>
            </a:r>
          </a:p>
        </p:txBody>
      </p:sp>
      <p:pic>
        <p:nvPicPr>
          <p:cNvPr id="4" name="Picture 2" descr="C:\Users\Administrator\Pictures\มิกีเมา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72008"/>
            <a:ext cx="168592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h-TH" sz="4000" b="1" dirty="0">
                <a:solidFill>
                  <a:srgbClr val="002060"/>
                </a:solidFill>
              </a:rPr>
              <a:t>แนวทางในการตัดสินใจเกี่ยวกับการวัดและประเมินผลการเรียนรู้ตามหลักสูตรสถานศึกษา</a:t>
            </a:r>
            <a:endParaRPr lang="th-TH" sz="4000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153400" cy="449580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1.</a:t>
            </a:r>
            <a:r>
              <a:rPr lang="th-TH" sz="2800" b="1" dirty="0">
                <a:solidFill>
                  <a:srgbClr val="002060"/>
                </a:solidFill>
              </a:rPr>
              <a:t>สถานศึกษาเป็นผู้รับผิดชอบการวัดและประเมินผลการเรียนรู้ โดยเปิดโอกาสให้ผู้เกี่ยวข้องมีส่วนร่วม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2.</a:t>
            </a:r>
            <a:r>
              <a:rPr lang="th-TH" sz="2800" b="1" dirty="0">
                <a:solidFill>
                  <a:srgbClr val="002060"/>
                </a:solidFill>
              </a:rPr>
              <a:t> การวัดและประเมินผลการเรียนรู้ มีจุดมุ่งหมายเพื่อพัฒนาผู้เรียน และตัดสินผลการเรียน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3.</a:t>
            </a:r>
            <a:r>
              <a:rPr lang="th-TH" sz="2800" b="1" dirty="0">
                <a:solidFill>
                  <a:srgbClr val="002060"/>
                </a:solidFill>
              </a:rPr>
              <a:t> การวัดและประเมินผลการเรียนรู้ ต้องสอดคล้องและครอบคลุมมาตรฐานการเรียนรู้ ตัวชี้วัด ตามกลุ่มสาระการเรียนรู้ จัดให้มีการประเมินการอ่าน คิดวิเคราะห์และเขียน คุณลักษณะอันพึงประสงค์  กิจกรรมการพัฒนาผู้เรียน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th-TH" sz="2800" b="1" dirty="0">
              <a:solidFill>
                <a:srgbClr val="00206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h-TH" sz="2800" b="1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53400" cy="990600"/>
          </a:xfrm>
        </p:spPr>
        <p:txBody>
          <a:bodyPr/>
          <a:lstStyle/>
          <a:p>
            <a:pPr eaLnBrk="1" hangingPunct="1"/>
            <a:r>
              <a:rPr lang="th-TH" sz="3600" b="1" dirty="0">
                <a:solidFill>
                  <a:srgbClr val="002060"/>
                </a:solidFill>
              </a:rPr>
              <a:t>หลักการวัดและประเมินผลตามหลักสูตรสถานศึกษา (ต่อ)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002060"/>
                </a:solidFill>
              </a:rPr>
              <a:t>4. </a:t>
            </a:r>
            <a:r>
              <a:rPr lang="th-TH" sz="2800" b="1" dirty="0">
                <a:solidFill>
                  <a:srgbClr val="002060"/>
                </a:solidFill>
              </a:rPr>
              <a:t>การวัดและประเมินผลการเรียนรู้ เป็นส่วนหนึ่งของกระบวนการจัดการเรียนการสอน  ต้องดำเนินการด้วยเทคนิควิธีการที่หลากหลาย   โดยตั้งอยู่บนความเที่ยงตรง ความยุติธรรมและเชื่อถือได้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  <a:cs typeface="FreesiaUPC" pitchFamily="34" charset="-34"/>
              </a:rPr>
              <a:t>5. </a:t>
            </a:r>
            <a:r>
              <a:rPr lang="th-TH" sz="2800" b="1" dirty="0">
                <a:solidFill>
                  <a:srgbClr val="002060"/>
                </a:solidFill>
                <a:cs typeface="FreesiaUPC" pitchFamily="34" charset="-34"/>
              </a:rPr>
              <a:t>การประเมินผู้เรียน พิจารณาจากพัฒนาการของผู้เรียน ความประพฤติ การสังเกตพฤติกรรมการเรียนรู้ การร่วมกิจกรรม การทดสอบ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  <a:cs typeface="FreesiaUPC" pitchFamily="34" charset="-34"/>
              </a:rPr>
              <a:t>6. </a:t>
            </a:r>
            <a:r>
              <a:rPr lang="th-TH" sz="2800" b="1" dirty="0">
                <a:solidFill>
                  <a:srgbClr val="002060"/>
                </a:solidFill>
                <a:cs typeface="FreesiaUPC" pitchFamily="34" charset="-34"/>
              </a:rPr>
              <a:t>เปิดโอกาสให้ผู้เรียนและผู้ที่เกี่ยวข้องตรวจสอบผลการประเมินผลการเรียนรู้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th-TH" sz="3600" b="1" dirty="0">
              <a:solidFill>
                <a:srgbClr val="00206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sz="4000" b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4000" b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h-TH" sz="3600" b="1" dirty="0">
                <a:solidFill>
                  <a:srgbClr val="002060"/>
                </a:solidFill>
              </a:rPr>
              <a:t>หลักการวัดและประเมินผลตามหลักสูตรสถานศึกษา (ต่อ)</a:t>
            </a:r>
            <a:endParaRPr lang="th-TH" sz="3600" b="1" dirty="0">
              <a:solidFill>
                <a:srgbClr val="CC6600"/>
              </a:solidFill>
            </a:endParaRPr>
          </a:p>
        </p:txBody>
      </p:sp>
      <p:sp>
        <p:nvSpPr>
          <p:cNvPr id="22531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7.</a:t>
            </a:r>
            <a:r>
              <a:rPr lang="th-TH" sz="2800" b="1" dirty="0">
                <a:solidFill>
                  <a:srgbClr val="002060"/>
                </a:solidFill>
              </a:rPr>
              <a:t> ให้มีการเทียบโอนผลการเรียนระหว่างสถานศึกษาและระหว่างรูปแบบการศึกษาต่างๆ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  <a:cs typeface="FreesiaUPC" pitchFamily="34" charset="-34"/>
              </a:rPr>
              <a:t>8.</a:t>
            </a:r>
            <a:r>
              <a:rPr lang="th-TH" sz="2800" b="1" dirty="0">
                <a:solidFill>
                  <a:srgbClr val="002060"/>
                </a:solidFill>
                <a:cs typeface="FreesiaUPC" pitchFamily="34" charset="-34"/>
              </a:rPr>
              <a:t> ให้สถานศึกษาจัดทำเอกสารหลักฐานการศึกษา เพื่อเป็นหลักฐานการประเมินผลการเรียนรู้ รายงานผลการเรียน วุฒิการศึกษา รับรองผลการเรียนของผู้เรียน</a:t>
            </a:r>
            <a:endParaRPr lang="en-US" sz="2800" b="1" dirty="0">
              <a:solidFill>
                <a:srgbClr val="002060"/>
              </a:solidFill>
              <a:cs typeface="FreesiaUPC" pitchFamily="34" charset="-34"/>
            </a:endParaRPr>
          </a:p>
          <a:p>
            <a:pPr eaLnBrk="1" hangingPunct="1"/>
            <a:endParaRPr lang="th-TH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002060"/>
                </a:solidFill>
              </a:rPr>
              <a:t>5. </a:t>
            </a:r>
            <a:r>
              <a:rPr lang="th-TH" sz="4000" b="1" dirty="0">
                <a:solidFill>
                  <a:srgbClr val="002060"/>
                </a:solidFill>
              </a:rPr>
              <a:t>องค์ประกอบการวัดและประเมินผลการเรียนรู้</a:t>
            </a:r>
            <a:endParaRPr lang="th-TH" sz="40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th-TH" sz="4000" dirty="0"/>
              <a:t>                        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3505200" y="2895600"/>
            <a:ext cx="3048000" cy="16002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rgbClr val="C00000"/>
                </a:solidFill>
              </a:rPr>
              <a:t>คุณภาพผู้เรียน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9600" y="1676400"/>
            <a:ext cx="2819400" cy="1219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</a:rPr>
              <a:t>การเรียนรู้</a:t>
            </a:r>
          </a:p>
          <a:p>
            <a:pPr algn="ctr"/>
            <a:r>
              <a:rPr lang="th-TH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8</a:t>
            </a:r>
            <a:r>
              <a:rPr lang="th-TH" sz="3600" b="1" dirty="0">
                <a:solidFill>
                  <a:srgbClr val="002060"/>
                </a:solidFill>
              </a:rPr>
              <a:t> กลุ่มสาระ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19800" y="1676400"/>
            <a:ext cx="2819400" cy="1219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</a:rPr>
              <a:t>การอ่าน คิดวิเคราะห์ และเขียน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5800" y="4800600"/>
            <a:ext cx="2819400" cy="1219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</a:rPr>
              <a:t>คุณลักษณะอันพึงประสงค์ </a:t>
            </a:r>
            <a:r>
              <a:rPr lang="en-US" sz="3600" b="1" dirty="0">
                <a:solidFill>
                  <a:srgbClr val="002060"/>
                </a:solidFill>
              </a:rPr>
              <a:t>8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867400" y="4876800"/>
            <a:ext cx="2819400" cy="1219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</a:rPr>
              <a:t>กิจกรรมพัฒนาผู้เรียน</a:t>
            </a: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3505200" y="2286000"/>
            <a:ext cx="2438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rot="5400000">
            <a:off x="876300" y="3848100"/>
            <a:ext cx="1752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3505200" y="5334000"/>
            <a:ext cx="2438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 rot="5400000">
            <a:off x="6363494" y="3847306"/>
            <a:ext cx="1752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3124200" y="2743200"/>
            <a:ext cx="685800" cy="533400"/>
          </a:xfrm>
          <a:prstGeom prst="straightConnector1">
            <a:avLst/>
          </a:prstGeom>
          <a:ln w="38100">
            <a:solidFill>
              <a:srgbClr val="2E2094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10800000" flipV="1">
            <a:off x="6096000" y="2819400"/>
            <a:ext cx="609600" cy="533400"/>
          </a:xfrm>
          <a:prstGeom prst="straightConnector1">
            <a:avLst/>
          </a:prstGeom>
          <a:ln w="38100">
            <a:solidFill>
              <a:srgbClr val="2E2094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5400000" flipH="1" flipV="1">
            <a:off x="3048000" y="3962400"/>
            <a:ext cx="685800" cy="685800"/>
          </a:xfrm>
          <a:prstGeom prst="straightConnector1">
            <a:avLst/>
          </a:prstGeom>
          <a:ln w="38100">
            <a:solidFill>
              <a:srgbClr val="2E2094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rot="16200000" flipV="1">
            <a:off x="5829300" y="4229100"/>
            <a:ext cx="685800" cy="609600"/>
          </a:xfrm>
          <a:prstGeom prst="straightConnector1">
            <a:avLst/>
          </a:prstGeom>
          <a:ln w="38100">
            <a:solidFill>
              <a:srgbClr val="2E2094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</a:rPr>
              <a:t>5.1</a:t>
            </a:r>
            <a:r>
              <a:rPr lang="th-TH" sz="4000" b="1" dirty="0">
                <a:solidFill>
                  <a:srgbClr val="002060"/>
                </a:solidFill>
              </a:rPr>
              <a:t>การวัดและประเมินผลตามกลุ่มสาระการเรียนรู้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b="1" dirty="0">
                <a:solidFill>
                  <a:srgbClr val="002060"/>
                </a:solidFill>
              </a:rPr>
              <a:t>ผู้สอนใช้วิธีการวัดและประเมินผลการเรียนรู้ ด้วยวิธีการที่หลากหลายบูรณาการในการเรียนการสอน เพื่อให้ผลการประเมินสะท้อนความรู้ความสามารถที่แท้จริงของผู้เรียน ต้องให้ความสำคัญกับการประเมินระหว่างเรียน มากกว่าการประเมินปลายภาค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8</a:t>
            </a:r>
            <a:r>
              <a:rPr lang="th-TH" b="1" dirty="0">
                <a:solidFill>
                  <a:srgbClr val="002060"/>
                </a:solidFill>
              </a:rPr>
              <a:t> กลุ่มสาระการเรียนรู้</a:t>
            </a:r>
          </a:p>
        </p:txBody>
      </p:sp>
      <p:sp>
        <p:nvSpPr>
          <p:cNvPr id="24579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1. </a:t>
            </a:r>
            <a:r>
              <a:rPr lang="th-TH" sz="2800" b="1" dirty="0">
                <a:solidFill>
                  <a:srgbClr val="002060"/>
                </a:solidFill>
              </a:rPr>
              <a:t>กลุ่มสาระการเรียนรู้ภาษาไทย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2.</a:t>
            </a:r>
            <a:r>
              <a:rPr lang="th-TH" sz="2800" b="1" dirty="0">
                <a:solidFill>
                  <a:srgbClr val="002060"/>
                </a:solidFill>
              </a:rPr>
              <a:t> กลุ่มสาระการเรียนรู้คณิตศาสตร์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3.</a:t>
            </a:r>
            <a:r>
              <a:rPr lang="th-TH" sz="2800" b="1" dirty="0">
                <a:solidFill>
                  <a:srgbClr val="002060"/>
                </a:solidFill>
              </a:rPr>
              <a:t> กลุ่มสาระการเรียนรู้ภาษาต่างประเทศ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4.</a:t>
            </a:r>
            <a:r>
              <a:rPr lang="th-TH" sz="2800" b="1" dirty="0">
                <a:solidFill>
                  <a:srgbClr val="002060"/>
                </a:solidFill>
              </a:rPr>
              <a:t> กลุ่มสาระการเรียนรู้วิทยาศาสตร์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5. </a:t>
            </a:r>
            <a:r>
              <a:rPr lang="th-TH" sz="2800" b="1" dirty="0">
                <a:solidFill>
                  <a:srgbClr val="002060"/>
                </a:solidFill>
              </a:rPr>
              <a:t>กลุ่มสาระการเรียนรู้สุขศึกษาและพลศึกษา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6.</a:t>
            </a:r>
            <a:r>
              <a:rPr lang="th-TH" sz="2800" b="1" dirty="0">
                <a:solidFill>
                  <a:srgbClr val="002060"/>
                </a:solidFill>
              </a:rPr>
              <a:t> กลุ่มสาระการเรียนรู้สังคมศึกษา ศาสนา และวัฒนธรรม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7. </a:t>
            </a:r>
            <a:r>
              <a:rPr lang="th-TH" sz="2800" b="1" dirty="0">
                <a:solidFill>
                  <a:srgbClr val="002060"/>
                </a:solidFill>
              </a:rPr>
              <a:t>กลุ่มสาระการเรียนรู้การงานอาชีพและเทคโนโลยี</a:t>
            </a:r>
          </a:p>
          <a:p>
            <a:pPr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8.</a:t>
            </a:r>
            <a:r>
              <a:rPr lang="th-TH" sz="2800" b="1" dirty="0">
                <a:solidFill>
                  <a:srgbClr val="002060"/>
                </a:solidFill>
              </a:rPr>
              <a:t>กลุ่มสาระการเรียนรู้ศิลปะ</a:t>
            </a:r>
          </a:p>
          <a:p>
            <a:pPr eaLnBrk="1" hangingPunct="1"/>
            <a:endParaRPr lang="th-TH" sz="3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5.2 </a:t>
            </a:r>
            <a:r>
              <a:rPr lang="th-TH" sz="3600" b="1" dirty="0">
                <a:solidFill>
                  <a:srgbClr val="002060"/>
                </a:solidFill>
              </a:rPr>
              <a:t>การประเมินการอ่าน การคิดวิเคราะห์ และการเขียน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b="1" dirty="0">
                <a:solidFill>
                  <a:srgbClr val="002060"/>
                </a:solidFill>
              </a:rPr>
              <a:t>เป็นการประเมินศักยภาพของผู้เรียนในการอ่าน การคิดวิเคราะห์และการเขียน </a:t>
            </a:r>
          </a:p>
          <a:p>
            <a:r>
              <a:rPr lang="th-TH" sz="3600" b="1" dirty="0">
                <a:solidFill>
                  <a:srgbClr val="002060"/>
                </a:solidFill>
              </a:rPr>
              <a:t>สถานศึกษาต้องดำเนินการอย่างต่อเนื่อง สรุปผลรายงานเป็นรายปี เพื่อวินิจฉัย ใช้ข้อมูลพัฒนาผู้เรียน ประเมินเลื่อนชั้น ตลอดจนการจบการศึกษาระดับต่างๆ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h-TH" b="1" dirty="0">
                <a:solidFill>
                  <a:srgbClr val="002060"/>
                </a:solidFill>
              </a:rPr>
              <a:t>การประเมินการอ่าน คิดวิเคราะห์ และเขียน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dirty="0"/>
          </a:p>
        </p:txBody>
      </p:sp>
      <p:sp>
        <p:nvSpPr>
          <p:cNvPr id="4" name="วงรี 3"/>
          <p:cNvSpPr/>
          <p:nvPr/>
        </p:nvSpPr>
        <p:spPr>
          <a:xfrm>
            <a:off x="990600" y="1981200"/>
            <a:ext cx="2743200" cy="990600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</a:rPr>
              <a:t>อ่าน (รับสาร)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914400" y="3505200"/>
            <a:ext cx="2743200" cy="990600"/>
          </a:xfrm>
          <a:prstGeom prst="ellips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</a:rPr>
              <a:t>คิดวิเคราะห์</a:t>
            </a:r>
          </a:p>
        </p:txBody>
      </p:sp>
      <p:sp>
        <p:nvSpPr>
          <p:cNvPr id="6" name="วงรี 5"/>
          <p:cNvSpPr/>
          <p:nvPr/>
        </p:nvSpPr>
        <p:spPr>
          <a:xfrm>
            <a:off x="990600" y="5181600"/>
            <a:ext cx="2743200" cy="990600"/>
          </a:xfrm>
          <a:prstGeom prst="ellipse">
            <a:avLst/>
          </a:prstGeom>
          <a:ln w="38100">
            <a:solidFill>
              <a:srgbClr val="2E209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</a:rPr>
              <a:t>เขียน (สื่อสาร)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724400" y="1905000"/>
            <a:ext cx="3352800" cy="12192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หนังสือ เอกสาร โทรทัศน์ อินเทอร์เน็ต สื่อต่างๆ สรุปเป็นความรู้ความเข้าใจ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800600" y="3429000"/>
            <a:ext cx="3352800" cy="12192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วิเคราะห์ สังเคราะห์ หาเหตุผล แก้ปัญหาและสร้างสรรค์</a:t>
            </a: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800600" y="5067300"/>
            <a:ext cx="3352800" cy="121920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ถ่ายทอดความรู้ ความคิด สื่อสารให้ผู้อื่นเข้าใจ</a:t>
            </a: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rot="5400000">
            <a:off x="2019300" y="3238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3810000" y="2514600"/>
            <a:ext cx="760412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3810000" y="5715000"/>
            <a:ext cx="760412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3886200" y="4038600"/>
            <a:ext cx="760412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2954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>
                <a:solidFill>
                  <a:srgbClr val="002060"/>
                </a:solidFill>
              </a:rPr>
              <a:t>เนื้อหา</a:t>
            </a:r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1.</a:t>
            </a:r>
            <a:r>
              <a:rPr lang="th-TH" sz="4000" b="1" dirty="0">
                <a:latin typeface="Arial" pitchFamily="34" charset="0"/>
                <a:cs typeface="+mj-cs"/>
              </a:rPr>
              <a:t>จุดมุ่งหมายของการวัดและประเมินผลการเรียนรู้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2. </a:t>
            </a:r>
            <a:r>
              <a:rPr lang="th-TH" sz="4000" b="1" dirty="0">
                <a:latin typeface="Arial" pitchFamily="34" charset="0"/>
                <a:cs typeface="+mj-cs"/>
              </a:rPr>
              <a:t>การกำกับดูแลคุณภาพทางการศึกษา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3.</a:t>
            </a:r>
            <a:r>
              <a:rPr lang="th-TH" sz="4000" b="1" dirty="0">
                <a:latin typeface="Arial" pitchFamily="34" charset="0"/>
                <a:cs typeface="+mj-cs"/>
              </a:rPr>
              <a:t> หลักการวัดและประเมินผลการเรียนรู้ ตามหลักสูตรแกนกลางการศึกษาขั้นพื้นฐาน </a:t>
            </a:r>
            <a:r>
              <a:rPr lang="en-US" sz="4000" b="1" dirty="0">
                <a:latin typeface="Arial" pitchFamily="34" charset="0"/>
                <a:cs typeface="+mj-cs"/>
              </a:rPr>
              <a:t>2551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4. </a:t>
            </a:r>
            <a:r>
              <a:rPr lang="th-TH" sz="4000" b="1" dirty="0">
                <a:latin typeface="Arial" pitchFamily="34" charset="0"/>
                <a:cs typeface="+mj-cs"/>
              </a:rPr>
              <a:t>องค์ประกอบของการวัดและประเมินผลการเรียนรู้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5.</a:t>
            </a:r>
            <a:r>
              <a:rPr lang="th-TH" sz="4000" b="1" dirty="0">
                <a:latin typeface="Arial" pitchFamily="34" charset="0"/>
                <a:cs typeface="+mj-cs"/>
              </a:rPr>
              <a:t> เกณฑ์การวัดและประเมินผลการเรียนรู้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6. </a:t>
            </a:r>
            <a:r>
              <a:rPr lang="th-TH" sz="4000" b="1" dirty="0">
                <a:latin typeface="Arial" pitchFamily="34" charset="0"/>
                <a:cs typeface="+mj-cs"/>
              </a:rPr>
              <a:t>กรอบการวัดและประเมินผลการเรียนรู้ตามหลักสูตรสถานศึกษา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4000" b="1" dirty="0">
                <a:latin typeface="Arial" pitchFamily="34" charset="0"/>
                <a:cs typeface="+mj-cs"/>
              </a:rPr>
              <a:t>7. </a:t>
            </a:r>
            <a:r>
              <a:rPr lang="th-TH" sz="4000" b="1" dirty="0">
                <a:latin typeface="Arial" pitchFamily="34" charset="0"/>
                <a:cs typeface="+mj-cs"/>
              </a:rPr>
              <a:t>แนวทางการวัดและประเมินผลการเรียนรู้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/>
          <p:cNvSpPr>
            <a:spLocks noGrp="1"/>
          </p:cNvSpPr>
          <p:nvPr>
            <p:ph type="title"/>
          </p:nvPr>
        </p:nvSpPr>
        <p:spPr>
          <a:xfrm>
            <a:off x="761999" y="228600"/>
            <a:ext cx="8004175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5.3 </a:t>
            </a:r>
            <a:r>
              <a:rPr lang="th-TH" b="1" dirty="0">
                <a:solidFill>
                  <a:srgbClr val="002060"/>
                </a:solidFill>
              </a:rPr>
              <a:t>การประเมินคุณลักษณะอันพึงประสงค์ </a:t>
            </a:r>
            <a:endParaRPr lang="th-TH" dirty="0">
              <a:solidFill>
                <a:srgbClr val="00206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1139420"/>
              </p:ext>
            </p:extLst>
          </p:nvPr>
        </p:nvGraphicFramePr>
        <p:xfrm>
          <a:off x="533400" y="1371600"/>
          <a:ext cx="823277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5.4 </a:t>
            </a:r>
            <a:r>
              <a:rPr lang="th-TH" b="1" dirty="0">
                <a:solidFill>
                  <a:srgbClr val="002060"/>
                </a:solidFill>
              </a:rPr>
              <a:t>การประเมินกิจกรรมพัฒนาผู้เรียน</a:t>
            </a:r>
            <a:endParaRPr lang="th-TH" dirty="0">
              <a:solidFill>
                <a:srgbClr val="002060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036386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 </a:t>
            </a:r>
            <a:r>
              <a:rPr lang="th-TH" b="1" dirty="0">
                <a:solidFill>
                  <a:srgbClr val="002060"/>
                </a:solidFill>
              </a:rPr>
              <a:t>เกณฑ์การวัดและประเมินผลการเรียนรู้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itchFamily="2" charset="2"/>
              <a:buChar char="q"/>
            </a:pPr>
            <a:r>
              <a:rPr lang="th-TH" sz="4000" b="1" dirty="0">
                <a:solidFill>
                  <a:srgbClr val="002060"/>
                </a:solidFill>
              </a:rPr>
              <a:t>ระดับประถมศึกษา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q"/>
            </a:pPr>
            <a:r>
              <a:rPr lang="th-TH" sz="4000" b="1" dirty="0">
                <a:solidFill>
                  <a:srgbClr val="002060"/>
                </a:solidFill>
              </a:rPr>
              <a:t> ระดับมัธยมศึกษา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33800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6.1 </a:t>
            </a:r>
            <a:r>
              <a:rPr lang="th-TH" b="1" dirty="0">
                <a:solidFill>
                  <a:srgbClr val="002060"/>
                </a:solidFill>
              </a:rPr>
              <a:t>ระดับประถมศึกษา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>
                <a:solidFill>
                  <a:srgbClr val="C00000"/>
                </a:solidFill>
              </a:rPr>
              <a:t>6.1.1</a:t>
            </a:r>
            <a:r>
              <a:rPr lang="th-TH" sz="4000" b="1" dirty="0">
                <a:solidFill>
                  <a:srgbClr val="C00000"/>
                </a:solidFill>
              </a:rPr>
              <a:t>การตัดสินผลการเรียน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1.</a:t>
            </a:r>
            <a:r>
              <a:rPr lang="th-TH" sz="3600" b="1" dirty="0">
                <a:solidFill>
                  <a:srgbClr val="002060"/>
                </a:solidFill>
              </a:rPr>
              <a:t> ผู้เรียนต้องมีเวลาเรียนไม่น้อยกว่าร้อยละ </a:t>
            </a:r>
            <a:r>
              <a:rPr lang="en-US" sz="3600" b="1" dirty="0">
                <a:solidFill>
                  <a:srgbClr val="002060"/>
                </a:solidFill>
              </a:rPr>
              <a:t>80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2.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ผู้เรียนต้องได้รับการประเมินทุกตัวชี้วัดและผ่านเกณฑ์ที่กำหนด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3.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ผู้เรียนต้องได้รับการตัดสินผลการเรียนทุกรายวิชา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4.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ผู้เรียนต้องได้รับการประเมิน การอ่าน คิดวิเคราะห์ การเขียน คุณลักษณะพึงประสงค์ กิจกรรมพัฒนาผู้เรียน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6.1 </a:t>
            </a:r>
            <a:r>
              <a:rPr lang="th-TH" b="1" dirty="0">
                <a:solidFill>
                  <a:srgbClr val="002060"/>
                </a:solidFill>
              </a:rPr>
              <a:t>ระดับประถมศึกษา (ต่อ)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>
                <a:solidFill>
                  <a:srgbClr val="C00000"/>
                </a:solidFill>
              </a:rPr>
              <a:t>6.1.2 </a:t>
            </a:r>
            <a:r>
              <a:rPr lang="th-TH" sz="4000" b="1" dirty="0">
                <a:solidFill>
                  <a:srgbClr val="C00000"/>
                </a:solidFill>
              </a:rPr>
              <a:t>การให้ระดับผลการเรียน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1.</a:t>
            </a:r>
            <a:r>
              <a:rPr lang="th-TH" sz="3200" b="1" dirty="0">
                <a:solidFill>
                  <a:srgbClr val="002060"/>
                </a:solidFill>
              </a:rPr>
              <a:t> การตัดสินผลการเรียนตามกลุ่มสาระ สถานศึกษาสามารถให้ระดับผลการเรียน </a:t>
            </a:r>
            <a:r>
              <a:rPr lang="en-US" sz="3200" b="1" dirty="0">
                <a:solidFill>
                  <a:srgbClr val="002060"/>
                </a:solidFill>
              </a:rPr>
              <a:t>8 </a:t>
            </a:r>
            <a:r>
              <a:rPr lang="th-TH" sz="3200" b="1" dirty="0">
                <a:solidFill>
                  <a:srgbClr val="002060"/>
                </a:solidFill>
              </a:rPr>
              <a:t>ระดับ กำหนดเกณฑ์ผ่านร้อยละ</a:t>
            </a:r>
            <a:r>
              <a:rPr lang="en-US" sz="3200" b="1" dirty="0">
                <a:solidFill>
                  <a:srgbClr val="002060"/>
                </a:solidFill>
              </a:rPr>
              <a:t> 50 </a:t>
            </a:r>
            <a:r>
              <a:rPr lang="th-TH" sz="3200" b="1" dirty="0">
                <a:solidFill>
                  <a:srgbClr val="002060"/>
                </a:solidFill>
              </a:rPr>
              <a:t>แต่ละวิชา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2. </a:t>
            </a:r>
            <a:r>
              <a:rPr lang="th-TH" sz="3200" b="1" dirty="0">
                <a:solidFill>
                  <a:srgbClr val="002060"/>
                </a:solidFill>
              </a:rPr>
              <a:t>การประเมินการอ่าน คิดวิเคราะห์และเขียน คุณลักษณะพึงประสงค์ ผลการประเมิน </a:t>
            </a:r>
            <a:r>
              <a:rPr lang="th-TH" sz="3200" b="1" dirty="0">
                <a:solidFill>
                  <a:srgbClr val="FF0000"/>
                </a:solidFill>
              </a:rPr>
              <a:t>ผ่าน-ไม่ผ่าน</a:t>
            </a:r>
          </a:p>
          <a:p>
            <a:pPr lvl="1" eaLnBrk="1" hangingPunct="1">
              <a:buNone/>
            </a:pPr>
            <a:r>
              <a:rPr lang="th-TH" sz="3200" b="1" dirty="0">
                <a:solidFill>
                  <a:srgbClr val="FF0000"/>
                </a:solidFill>
              </a:rPr>
              <a:t>กรณีผ่าน</a:t>
            </a: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th-TH" sz="3200" b="1" dirty="0">
                <a:solidFill>
                  <a:srgbClr val="FF0000"/>
                </a:solidFill>
              </a:rPr>
              <a:t>ดีเยี่ยม</a:t>
            </a:r>
            <a:r>
              <a:rPr lang="en-US" sz="3200" b="1" dirty="0">
                <a:solidFill>
                  <a:srgbClr val="FF0000"/>
                </a:solidFill>
              </a:rPr>
              <a:t>,</a:t>
            </a:r>
            <a:r>
              <a:rPr lang="th-TH" sz="3200" b="1" dirty="0">
                <a:solidFill>
                  <a:srgbClr val="FF0000"/>
                </a:solidFill>
              </a:rPr>
              <a:t> ดี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th-TH" sz="3200" b="1" dirty="0">
                <a:solidFill>
                  <a:srgbClr val="FF0000"/>
                </a:solidFill>
              </a:rPr>
              <a:t>ผ่าน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3. </a:t>
            </a:r>
            <a:r>
              <a:rPr lang="th-TH" sz="3200" b="1" dirty="0">
                <a:solidFill>
                  <a:srgbClr val="002060"/>
                </a:solidFill>
              </a:rPr>
              <a:t>กิจกรรมพัฒนาผู้เรียน ผลการประเมิน </a:t>
            </a:r>
            <a:r>
              <a:rPr lang="th-TH" sz="3200" b="1" dirty="0">
                <a:solidFill>
                  <a:srgbClr val="FF0000"/>
                </a:solidFill>
              </a:rPr>
              <a:t>ผ่าน-ไม่ผ่าน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6.1 </a:t>
            </a:r>
            <a:r>
              <a:rPr lang="th-TH" b="1" dirty="0">
                <a:solidFill>
                  <a:srgbClr val="002060"/>
                </a:solidFill>
              </a:rPr>
              <a:t>ระดับประถมศึกษา (ต่อ)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639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>
                <a:solidFill>
                  <a:srgbClr val="C00000"/>
                </a:solidFill>
              </a:rPr>
              <a:t>6.1.3 </a:t>
            </a:r>
            <a:r>
              <a:rPr lang="th-TH" sz="4000" b="1" dirty="0">
                <a:solidFill>
                  <a:srgbClr val="C00000"/>
                </a:solidFill>
              </a:rPr>
              <a:t>การเลื่อนชั้น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1.</a:t>
            </a:r>
            <a:r>
              <a:rPr lang="th-TH" sz="3600" b="1" dirty="0">
                <a:solidFill>
                  <a:srgbClr val="002060"/>
                </a:solidFill>
              </a:rPr>
              <a:t> ผู้เรียนมีเวลาเรียนตลอดปีการศึกษาไม่น้อยกว่าร้อยละ </a:t>
            </a:r>
            <a:r>
              <a:rPr lang="en-US" sz="3600" b="1" dirty="0">
                <a:solidFill>
                  <a:srgbClr val="002060"/>
                </a:solidFill>
              </a:rPr>
              <a:t>80 </a:t>
            </a:r>
            <a:r>
              <a:rPr lang="th-TH" sz="3600" b="1" dirty="0">
                <a:solidFill>
                  <a:srgbClr val="002060"/>
                </a:solidFill>
              </a:rPr>
              <a:t>ของเวลาเรียนทั้งหมด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2.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ผู้เรียนมีผลการประเมิน ผ่านทุกรายวิชาพื้นฐาน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3.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ผู้เรียนมีผลการประเมิน การอ่าน คิดวิเคราะห์และเขียน คุณลักษณะพึงประสงค์ กิจกรรมพัฒนาผู้เรียน ผ่านตามเกณฑ์ที่กำหนด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6.2 </a:t>
            </a:r>
            <a:r>
              <a:rPr lang="th-TH" b="1" dirty="0">
                <a:solidFill>
                  <a:srgbClr val="002060"/>
                </a:solidFill>
              </a:rPr>
              <a:t>ระดับมัธยมศึกษา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>
                <a:solidFill>
                  <a:srgbClr val="C00000"/>
                </a:solidFill>
              </a:rPr>
              <a:t>6.2.1</a:t>
            </a:r>
            <a:r>
              <a:rPr lang="th-TH" sz="4000" b="1" dirty="0">
                <a:solidFill>
                  <a:srgbClr val="C00000"/>
                </a:solidFill>
              </a:rPr>
              <a:t>การตัดสินผลการเรียน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1.</a:t>
            </a:r>
            <a:r>
              <a:rPr lang="th-TH" sz="3600" b="1" dirty="0">
                <a:solidFill>
                  <a:srgbClr val="002060"/>
                </a:solidFill>
              </a:rPr>
              <a:t> ผู้เรียนต้องมีเวลาเรียนไม่น้อยกว่าร้อยละ </a:t>
            </a:r>
            <a:r>
              <a:rPr lang="en-US" sz="3600" b="1" dirty="0">
                <a:solidFill>
                  <a:srgbClr val="002060"/>
                </a:solidFill>
              </a:rPr>
              <a:t>80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2.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ผู้เรียนต้องได้รับการประเมินทุกตัวชี้วัดและผ่านเกณฑ์ที่กำหนด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3.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ผู้เรียนต้องได้รับการตัดสินผลการเรียนทุกรายวิชา</a:t>
            </a:r>
          </a:p>
          <a:p>
            <a:pPr lvl="1" eaLnBrk="1" hangingPunct="1">
              <a:buNone/>
            </a:pPr>
            <a:r>
              <a:rPr lang="en-US" sz="3600" b="1" dirty="0">
                <a:solidFill>
                  <a:srgbClr val="002060"/>
                </a:solidFill>
              </a:rPr>
              <a:t>4. </a:t>
            </a:r>
            <a:r>
              <a:rPr lang="th-TH" sz="3600" b="1" dirty="0">
                <a:solidFill>
                  <a:srgbClr val="002060"/>
                </a:solidFill>
              </a:rPr>
              <a:t>ผู้เรียนต้องได้รับการประเมิน การอ่าน คิดวิเคราะห์ การเขียน คุณลักษณะพึงประสงค์ กิจกรรมพัฒนาผู้เรียน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486025" cy="183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8915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6.2 </a:t>
            </a:r>
            <a:r>
              <a:rPr lang="th-TH" b="1" dirty="0">
                <a:solidFill>
                  <a:srgbClr val="002060"/>
                </a:solidFill>
              </a:rPr>
              <a:t>ระดับมัธยมศึกษา (ต่อ)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>
                <a:solidFill>
                  <a:srgbClr val="C00000"/>
                </a:solidFill>
              </a:rPr>
              <a:t>6.2.2 </a:t>
            </a:r>
            <a:r>
              <a:rPr lang="th-TH" sz="4000" b="1" dirty="0">
                <a:solidFill>
                  <a:srgbClr val="C00000"/>
                </a:solidFill>
              </a:rPr>
              <a:t>การให้ระดับผลการเรียน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1.</a:t>
            </a:r>
            <a:r>
              <a:rPr lang="th-TH" sz="3200" b="1" dirty="0">
                <a:solidFill>
                  <a:srgbClr val="002060"/>
                </a:solidFill>
              </a:rPr>
              <a:t> การตัดสินผลการเรียนตามกลุ่มสาระ สถานศึกษาสามารถให้ระดับผลการเรียน </a:t>
            </a:r>
            <a:r>
              <a:rPr lang="en-US" sz="3200" b="1" dirty="0">
                <a:solidFill>
                  <a:srgbClr val="002060"/>
                </a:solidFill>
              </a:rPr>
              <a:t>8 </a:t>
            </a:r>
            <a:r>
              <a:rPr lang="th-TH" sz="3200" b="1" dirty="0">
                <a:solidFill>
                  <a:srgbClr val="002060"/>
                </a:solidFill>
              </a:rPr>
              <a:t>ระดับ กำหนดเกณฑ์ผ่านร้อยละ</a:t>
            </a:r>
            <a:r>
              <a:rPr lang="en-US" sz="3200" b="1" dirty="0">
                <a:solidFill>
                  <a:srgbClr val="002060"/>
                </a:solidFill>
              </a:rPr>
              <a:t> 50 </a:t>
            </a:r>
            <a:r>
              <a:rPr lang="th-TH" sz="3200" b="1" dirty="0">
                <a:solidFill>
                  <a:srgbClr val="002060"/>
                </a:solidFill>
              </a:rPr>
              <a:t>แต่ละวิชา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2. </a:t>
            </a:r>
            <a:r>
              <a:rPr lang="th-TH" sz="3200" b="1" dirty="0">
                <a:solidFill>
                  <a:srgbClr val="002060"/>
                </a:solidFill>
              </a:rPr>
              <a:t>การประเมินการอ่าน คิดวิเคราะห์และเขียน คุณลักษณะพึงประสงค์ ผลการประเมิน </a:t>
            </a:r>
            <a:r>
              <a:rPr lang="th-TH" sz="3200" b="1" dirty="0">
                <a:solidFill>
                  <a:srgbClr val="FF0000"/>
                </a:solidFill>
              </a:rPr>
              <a:t>ผ่าน-ไม่ผ่าน</a:t>
            </a:r>
          </a:p>
          <a:p>
            <a:pPr lvl="1" eaLnBrk="1" hangingPunct="1">
              <a:buNone/>
            </a:pPr>
            <a:r>
              <a:rPr lang="th-TH" sz="3200" b="1" dirty="0">
                <a:solidFill>
                  <a:srgbClr val="FF0000"/>
                </a:solidFill>
              </a:rPr>
              <a:t>กรณีผ่าน</a:t>
            </a:r>
            <a:r>
              <a:rPr lang="en-US" sz="3200" b="1" dirty="0">
                <a:solidFill>
                  <a:srgbClr val="FF0000"/>
                </a:solidFill>
              </a:rPr>
              <a:t>= </a:t>
            </a:r>
            <a:r>
              <a:rPr lang="th-TH" sz="3200" b="1" dirty="0">
                <a:solidFill>
                  <a:srgbClr val="FF0000"/>
                </a:solidFill>
              </a:rPr>
              <a:t>ดีเยี่ยม</a:t>
            </a:r>
            <a:r>
              <a:rPr lang="en-US" sz="3200" b="1" dirty="0">
                <a:solidFill>
                  <a:srgbClr val="FF0000"/>
                </a:solidFill>
              </a:rPr>
              <a:t>,</a:t>
            </a:r>
            <a:r>
              <a:rPr lang="th-TH" sz="3200" b="1" dirty="0">
                <a:solidFill>
                  <a:srgbClr val="FF0000"/>
                </a:solidFill>
              </a:rPr>
              <a:t> ดี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th-TH" sz="3200" b="1" dirty="0">
                <a:solidFill>
                  <a:srgbClr val="FF0000"/>
                </a:solidFill>
              </a:rPr>
              <a:t>ผ่าน</a:t>
            </a:r>
          </a:p>
          <a:p>
            <a:pPr lvl="1" eaLnBrk="1" hangingPunct="1">
              <a:buNone/>
            </a:pPr>
            <a:r>
              <a:rPr lang="en-US" sz="3200" b="1" dirty="0">
                <a:solidFill>
                  <a:srgbClr val="002060"/>
                </a:solidFill>
              </a:rPr>
              <a:t>3. </a:t>
            </a:r>
            <a:r>
              <a:rPr lang="th-TH" sz="3200" b="1" dirty="0">
                <a:solidFill>
                  <a:srgbClr val="002060"/>
                </a:solidFill>
              </a:rPr>
              <a:t>กิจกรรมพัฒนาผู้เรียน ผลการประเมิน </a:t>
            </a:r>
            <a:r>
              <a:rPr lang="th-TH" sz="3200" b="1" dirty="0">
                <a:solidFill>
                  <a:srgbClr val="FF0000"/>
                </a:solidFill>
              </a:rPr>
              <a:t>ผ่าน-ไม่ผ่าน</a:t>
            </a: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486025" cy="1838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572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h-TH" b="1" dirty="0">
                <a:solidFill>
                  <a:srgbClr val="002060"/>
                </a:solidFill>
              </a:rPr>
              <a:t>เกณฑ์การจบระดับมัธยมศึกษาตอนต้น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639" cy="44958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1.</a:t>
            </a:r>
            <a:r>
              <a:rPr lang="th-TH" sz="2800" b="1" dirty="0">
                <a:solidFill>
                  <a:srgbClr val="002060"/>
                </a:solidFill>
              </a:rPr>
              <a:t> ผู้เรียนรายวิชาพื้นฐานและเพิ่มเติมไม่เกิน </a:t>
            </a:r>
            <a:r>
              <a:rPr lang="en-US" sz="2800" b="1" dirty="0">
                <a:solidFill>
                  <a:srgbClr val="002060"/>
                </a:solidFill>
              </a:rPr>
              <a:t>81 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r>
              <a:rPr lang="th-TH" sz="2800" b="1" dirty="0">
                <a:solidFill>
                  <a:srgbClr val="002060"/>
                </a:solidFill>
              </a:rPr>
              <a:t> โดยมีรายวิชาพื้นฐาน </a:t>
            </a:r>
            <a:r>
              <a:rPr lang="en-US" sz="2800" b="1" dirty="0">
                <a:solidFill>
                  <a:srgbClr val="002060"/>
                </a:solidFill>
              </a:rPr>
              <a:t>66 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r>
              <a:rPr lang="th-TH" sz="2800" b="1" dirty="0">
                <a:solidFill>
                  <a:srgbClr val="002060"/>
                </a:solidFill>
              </a:rPr>
              <a:t> และรายวิชาเพิ่มเติมตามที่สถานศึกษากำหนด</a:t>
            </a:r>
          </a:p>
          <a:p>
            <a:pPr lvl="1"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2.</a:t>
            </a:r>
            <a:r>
              <a:rPr lang="th-TH" sz="2800" b="1" dirty="0">
                <a:solidFill>
                  <a:srgbClr val="002060"/>
                </a:solidFill>
              </a:rPr>
              <a:t> ผู้เรียนต้องได้หน่วย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r>
              <a:rPr lang="th-TH" sz="2800" b="1" dirty="0">
                <a:solidFill>
                  <a:srgbClr val="002060"/>
                </a:solidFill>
              </a:rPr>
              <a:t> ตลอดหลักสูตรไม่น้อยกว่า </a:t>
            </a:r>
            <a:r>
              <a:rPr lang="en-US" sz="2800" b="1" dirty="0">
                <a:solidFill>
                  <a:srgbClr val="002060"/>
                </a:solidFill>
              </a:rPr>
              <a:t>77 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r>
              <a:rPr lang="th-TH" sz="2800" b="1" dirty="0">
                <a:solidFill>
                  <a:srgbClr val="002060"/>
                </a:solidFill>
              </a:rPr>
              <a:t> โดยมีรายวิชาพื้นฐาน </a:t>
            </a:r>
            <a:r>
              <a:rPr lang="en-US" sz="2800" b="1" dirty="0">
                <a:solidFill>
                  <a:srgbClr val="002060"/>
                </a:solidFill>
              </a:rPr>
              <a:t>66 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r>
              <a:rPr lang="th-TH" sz="2800" b="1" dirty="0">
                <a:solidFill>
                  <a:srgbClr val="002060"/>
                </a:solidFill>
              </a:rPr>
              <a:t> และรายวิชาเพิ่มเติมไม่น้อยกว่า </a:t>
            </a:r>
            <a:r>
              <a:rPr lang="en-US" sz="2800" b="1" dirty="0">
                <a:solidFill>
                  <a:srgbClr val="002060"/>
                </a:solidFill>
              </a:rPr>
              <a:t>11 </a:t>
            </a:r>
            <a:r>
              <a:rPr lang="th-TH" sz="2800" b="1" dirty="0">
                <a:solidFill>
                  <a:srgbClr val="002060"/>
                </a:solidFill>
              </a:rPr>
              <a:t>หน่วย</a:t>
            </a:r>
            <a:r>
              <a:rPr lang="th-TH" sz="2800" b="1" dirty="0" err="1">
                <a:solidFill>
                  <a:srgbClr val="002060"/>
                </a:solidFill>
              </a:rPr>
              <a:t>กิต</a:t>
            </a:r>
            <a:endParaRPr lang="th-TH" sz="2800" b="1" dirty="0">
              <a:solidFill>
                <a:srgbClr val="002060"/>
              </a:solidFill>
            </a:endParaRPr>
          </a:p>
          <a:p>
            <a:pPr lvl="1"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3. </a:t>
            </a:r>
            <a:r>
              <a:rPr lang="th-TH" sz="2800" b="1" dirty="0">
                <a:solidFill>
                  <a:srgbClr val="002060"/>
                </a:solidFill>
              </a:rPr>
              <a:t>ผู้เรียนมีผลการประเมินคุณลักษณะอันพึงประสงค์ในระดับผ่านเกณฑ์การประเมิน</a:t>
            </a:r>
          </a:p>
          <a:p>
            <a:pPr lvl="1"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4. </a:t>
            </a:r>
            <a:r>
              <a:rPr lang="th-TH" sz="2800" b="1" dirty="0">
                <a:solidFill>
                  <a:srgbClr val="002060"/>
                </a:solidFill>
              </a:rPr>
              <a:t>ผู้เรียนมีผลการประเมินการอ่าน คิดวิเคราะห์และเขียน ในระดับผ่านเกณฑ์</a:t>
            </a:r>
          </a:p>
          <a:p>
            <a:pPr lvl="1" eaLnBrk="1" hangingPunct="1">
              <a:buNone/>
            </a:pPr>
            <a:r>
              <a:rPr lang="en-US" sz="2800" b="1" dirty="0">
                <a:solidFill>
                  <a:srgbClr val="002060"/>
                </a:solidFill>
              </a:rPr>
              <a:t>5.</a:t>
            </a:r>
            <a:r>
              <a:rPr lang="th-TH" sz="2800" b="1" dirty="0">
                <a:solidFill>
                  <a:srgbClr val="002060"/>
                </a:solidFill>
              </a:rPr>
              <a:t> ผู้เรียนมีผลการประเมินเข้าร่วมกิจกรรมพัฒนาผู้เรียน ผ่านเกณฑ์การประเมิน ตามที่สถานศึกษากำหนด</a:t>
            </a:r>
          </a:p>
          <a:p>
            <a:pPr lvl="1" eaLnBrk="1" hangingPunct="1">
              <a:buNone/>
            </a:pP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2317" y="145831"/>
            <a:ext cx="1741683" cy="128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4368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h-TH" b="1" dirty="0">
                <a:solidFill>
                  <a:srgbClr val="002060"/>
                </a:solidFill>
              </a:rPr>
              <a:t>เกณฑ์การจบระดับมัธยมศึกษาตอนปลาย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639" cy="44958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400" b="1" dirty="0">
                <a:solidFill>
                  <a:srgbClr val="002060"/>
                </a:solidFill>
              </a:rPr>
              <a:t>1.</a:t>
            </a:r>
            <a:r>
              <a:rPr lang="th-TH" sz="2400" b="1" dirty="0">
                <a:solidFill>
                  <a:srgbClr val="002060"/>
                </a:solidFill>
              </a:rPr>
              <a:t> ผู้เรียนรายวิชาพื้นฐานและเพิ่มเติมไม่เกิน </a:t>
            </a:r>
            <a:r>
              <a:rPr lang="en-US" sz="2400" b="1" dirty="0">
                <a:solidFill>
                  <a:srgbClr val="002060"/>
                </a:solidFill>
              </a:rPr>
              <a:t>81 </a:t>
            </a:r>
            <a:r>
              <a:rPr lang="th-TH" sz="2400" b="1" dirty="0">
                <a:solidFill>
                  <a:srgbClr val="002060"/>
                </a:solidFill>
              </a:rPr>
              <a:t>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r>
              <a:rPr lang="th-TH" sz="2400" b="1" dirty="0">
                <a:solidFill>
                  <a:srgbClr val="002060"/>
                </a:solidFill>
              </a:rPr>
              <a:t> โดยมีรายวิชาพื้นฐาน </a:t>
            </a:r>
            <a:r>
              <a:rPr lang="en-US" sz="2400" b="1" dirty="0">
                <a:solidFill>
                  <a:srgbClr val="002060"/>
                </a:solidFill>
              </a:rPr>
              <a:t>41 </a:t>
            </a:r>
            <a:r>
              <a:rPr lang="th-TH" sz="2400" b="1" dirty="0">
                <a:solidFill>
                  <a:srgbClr val="002060"/>
                </a:solidFill>
              </a:rPr>
              <a:t>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r>
              <a:rPr lang="th-TH" sz="2400" b="1" dirty="0">
                <a:solidFill>
                  <a:srgbClr val="002060"/>
                </a:solidFill>
              </a:rPr>
              <a:t> และรายวิชาเพิ่มเติมตามที่สถานศึกษากำหนด</a:t>
            </a:r>
          </a:p>
          <a:p>
            <a:pPr lvl="1" eaLnBrk="1" hangingPunct="1">
              <a:buNone/>
            </a:pPr>
            <a:r>
              <a:rPr lang="en-US" sz="2400" b="1" dirty="0">
                <a:solidFill>
                  <a:srgbClr val="002060"/>
                </a:solidFill>
              </a:rPr>
              <a:t>2.</a:t>
            </a:r>
            <a:r>
              <a:rPr lang="th-TH" sz="2400" b="1" dirty="0">
                <a:solidFill>
                  <a:srgbClr val="002060"/>
                </a:solidFill>
              </a:rPr>
              <a:t> ผู้เรียนต้องได้หน่วย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r>
              <a:rPr lang="th-TH" sz="2400" b="1" dirty="0">
                <a:solidFill>
                  <a:srgbClr val="002060"/>
                </a:solidFill>
              </a:rPr>
              <a:t> ตลอดหลักสูตรไม่น้อยกว่า </a:t>
            </a:r>
            <a:r>
              <a:rPr lang="en-US" sz="2400" b="1" dirty="0">
                <a:solidFill>
                  <a:srgbClr val="002060"/>
                </a:solidFill>
              </a:rPr>
              <a:t>77 </a:t>
            </a:r>
            <a:r>
              <a:rPr lang="th-TH" sz="2400" b="1" dirty="0">
                <a:solidFill>
                  <a:srgbClr val="002060"/>
                </a:solidFill>
              </a:rPr>
              <a:t>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r>
              <a:rPr lang="th-TH" sz="2400" b="1" dirty="0">
                <a:solidFill>
                  <a:srgbClr val="002060"/>
                </a:solidFill>
              </a:rPr>
              <a:t> โดยมีรายวิชาพื้นฐาน </a:t>
            </a:r>
            <a:r>
              <a:rPr lang="en-US" sz="2400" b="1" dirty="0">
                <a:solidFill>
                  <a:srgbClr val="002060"/>
                </a:solidFill>
              </a:rPr>
              <a:t>41 </a:t>
            </a:r>
            <a:r>
              <a:rPr lang="th-TH" sz="2400" b="1" dirty="0">
                <a:solidFill>
                  <a:srgbClr val="002060"/>
                </a:solidFill>
              </a:rPr>
              <a:t>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r>
              <a:rPr lang="th-TH" sz="2400" b="1" dirty="0">
                <a:solidFill>
                  <a:srgbClr val="002060"/>
                </a:solidFill>
              </a:rPr>
              <a:t> และรายวิชาเพิ่มเติมไม่น้อยกว่า </a:t>
            </a:r>
            <a:r>
              <a:rPr lang="en-US" sz="2400" b="1" dirty="0">
                <a:solidFill>
                  <a:srgbClr val="002060"/>
                </a:solidFill>
              </a:rPr>
              <a:t>36 </a:t>
            </a:r>
            <a:r>
              <a:rPr lang="th-TH" sz="2400" b="1" dirty="0">
                <a:solidFill>
                  <a:srgbClr val="002060"/>
                </a:solidFill>
              </a:rPr>
              <a:t>หน่วย</a:t>
            </a:r>
            <a:r>
              <a:rPr lang="th-TH" sz="2400" b="1" dirty="0" err="1">
                <a:solidFill>
                  <a:srgbClr val="002060"/>
                </a:solidFill>
              </a:rPr>
              <a:t>กิต</a:t>
            </a:r>
            <a:endParaRPr lang="th-TH" sz="2400" b="1" dirty="0">
              <a:solidFill>
                <a:srgbClr val="002060"/>
              </a:solidFill>
            </a:endParaRPr>
          </a:p>
          <a:p>
            <a:pPr lvl="1" eaLnBrk="1" hangingPunct="1">
              <a:buNone/>
            </a:pPr>
            <a:r>
              <a:rPr lang="en-US" sz="2400" b="1" dirty="0">
                <a:solidFill>
                  <a:srgbClr val="002060"/>
                </a:solidFill>
              </a:rPr>
              <a:t>3. </a:t>
            </a:r>
            <a:r>
              <a:rPr lang="th-TH" sz="2400" b="1" dirty="0">
                <a:solidFill>
                  <a:srgbClr val="002060"/>
                </a:solidFill>
              </a:rPr>
              <a:t>ผู้เรียนมีผลการประเมินคุณลักษณะอันพึงประสงค์ในระดับผ่านเกณฑ์การประเมิน</a:t>
            </a:r>
          </a:p>
          <a:p>
            <a:pPr lvl="1" eaLnBrk="1" hangingPunct="1">
              <a:buNone/>
            </a:pPr>
            <a:r>
              <a:rPr lang="en-US" sz="2400" b="1" dirty="0">
                <a:solidFill>
                  <a:srgbClr val="002060"/>
                </a:solidFill>
              </a:rPr>
              <a:t>4. </a:t>
            </a:r>
            <a:r>
              <a:rPr lang="th-TH" sz="2400" b="1" dirty="0">
                <a:solidFill>
                  <a:srgbClr val="002060"/>
                </a:solidFill>
              </a:rPr>
              <a:t>ผู้เรียนมีผลการประเมินการอ่าน คิดวิเคราะห์และเขียน ในระดับผ่านเกณฑ์</a:t>
            </a:r>
          </a:p>
          <a:p>
            <a:pPr lvl="1" eaLnBrk="1" hangingPunct="1">
              <a:buNone/>
            </a:pPr>
            <a:r>
              <a:rPr lang="en-US" sz="2400" b="1" dirty="0">
                <a:solidFill>
                  <a:srgbClr val="002060"/>
                </a:solidFill>
              </a:rPr>
              <a:t>5.</a:t>
            </a:r>
            <a:r>
              <a:rPr lang="th-TH" sz="2400" b="1" dirty="0">
                <a:solidFill>
                  <a:srgbClr val="002060"/>
                </a:solidFill>
              </a:rPr>
              <a:t> ผู้เรียนมีผลการประเมินเข้าร่วมกิจกรรมพัฒนาผู้เรียน ผ่านเกณฑ์การประเมิน ตามที่สถานศึกษากำหนด</a:t>
            </a:r>
          </a:p>
          <a:p>
            <a:pPr lvl="1" eaLnBrk="1" hangingPunct="1">
              <a:buNone/>
            </a:pP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Administrator\Pictures\รายงา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7588" y="260648"/>
            <a:ext cx="1586412" cy="11730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1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1.</a:t>
            </a:r>
            <a:r>
              <a:rPr lang="th-TH" sz="6000" b="1" dirty="0">
                <a:solidFill>
                  <a:schemeClr val="tx1"/>
                </a:solidFill>
              </a:rPr>
              <a:t>บทนำ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4000" b="1" dirty="0"/>
              <a:t>	</a:t>
            </a:r>
            <a:r>
              <a:rPr lang="th-TH" sz="2800" b="1" dirty="0"/>
              <a:t>มาตรา </a:t>
            </a:r>
            <a:r>
              <a:rPr lang="en-US" sz="2800" b="1" dirty="0"/>
              <a:t>74 </a:t>
            </a:r>
            <a:r>
              <a:rPr lang="th-TH" sz="2800" b="1" dirty="0"/>
              <a:t>แห่ง </a:t>
            </a:r>
            <a:r>
              <a:rPr lang="th-TH" sz="2800" b="1" dirty="0" err="1"/>
              <a:t>พรบ</a:t>
            </a:r>
            <a:r>
              <a:rPr lang="th-TH" sz="2800" b="1" dirty="0"/>
              <a:t>.การศึกษาแห่งชาติ พ.ศ. </a:t>
            </a:r>
            <a:r>
              <a:rPr lang="en-US" sz="2800" b="1" dirty="0"/>
              <a:t>2542 </a:t>
            </a:r>
            <a:r>
              <a:rPr lang="th-TH" sz="2800" b="1" dirty="0"/>
              <a:t>กำหนดให้มีหลักสูตรการศึกษาขั้นพื้นฐาน พ.ศ. </a:t>
            </a:r>
            <a:r>
              <a:rPr lang="en-US" sz="2800" b="1" dirty="0"/>
              <a:t>2544 </a:t>
            </a:r>
            <a:r>
              <a:rPr lang="th-TH" sz="2800" b="1" dirty="0"/>
              <a:t>ยึดหลักความมีเอกภาพด้านนโยบายความหลากหลายในการปฏิบัติ เป็นหลักสูตรที่มีโครงสร้างหลักสูตรยึดหยุ่น  มุ่งเน้นด้านความรู้ ความคิด ความสามารถ คุณธรรม กระบวนการเรียนรู้ และความรับผิดชอบต่อสังคม เพื่อพัฒนาคนให้มีความสมดุล </a:t>
            </a:r>
          </a:p>
          <a:p>
            <a:r>
              <a:rPr lang="th-TH" sz="2800" b="1" dirty="0"/>
              <a:t> โดยยึดหลักผู้เรียนเป็นสำคัญ</a:t>
            </a:r>
          </a:p>
          <a:p>
            <a:pPr marL="0" indent="0">
              <a:buNone/>
            </a:pP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4118158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7.</a:t>
            </a:r>
            <a:r>
              <a:rPr lang="th-TH" b="1" dirty="0">
                <a:solidFill>
                  <a:srgbClr val="002060"/>
                </a:solidFill>
              </a:rPr>
              <a:t>กรอบการวัดและประเมินผลการเรียนรู้ 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29699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b="1" dirty="0">
                <a:solidFill>
                  <a:srgbClr val="C00000"/>
                </a:solidFill>
              </a:rPr>
              <a:t>สถานศึกษาต้องตรวจสอบว่าการจัดการเรียนรู้และการประเมินผลการเรียนรู้ นำไปสู่การพัฒนาสมรรถนะสำคัญของผู้เรียน </a:t>
            </a:r>
            <a:r>
              <a:rPr lang="en-US" sz="3600" b="1" dirty="0">
                <a:solidFill>
                  <a:srgbClr val="C00000"/>
                </a:solidFill>
              </a:rPr>
              <a:t>5 </a:t>
            </a:r>
            <a:r>
              <a:rPr lang="th-TH" sz="3600" b="1" dirty="0">
                <a:solidFill>
                  <a:srgbClr val="C00000"/>
                </a:solidFill>
              </a:rPr>
              <a:t>ประการ หรือไม่</a:t>
            </a:r>
          </a:p>
          <a:p>
            <a:pPr eaLnBrk="1" hangingPunct="1">
              <a:buNone/>
            </a:pPr>
            <a:r>
              <a:rPr lang="en-US" sz="4000" b="1" dirty="0">
                <a:solidFill>
                  <a:srgbClr val="2E2094"/>
                </a:solidFill>
                <a:cs typeface="FreesiaUPC" pitchFamily="34" charset="-34"/>
              </a:rPr>
              <a:t>		</a:t>
            </a:r>
            <a:r>
              <a:rPr lang="en-US" sz="3200" b="1" dirty="0">
                <a:solidFill>
                  <a:srgbClr val="002060"/>
                </a:solidFill>
                <a:cs typeface="FreesiaUPC" pitchFamily="34" charset="-34"/>
              </a:rPr>
              <a:t>1. </a:t>
            </a:r>
            <a:r>
              <a:rPr lang="th-TH" sz="3200" b="1" dirty="0">
                <a:solidFill>
                  <a:srgbClr val="002060"/>
                </a:solidFill>
                <a:cs typeface="FreesiaUPC" pitchFamily="34" charset="-34"/>
              </a:rPr>
              <a:t>ความสามารถในการสื่อสาร</a:t>
            </a:r>
          </a:p>
          <a:p>
            <a:pPr eaLnBrk="1" hangingPunct="1">
              <a:buNone/>
            </a:pPr>
            <a:r>
              <a:rPr lang="en-US" sz="3200" b="1" dirty="0">
                <a:solidFill>
                  <a:srgbClr val="002060"/>
                </a:solidFill>
                <a:cs typeface="FreesiaUPC" pitchFamily="34" charset="-34"/>
              </a:rPr>
              <a:t>		2. </a:t>
            </a:r>
            <a:r>
              <a:rPr lang="th-TH" sz="3200" b="1" dirty="0">
                <a:solidFill>
                  <a:srgbClr val="002060"/>
                </a:solidFill>
                <a:cs typeface="FreesiaUPC" pitchFamily="34" charset="-34"/>
              </a:rPr>
              <a:t>ความสามารถในการคิด </a:t>
            </a:r>
          </a:p>
          <a:p>
            <a:pPr eaLnBrk="1" hangingPunct="1">
              <a:buNone/>
            </a:pPr>
            <a:r>
              <a:rPr lang="en-US" sz="3200" b="1" dirty="0">
                <a:solidFill>
                  <a:srgbClr val="002060"/>
                </a:solidFill>
                <a:cs typeface="FreesiaUPC" pitchFamily="34" charset="-34"/>
              </a:rPr>
              <a:t>		3. </a:t>
            </a:r>
            <a:r>
              <a:rPr lang="th-TH" sz="3200" b="1" dirty="0">
                <a:solidFill>
                  <a:srgbClr val="002060"/>
                </a:solidFill>
                <a:cs typeface="FreesiaUPC" pitchFamily="34" charset="-34"/>
              </a:rPr>
              <a:t>ความสามารถในการแก้ปัญหา </a:t>
            </a:r>
          </a:p>
          <a:p>
            <a:pPr eaLnBrk="1" hangingPunct="1">
              <a:buNone/>
            </a:pPr>
            <a:r>
              <a:rPr lang="en-US" sz="3200" b="1" dirty="0">
                <a:solidFill>
                  <a:srgbClr val="002060"/>
                </a:solidFill>
                <a:cs typeface="FreesiaUPC" pitchFamily="34" charset="-34"/>
              </a:rPr>
              <a:t>		4. </a:t>
            </a:r>
            <a:r>
              <a:rPr lang="th-TH" sz="3200" b="1" dirty="0">
                <a:solidFill>
                  <a:srgbClr val="002060"/>
                </a:solidFill>
                <a:cs typeface="FreesiaUPC" pitchFamily="34" charset="-34"/>
              </a:rPr>
              <a:t>ความสามารถในการใช้ทักษะชีวิต</a:t>
            </a:r>
          </a:p>
          <a:p>
            <a:pPr eaLnBrk="1" hangingPunct="1">
              <a:buNone/>
            </a:pPr>
            <a:r>
              <a:rPr lang="en-US" sz="3200" b="1" dirty="0">
                <a:solidFill>
                  <a:srgbClr val="002060"/>
                </a:solidFill>
                <a:cs typeface="FreesiaUPC" pitchFamily="34" charset="-34"/>
              </a:rPr>
              <a:t>		5.</a:t>
            </a:r>
            <a:r>
              <a:rPr lang="th-TH" sz="3200" b="1" dirty="0">
                <a:solidFill>
                  <a:srgbClr val="002060"/>
                </a:solidFill>
                <a:cs typeface="FreesiaUPC" pitchFamily="34" charset="-34"/>
              </a:rPr>
              <a:t> ความสามารถในการใช้เทคโนโลยี</a:t>
            </a:r>
            <a:endParaRPr lang="en-US" sz="3200" b="1" dirty="0">
              <a:solidFill>
                <a:srgbClr val="002060"/>
              </a:solidFill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8. </a:t>
            </a:r>
            <a:r>
              <a:rPr lang="th-TH" b="1" dirty="0">
                <a:solidFill>
                  <a:srgbClr val="002060"/>
                </a:solidFill>
              </a:rPr>
              <a:t>แนวทางการวัดและประเมินผลการเรียนรู้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072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153400" cy="4495800"/>
          </a:xfrm>
        </p:spPr>
        <p:txBody>
          <a:bodyPr/>
          <a:lstStyle/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1.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สถานศึกษาต้องดำเนินการวัดและประเมินผลการเรียนรู้ให้ครบองค์ประกอบทั้ง</a:t>
            </a: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 4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ด้าน</a:t>
            </a:r>
            <a:endParaRPr lang="en-US" sz="2400" b="1" dirty="0">
              <a:solidFill>
                <a:srgbClr val="002060"/>
              </a:solidFill>
              <a:cs typeface="FreesiaUPC" pitchFamily="34" charset="-34"/>
            </a:endParaRPr>
          </a:p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2.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ครูผู้สอนต้องบันทึกผลการประเมินในเอกสารตามที่สถานศึกษากำหนด</a:t>
            </a:r>
          </a:p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3.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 ผู้บริหารโรงเรียนเป็นผู้อนุมัติผลการประเมิน</a:t>
            </a:r>
          </a:p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4.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ให้มีการรายงานความก้าวหน้าผลการพัฒนาองค์ประกอบ </a:t>
            </a: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4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ด้าน ให้ผู้ปกครองทราบเป็นระยะ </a:t>
            </a:r>
          </a:p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5.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 ผู้บริหารสถานศึกษาต้องกำหนดวิธีการและมอบหมายผู้รับผิดชอบ ปรับปรุงพัฒนาผู้เรียนที่ได้ผลการเรียนซ้ำชั้น </a:t>
            </a:r>
          </a:p>
          <a:p>
            <a:pPr marL="1109663" lvl="1" indent="-742950" eaLnBrk="1" hangingPunct="1">
              <a:buNone/>
            </a:pPr>
            <a:r>
              <a:rPr lang="en-US" sz="2400" b="1" dirty="0">
                <a:solidFill>
                  <a:srgbClr val="002060"/>
                </a:solidFill>
                <a:cs typeface="FreesiaUPC" pitchFamily="34" charset="-34"/>
              </a:rPr>
              <a:t>6. </a:t>
            </a:r>
            <a:r>
              <a:rPr lang="th-TH" sz="2400" b="1" dirty="0">
                <a:solidFill>
                  <a:srgbClr val="002060"/>
                </a:solidFill>
                <a:cs typeface="FreesiaUPC" pitchFamily="34" charset="-34"/>
              </a:rPr>
              <a:t>สถานศึกษาต้องกำหนดแนวทางในการกำกับ ติดตาม การบันทึกผลการประเมินในเอกสารหลักฐานการศึกษา </a:t>
            </a:r>
          </a:p>
          <a:p>
            <a:pPr marL="1109663" lvl="1" indent="-742950" eaLnBrk="1" hangingPunct="1">
              <a:buFont typeface="Wingdings 2" pitchFamily="18" charset="2"/>
              <a:buAutoNum type="arabicPeriod"/>
            </a:pPr>
            <a:endParaRPr lang="en-US" sz="3200" b="1" dirty="0">
              <a:solidFill>
                <a:srgbClr val="002060"/>
              </a:solidFill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>
                <a:solidFill>
                  <a:srgbClr val="002060"/>
                </a:solidFill>
              </a:rPr>
              <a:t>แนวทางการประเมินผลองค์ประกอบ </a:t>
            </a:r>
            <a:r>
              <a:rPr lang="en-US" sz="4000" b="1" dirty="0">
                <a:solidFill>
                  <a:srgbClr val="002060"/>
                </a:solidFill>
              </a:rPr>
              <a:t>4 </a:t>
            </a:r>
            <a:r>
              <a:rPr lang="th-TH" sz="4000" b="1" dirty="0">
                <a:solidFill>
                  <a:srgbClr val="002060"/>
                </a:solidFill>
              </a:rPr>
              <a:t>ด้าน คือ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1. </a:t>
            </a:r>
            <a:r>
              <a:rPr lang="th-TH" sz="2800" b="1" dirty="0">
                <a:solidFill>
                  <a:srgbClr val="002060"/>
                </a:solidFill>
              </a:rPr>
              <a:t>การประเมินผลการเรียนรู้ตามกลุ่มสาระการเรียนรู้ </a:t>
            </a:r>
            <a:r>
              <a:rPr lang="en-US" sz="2800" b="1" dirty="0">
                <a:solidFill>
                  <a:srgbClr val="002060"/>
                </a:solidFill>
              </a:rPr>
              <a:t>8 </a:t>
            </a:r>
            <a:r>
              <a:rPr lang="th-TH" sz="2800" b="1" dirty="0">
                <a:solidFill>
                  <a:srgbClr val="002060"/>
                </a:solidFill>
              </a:rPr>
              <a:t>กลุ่มสาระ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2. </a:t>
            </a:r>
            <a:r>
              <a:rPr lang="th-TH" sz="2800" b="1" dirty="0">
                <a:solidFill>
                  <a:srgbClr val="002060"/>
                </a:solidFill>
              </a:rPr>
              <a:t>การประเมินการอ่าน คิดวิเคราะห์และเขียน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3. </a:t>
            </a:r>
            <a:r>
              <a:rPr lang="th-TH" sz="2800" b="1" dirty="0">
                <a:solidFill>
                  <a:srgbClr val="002060"/>
                </a:solidFill>
              </a:rPr>
              <a:t>การประเมินคุณลักษณะอันพึงประสงค์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4. </a:t>
            </a:r>
            <a:r>
              <a:rPr lang="th-TH" sz="2800" b="1" dirty="0">
                <a:solidFill>
                  <a:srgbClr val="002060"/>
                </a:solidFill>
              </a:rPr>
              <a:t>การประเมินกิจกรรมพัฒนาผู้เรียน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8.1 </a:t>
            </a:r>
            <a:r>
              <a:rPr lang="th-TH" sz="3600" b="1" dirty="0">
                <a:solidFill>
                  <a:srgbClr val="002060"/>
                </a:solidFill>
              </a:rPr>
              <a:t>การประเมินผลการเรียนรู้ตามกลุ่มสาระการเรียนรู้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การประเมินผลการเรียนรู้ตามกลุ่มสาระการเรียนรู้ ทั้ง </a:t>
            </a:r>
            <a:r>
              <a:rPr lang="en-US" b="1" dirty="0">
                <a:solidFill>
                  <a:srgbClr val="002060"/>
                </a:solidFill>
              </a:rPr>
              <a:t>8 </a:t>
            </a:r>
            <a:r>
              <a:rPr lang="th-TH" b="1" dirty="0">
                <a:solidFill>
                  <a:srgbClr val="002060"/>
                </a:solidFill>
              </a:rPr>
              <a:t>กลุ่มสาระ เป็นการประเมินผลการเรียนรู้ตามตัวชี้วัดในหลักสูตร </a:t>
            </a:r>
          </a:p>
          <a:p>
            <a:pPr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ภารกิจของสถานศึกษา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กำหนดสัดส่วนคะแนนระหว่างเรียนกับคะแนนปลายภาค </a:t>
            </a:r>
            <a:r>
              <a:rPr lang="en-US" b="1" dirty="0">
                <a:solidFill>
                  <a:srgbClr val="002060"/>
                </a:solidFill>
              </a:rPr>
              <a:t>60:40, 70:30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กำหนดเกณฑ์การตัดสินผลการเรียน เช่น </a:t>
            </a:r>
            <a:r>
              <a:rPr lang="en-US" b="1" dirty="0">
                <a:solidFill>
                  <a:srgbClr val="002060"/>
                </a:solidFill>
              </a:rPr>
              <a:t>8 </a:t>
            </a:r>
            <a:r>
              <a:rPr lang="th-TH" b="1" dirty="0">
                <a:solidFill>
                  <a:srgbClr val="002060"/>
                </a:solidFill>
              </a:rPr>
              <a:t>ระดับ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กำหนดแนวปฏิบัติในการสอบซ่อมเสริมระหว่างเรียน กรณีผู้เรียนมีผลการประเมินตัวชี้วัดไม่ผ่านเกณฑ์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กำหนดแนวปฏิบัติในการสอนซ่อมเสริม การสอบแก้ตัว กรณีผู้เรียนมีระดับผลการเรียน </a:t>
            </a:r>
            <a:r>
              <a:rPr lang="en-US" b="1" dirty="0">
                <a:solidFill>
                  <a:srgbClr val="002060"/>
                </a:solidFill>
              </a:rPr>
              <a:t>“0” </a:t>
            </a:r>
            <a:r>
              <a:rPr lang="th-TH" b="1" dirty="0">
                <a:solidFill>
                  <a:srgbClr val="002060"/>
                </a:solidFill>
              </a:rPr>
              <a:t>หรือระดับผลการเรียนต่ำกว่าเกณฑ์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5180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8.2 </a:t>
            </a:r>
            <a:r>
              <a:rPr lang="th-TH" sz="3600" b="1" dirty="0">
                <a:solidFill>
                  <a:srgbClr val="002060"/>
                </a:solidFill>
              </a:rPr>
              <a:t>การประเมินการอ่าน คิดวิเคราะห์ และเขียน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8.2.1 </a:t>
            </a:r>
            <a:r>
              <a:rPr lang="th-TH" b="1" dirty="0">
                <a:solidFill>
                  <a:srgbClr val="002060"/>
                </a:solidFill>
              </a:rPr>
              <a:t>หลักการประเมินการอ่าน คิดวิเคราะห์ และเขียน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ประเมินเพื่อปรับปรุงพัฒนาผู้เรียนและประเมินเพื่อตัดสินการเลื่อนชั้นเรียนและจบการศึกษาระดับต่างๆ</a:t>
            </a:r>
            <a:endParaRPr lang="en-US" b="1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ใช้วิธีการประเมินที่หลากหลายเพื่อให้ผู้เรียนมีโอกาสได้แสดงออกซึ่งความสามารถดังกล่าว อย่างเต็มศักยภาพ และความเชื่อมั่นจากการประเมินที่ได้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กำหนดภาระงานให้ผู้เรียนได้ปฏิบัติสอดคล้องกับขอบเขตและประเด็นการประเมินที่กำหนด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การสรุปผลการเรียนเพื่อรายงาน เน้นการรายงานคุณภาพของความสามารถในการอ่าน คิดวิเคราะห์ และเขียน เป็น </a:t>
            </a:r>
            <a:r>
              <a:rPr lang="en-US" b="1" dirty="0">
                <a:solidFill>
                  <a:srgbClr val="002060"/>
                </a:solidFill>
              </a:rPr>
              <a:t>4 </a:t>
            </a:r>
            <a:r>
              <a:rPr lang="th-TH" b="1" dirty="0">
                <a:solidFill>
                  <a:srgbClr val="002060"/>
                </a:solidFill>
              </a:rPr>
              <a:t>ระดับคือ ดีเยี่ยม ดี ผ่าน ไม่ผ่าน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1261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8.2 </a:t>
            </a:r>
            <a:r>
              <a:rPr lang="th-TH" sz="3600" b="1" dirty="0">
                <a:solidFill>
                  <a:srgbClr val="002060"/>
                </a:solidFill>
              </a:rPr>
              <a:t>การประเมินการอ่าน คิดวิเคราะห์ และเขียน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8.2.2 </a:t>
            </a:r>
            <a:r>
              <a:rPr lang="th-TH" b="1" dirty="0">
                <a:solidFill>
                  <a:srgbClr val="002060"/>
                </a:solidFill>
              </a:rPr>
              <a:t>แนวดำเนินการพัฒนาและประเมินการอ่าน คิดวิเคราะห์ และเขียน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แต่งตั้งคณะกรรมการการพัฒนาและประเมินความสามารถในการอ่าน คิดวิเคราะห์ และเขียน 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ศึกษานิยามหรือความหมายของความสามารถในการอ่าน คิดวิเคราะห์และเขียน กำหนดขอบเขต ตัวชี้วัดที่แสดงถึงความสามารถในการอ่าน คิดวิเคราะห์ และเขียน ให้สอดคล้องกับบริบทของสถานศึกษา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ผู้มีส่วนเกี่ยวข้อง พิจารณากำหนดรูปแบบ วิธีการพัฒนาและประเมินความสามารถในการอ่าน คิดวิเคราะห์ และเขียน 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2060"/>
                </a:solidFill>
              </a:rPr>
              <a:t>กำหนดแนวทางการประเมิน ดำเนินการพัฒนาและประเมิน สรุปและตัดสินผลการประเมิน</a:t>
            </a:r>
          </a:p>
        </p:txBody>
      </p:sp>
    </p:spTree>
    <p:extLst>
      <p:ext uri="{BB962C8B-B14F-4D97-AF65-F5344CB8AC3E}">
        <p14:creationId xmlns:p14="http://schemas.microsoft.com/office/powerpoint/2010/main" val="2661907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คำถามท้ายบท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</a:rPr>
              <a:t>ข้อ </a:t>
            </a:r>
            <a:r>
              <a:rPr lang="en-US" b="1" dirty="0">
                <a:solidFill>
                  <a:srgbClr val="002060"/>
                </a:solidFill>
              </a:rPr>
              <a:t>1) </a:t>
            </a:r>
            <a:r>
              <a:rPr lang="th-TH" b="1" dirty="0">
                <a:solidFill>
                  <a:srgbClr val="002060"/>
                </a:solidFill>
              </a:rPr>
              <a:t>พิจารณาข้อความต่อไปนี้ ขีด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หน้าข้อที่</a:t>
            </a:r>
            <a:r>
              <a:rPr lang="th-TH" b="1" dirty="0">
                <a:solidFill>
                  <a:srgbClr val="002060"/>
                </a:solidFill>
              </a:rPr>
              <a:t>ถูกต้อง  </a:t>
            </a:r>
            <a:r>
              <a:rPr lang="th-TH" b="1" dirty="0">
                <a:solidFill>
                  <a:srgbClr val="002060"/>
                </a:solidFill>
                <a:sym typeface="Wingdings 2"/>
              </a:rPr>
              <a:t></a:t>
            </a:r>
            <a:r>
              <a:rPr lang="th-TH" b="1" dirty="0">
                <a:solidFill>
                  <a:srgbClr val="002060"/>
                </a:solidFill>
              </a:rPr>
              <a:t>หน้าข้อที่ผิด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1. </a:t>
            </a:r>
            <a:r>
              <a:rPr lang="th-TH" b="1" dirty="0">
                <a:solidFill>
                  <a:srgbClr val="002060"/>
                </a:solidFill>
              </a:rPr>
              <a:t>การวัดและประเมินควรให้ความสำคัญกับการประเมินหลังเรียนมากกว่าการประเมินระหว่างเรียน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2. </a:t>
            </a:r>
            <a:r>
              <a:rPr lang="th-TH" b="1" dirty="0">
                <a:solidFill>
                  <a:srgbClr val="002060"/>
                </a:solidFill>
              </a:rPr>
              <a:t>การประเมินผลการเรียนรู้มีจุดประสงค์ คือ เพื่อพัฒนาผู้เรียนและตัดสินผลการเรียนรู้</a:t>
            </a:r>
            <a:endParaRPr lang="th-TH" b="1" dirty="0">
              <a:solidFill>
                <a:srgbClr val="002060"/>
              </a:solidFill>
              <a:sym typeface="Wingdings"/>
            </a:endParaRP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sym typeface="Wingdings"/>
              </a:rPr>
              <a:t>3.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 การเลื่อนชั้น ผู้เรียนต้องผ่านการประเมิน </a:t>
            </a:r>
            <a:r>
              <a:rPr lang="en-US" b="1" dirty="0">
                <a:solidFill>
                  <a:srgbClr val="002060"/>
                </a:solidFill>
                <a:sym typeface="Wingdings"/>
              </a:rPr>
              <a:t>3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ด้านคือ กลุ่มสาระการเรียนรู้ คุณลักษณะอันพึงประสงค์ กิจกรรมพัฒนาผู้เรียน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sym typeface="Wingdings"/>
              </a:rPr>
              <a:t>4.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ผู้เรียนที่ได้รับการประเมินด้วยแบบสอบ </a:t>
            </a:r>
            <a:r>
              <a:rPr lang="en-US" b="1" dirty="0">
                <a:solidFill>
                  <a:srgbClr val="002060"/>
                </a:solidFill>
                <a:sym typeface="Wingdings"/>
              </a:rPr>
              <a:t>NT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ประกอบด้วยนักเรียนชั้น ป.</a:t>
            </a:r>
            <a:r>
              <a:rPr lang="en-US" b="1" dirty="0">
                <a:solidFill>
                  <a:srgbClr val="002060"/>
                </a:solidFill>
                <a:sym typeface="Wingdings"/>
              </a:rPr>
              <a:t>6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และ ม. </a:t>
            </a:r>
            <a:r>
              <a:rPr lang="en-US" b="1" dirty="0">
                <a:solidFill>
                  <a:srgbClr val="002060"/>
                </a:solidFill>
                <a:sym typeface="Wingdings"/>
              </a:rPr>
              <a:t>3</a:t>
            </a:r>
            <a:endParaRPr lang="th-TH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คำถามท้ายบท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</a:rPr>
              <a:t>ข้อ </a:t>
            </a:r>
            <a:r>
              <a:rPr lang="en-US" b="1" dirty="0">
                <a:solidFill>
                  <a:srgbClr val="002060"/>
                </a:solidFill>
              </a:rPr>
              <a:t>1) </a:t>
            </a:r>
            <a:r>
              <a:rPr lang="th-TH" b="1" dirty="0">
                <a:solidFill>
                  <a:srgbClr val="002060"/>
                </a:solidFill>
              </a:rPr>
              <a:t>พิจารณาข้อความต่อไปนี้ ขีด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หน้าข้อที่</a:t>
            </a:r>
            <a:r>
              <a:rPr lang="th-TH" b="1" dirty="0">
                <a:solidFill>
                  <a:srgbClr val="002060"/>
                </a:solidFill>
              </a:rPr>
              <a:t>ถูกต้อง  </a:t>
            </a:r>
            <a:r>
              <a:rPr lang="th-TH" b="1" dirty="0">
                <a:solidFill>
                  <a:srgbClr val="002060"/>
                </a:solidFill>
                <a:sym typeface="Wingdings 2"/>
              </a:rPr>
              <a:t></a:t>
            </a:r>
            <a:r>
              <a:rPr lang="th-TH" b="1" dirty="0">
                <a:solidFill>
                  <a:srgbClr val="002060"/>
                </a:solidFill>
              </a:rPr>
              <a:t>หน้าข้อที่ผิด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5.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ผู้เรียนที่มีคุณสมบัติครบตามเกณฑ์ผ่านในระดับชั้นมัธยมศึกษาปีที่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3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จึงจะถือว่าจบการศึกษาภาคบังคับ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6.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 กิจกรรมพัฒนาผู้เรียนจะดำเนินการประเมินนักเรียนในระดับชั้นประถมศึกษาปีที่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3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 ประถมศึกษาปีที่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6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มัธยมศึกษาปีที่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3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และมัธยมศึกษาปีที่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6 </a:t>
            </a:r>
            <a:endParaRPr lang="th-TH" sz="2800" b="1" dirty="0">
              <a:solidFill>
                <a:srgbClr val="002060"/>
              </a:solidFill>
              <a:sym typeface="Wingdings"/>
            </a:endParaRP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7.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ผู้เรียนที่สำเร็จการศึกษาชั้นมัธยมศึกษาปีที่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3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ถือว่าจบการศึกษาขั้นพื้นฐาน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8.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ในการวัดและประเมินผลนั้นจะเปิดโอกาสให้ผู้เรียนและผู้มีส่วนเกี่ยวข้องตรวจสอบผลการประเมินผลการเรียนได้</a:t>
            </a:r>
          </a:p>
          <a:p>
            <a:pPr>
              <a:buNone/>
            </a:pPr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คำถามท้ายบท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</a:rPr>
              <a:t>ข้อ </a:t>
            </a:r>
            <a:r>
              <a:rPr lang="en-US" b="1" dirty="0">
                <a:solidFill>
                  <a:srgbClr val="002060"/>
                </a:solidFill>
              </a:rPr>
              <a:t>1) </a:t>
            </a:r>
            <a:r>
              <a:rPr lang="th-TH" b="1" dirty="0">
                <a:solidFill>
                  <a:srgbClr val="002060"/>
                </a:solidFill>
              </a:rPr>
              <a:t>พิจารณาข้อความต่อไปนี้ ขีด </a:t>
            </a:r>
            <a:r>
              <a:rPr lang="th-TH" b="1" dirty="0">
                <a:solidFill>
                  <a:srgbClr val="002060"/>
                </a:solidFill>
                <a:sym typeface="Wingdings"/>
              </a:rPr>
              <a:t>หน้าข้อที่</a:t>
            </a:r>
            <a:r>
              <a:rPr lang="th-TH" b="1" dirty="0">
                <a:solidFill>
                  <a:srgbClr val="002060"/>
                </a:solidFill>
              </a:rPr>
              <a:t>ถูกต้อง  </a:t>
            </a:r>
            <a:r>
              <a:rPr lang="th-TH" b="1" dirty="0">
                <a:solidFill>
                  <a:srgbClr val="002060"/>
                </a:solidFill>
                <a:sym typeface="Wingdings 2"/>
              </a:rPr>
              <a:t></a:t>
            </a:r>
            <a:r>
              <a:rPr lang="th-TH" b="1" dirty="0">
                <a:solidFill>
                  <a:srgbClr val="002060"/>
                </a:solidFill>
              </a:rPr>
              <a:t>หน้าข้อที่ผิด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9.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การวัดและประเมินผลการเรียนรู้ แบ่งเป็น </a:t>
            </a:r>
            <a:r>
              <a:rPr lang="en-US" sz="2800" b="1" dirty="0">
                <a:solidFill>
                  <a:srgbClr val="002060"/>
                </a:solidFill>
                <a:sym typeface="Wingdings"/>
              </a:rPr>
              <a:t>3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ระดับ คือ ระดับห้องเรียน ระดับสถานศึกษา และระดับชาติ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10.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การวัดและประเมินผลการเรียนรู้ควรสอดคล้องและครอบคลุมมาตรฐานการเรียนรู้และตัวชี้วัดตามกลุ่มสาระการเรียนรู้ที่กำหนดในหลักสูตรสถานศึกษา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11.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การวัดและประเมินผลควรใช้เทคนิคใดเทคนิคหนึ่งเพื่อผลการวัดมีความเที่ยงตรง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sym typeface="Wingdings"/>
              </a:rPr>
              <a:t>12. 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การประเมินความรู้ตามกลุ่มสาระการเรียนรู้ ควร</a:t>
            </a:r>
            <a:r>
              <a:rPr lang="th-TH" sz="2800" b="1" dirty="0" err="1">
                <a:solidFill>
                  <a:srgbClr val="002060"/>
                </a:solidFill>
                <a:sym typeface="Wingdings"/>
              </a:rPr>
              <a:t>บูรณา</a:t>
            </a:r>
            <a:r>
              <a:rPr lang="th-TH" sz="2800" b="1" dirty="0">
                <a:solidFill>
                  <a:srgbClr val="002060"/>
                </a:solidFill>
                <a:sym typeface="Wingdings"/>
              </a:rPr>
              <a:t>การไปพร้อมกับการประเมินการอ่าน คิดวิเคราะห์และเขียน การประเมินคุณลักษณะที่พึงประสงค์และการประเมินกิจกรรมพัฒนาผู้เรียน</a:t>
            </a:r>
          </a:p>
          <a:p>
            <a:pPr>
              <a:buNone/>
            </a:pPr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5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ข้อ </a:t>
            </a:r>
            <a:r>
              <a:rPr lang="en-US" b="1" dirty="0">
                <a:solidFill>
                  <a:srgbClr val="002060"/>
                </a:solidFill>
              </a:rPr>
              <a:t>2</a:t>
            </a: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b="1" dirty="0">
                <a:solidFill>
                  <a:srgbClr val="002060"/>
                </a:solidFill>
              </a:rPr>
              <a:t>จงอธิบายความหมาย หลักการประเมิน ประโยชน์ที่ผู้เรียนจะได้รับ (สรุปพอสังเขป) จากหัวข้อต่อไปนี้</a:t>
            </a:r>
          </a:p>
          <a:p>
            <a:pPr lvl="1"/>
            <a:r>
              <a:rPr lang="th-TH" sz="3200" b="1" dirty="0">
                <a:solidFill>
                  <a:srgbClr val="002060"/>
                </a:solidFill>
              </a:rPr>
              <a:t>การประเมินการอ่าน คิดวิเคราะห์และเขียน</a:t>
            </a:r>
          </a:p>
          <a:p>
            <a:pPr lvl="1"/>
            <a:r>
              <a:rPr lang="th-TH" sz="3200" b="1" dirty="0">
                <a:solidFill>
                  <a:srgbClr val="002060"/>
                </a:solidFill>
              </a:rPr>
              <a:t>การประเมินคุณลักษณะอันพึงประสงค์</a:t>
            </a:r>
          </a:p>
          <a:p>
            <a:pPr lvl="1"/>
            <a:r>
              <a:rPr lang="th-TH" sz="3200" b="1" dirty="0">
                <a:solidFill>
                  <a:srgbClr val="002060"/>
                </a:solidFill>
              </a:rPr>
              <a:t>การประเมินกิจกรรมการพัฒนาผู้เรียน</a:t>
            </a:r>
          </a:p>
          <a:p>
            <a:pPr lvl="1"/>
            <a:r>
              <a:rPr lang="th-TH" sz="3200" b="1" dirty="0">
                <a:solidFill>
                  <a:srgbClr val="002060"/>
                </a:solidFill>
              </a:rPr>
              <a:t>การประเมินผลการเรียนรู้ตามกลุ่มสาระการเรียนรู้ </a:t>
            </a:r>
            <a:r>
              <a:rPr lang="en-US" sz="3200" b="1" dirty="0">
                <a:solidFill>
                  <a:srgbClr val="002060"/>
                </a:solidFill>
              </a:rPr>
              <a:t> 8 </a:t>
            </a:r>
            <a:r>
              <a:rPr lang="th-TH" sz="3200" b="1" dirty="0">
                <a:solidFill>
                  <a:srgbClr val="002060"/>
                </a:solidFill>
              </a:rPr>
              <a:t>กลุ่ม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63000" cy="5257800"/>
          </a:xfrm>
        </p:spPr>
        <p:txBody>
          <a:bodyPr/>
          <a:lstStyle/>
          <a:p>
            <a:pPr marL="742950" indent="-742950">
              <a:buNone/>
            </a:pPr>
            <a:r>
              <a:rPr lang="en-US" sz="4000" b="1" dirty="0"/>
              <a:t>1.</a:t>
            </a:r>
            <a:r>
              <a:rPr lang="th-TH" sz="4000" b="1" dirty="0"/>
              <a:t>การวัดและประเมินเพื่อพัฒนาผู้เรียน เป็นการประเมินระหว่างการเรียนการสอน </a:t>
            </a:r>
            <a:r>
              <a:rPr lang="en-US" sz="4000" b="1" dirty="0"/>
              <a:t>(Formative assessment)</a:t>
            </a:r>
          </a:p>
          <a:p>
            <a:pPr marL="742950" indent="-742950">
              <a:buNone/>
            </a:pPr>
            <a:r>
              <a:rPr lang="th-TH" sz="4000" b="1" dirty="0">
                <a:solidFill>
                  <a:srgbClr val="FF0000"/>
                </a:solidFill>
              </a:rPr>
              <a:t>เครื่องมือที่ใช้ประเมิน </a:t>
            </a:r>
          </a:p>
          <a:p>
            <a:pPr marL="742950" indent="-742950">
              <a:buNone/>
            </a:pPr>
            <a:r>
              <a:rPr lang="th-TH" sz="4000" b="1" dirty="0"/>
              <a:t>	</a:t>
            </a:r>
            <a:r>
              <a:rPr lang="th-TH" sz="3600" b="1" dirty="0"/>
              <a:t>การสังเกต การซักถาม สรุปประเด็น การใช้แฟ้มสะสมงาน เพื่อนประเมินเพื่อน </a:t>
            </a:r>
          </a:p>
          <a:p>
            <a:pPr marL="742950" indent="-742950">
              <a:buNone/>
            </a:pPr>
            <a:r>
              <a:rPr lang="th-TH" sz="4000" b="1" dirty="0">
                <a:solidFill>
                  <a:srgbClr val="FF0000"/>
                </a:solidFill>
              </a:rPr>
              <a:t>สิ่งสำคัญที่สุดในการประเมินเพื่อพัฒนา </a:t>
            </a:r>
            <a:r>
              <a:rPr lang="th-TH" sz="4000" b="1" dirty="0"/>
              <a:t>คือ การให้ข้อมูลย้อนกลับในลักษณะคำแนะนำที่เชื่อมโยงความรู้</a:t>
            </a:r>
          </a:p>
          <a:p>
            <a:endParaRPr lang="th-TH" sz="6000" dirty="0"/>
          </a:p>
        </p:txBody>
      </p:sp>
      <p:pic>
        <p:nvPicPr>
          <p:cNvPr id="4" name="รูปภาพ 3" descr="im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928934"/>
            <a:ext cx="1219200" cy="1246660"/>
          </a:xfrm>
          <a:prstGeom prst="rect">
            <a:avLst/>
          </a:prstGeom>
        </p:spPr>
      </p:pic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2954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Arial" pitchFamily="34" charset="0"/>
              </a:rPr>
              <a:t>2. </a:t>
            </a:r>
            <a:r>
              <a:rPr lang="th-TH" sz="4000" b="1" dirty="0">
                <a:solidFill>
                  <a:schemeClr val="tx1"/>
                </a:solidFill>
                <a:latin typeface="Arial" pitchFamily="34" charset="0"/>
              </a:rPr>
              <a:t>จุดมุ่งหมายของการวัดและประเมินผลการเรียนรู้ 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Edwardian Script ITC" pitchFamily="66" charset="0"/>
              </a:rPr>
              <a:t>end.</a:t>
            </a:r>
            <a:endParaRPr lang="th-TH" sz="6000" b="1" dirty="0">
              <a:solidFill>
                <a:srgbClr val="002060"/>
              </a:solidFill>
              <a:latin typeface="Edwardian Script ITC" pitchFamily="66" charset="0"/>
            </a:endParaRPr>
          </a:p>
        </p:txBody>
      </p:sp>
      <p:pic>
        <p:nvPicPr>
          <p:cNvPr id="5" name="ตัวยึดเนื้อหา 4" descr="im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2286000"/>
            <a:ext cx="6705600" cy="28717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63000" cy="5257800"/>
          </a:xfrm>
        </p:spPr>
        <p:txBody>
          <a:bodyPr/>
          <a:lstStyle/>
          <a:p>
            <a:pPr marL="742950" indent="-742950">
              <a:buNone/>
            </a:pPr>
            <a:r>
              <a:rPr lang="en-US" sz="4000" b="1" dirty="0"/>
              <a:t>2.</a:t>
            </a:r>
            <a:r>
              <a:rPr lang="th-TH" sz="4000" b="1" dirty="0"/>
              <a:t>การวัดและประเมินเพื่อตัดสินผลการเรียน เป็นการประเมินสรุปผลการเรียน </a:t>
            </a:r>
            <a:r>
              <a:rPr lang="en-US" sz="4000" b="1" dirty="0"/>
              <a:t>(Summative assessment)</a:t>
            </a:r>
          </a:p>
          <a:p>
            <a:pPr marL="742950" indent="-742950">
              <a:buNone/>
            </a:pPr>
            <a:r>
              <a:rPr lang="th-TH" sz="4000" b="1" dirty="0">
                <a:solidFill>
                  <a:srgbClr val="FF0000"/>
                </a:solidFill>
              </a:rPr>
              <a:t>เครื่องมือที่ใช้ประเมิน  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th-TH" sz="3600" b="1" dirty="0"/>
              <a:t>แบบทดสอบ</a:t>
            </a:r>
          </a:p>
          <a:p>
            <a:pPr marL="742950" indent="-742950">
              <a:buNone/>
            </a:pPr>
            <a:r>
              <a:rPr lang="th-TH" sz="4000" b="1" dirty="0">
                <a:solidFill>
                  <a:srgbClr val="FF0000"/>
                </a:solidFill>
              </a:rPr>
              <a:t>สิ่งสำคัญที่สุดในการประเมิน</a:t>
            </a:r>
            <a:r>
              <a:rPr lang="th-TH" sz="4000" b="1" dirty="0"/>
              <a:t>คือ </a:t>
            </a:r>
            <a:r>
              <a:rPr lang="th-TH" sz="3600" b="1" dirty="0"/>
              <a:t>การให้โอกาสผู้เรียนแสดงความรู้ความสามารถด้วยวิธีการที่หลากหลาย และมีเกณฑ์การตัดสินมากกว่าใช้การเปรียบเทียบระหว่างผู้เรียน</a:t>
            </a:r>
          </a:p>
          <a:p>
            <a:endParaRPr lang="th-TH" sz="6000" dirty="0"/>
          </a:p>
        </p:txBody>
      </p:sp>
      <p:pic>
        <p:nvPicPr>
          <p:cNvPr id="4" name="รูปภาพ 3" descr="im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928934"/>
            <a:ext cx="1219200" cy="1246660"/>
          </a:xfrm>
          <a:prstGeom prst="rect">
            <a:avLst/>
          </a:prstGeom>
        </p:spPr>
      </p:pic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295400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1"/>
                </a:solidFill>
                <a:latin typeface="Arial" pitchFamily="34" charset="0"/>
              </a:rPr>
              <a:t>จุดมุ่งหมายของการวัดและประเมินผลการเรียนรู้  (ต่อ)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</a:rPr>
              <a:t>3. </a:t>
            </a:r>
            <a:r>
              <a:rPr lang="th-TH" b="1" dirty="0">
                <a:solidFill>
                  <a:schemeClr val="tx1"/>
                </a:solidFill>
                <a:latin typeface="Arial" pitchFamily="34" charset="0"/>
              </a:rPr>
              <a:t>การกำกับดูแลคุณภาพทางการศึกษา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763000" cy="5043510"/>
          </a:xfrm>
        </p:spPr>
        <p:txBody>
          <a:bodyPr/>
          <a:lstStyle/>
          <a:p>
            <a:r>
              <a:rPr lang="th-TH" sz="3600" b="1" dirty="0"/>
              <a:t>คือ การตรวจสอบความก้าวหน้าในการเรียนรู้ของผู้เรียน    เพื่อนำผลมาใช้ในการพัฒนาต่อไป</a:t>
            </a:r>
          </a:p>
          <a:p>
            <a:r>
              <a:rPr lang="th-TH" sz="3600" b="1" dirty="0"/>
              <a:t>หลักสูตรแกนกลางการศึกษาขั้นพื้นฐาน พ.ศ. </a:t>
            </a:r>
            <a:r>
              <a:rPr lang="en-US" sz="3600" b="1" dirty="0"/>
              <a:t>2551 </a:t>
            </a:r>
            <a:r>
              <a:rPr lang="th-TH" sz="3600" b="1" dirty="0"/>
              <a:t>กำหนดให้มีการวัดและประเมินผลการเรียนรู้ </a:t>
            </a:r>
            <a:r>
              <a:rPr lang="en-US" sz="3600" b="1" dirty="0"/>
              <a:t>4 </a:t>
            </a:r>
            <a:r>
              <a:rPr lang="th-TH" sz="3600" b="1" dirty="0"/>
              <a:t>ระดับ ได้แก่</a:t>
            </a:r>
          </a:p>
          <a:p>
            <a:pPr lvl="1"/>
            <a:r>
              <a:rPr lang="th-TH" sz="3300" b="1" dirty="0"/>
              <a:t>ระดับชั้นเรียน</a:t>
            </a:r>
          </a:p>
          <a:p>
            <a:pPr lvl="1"/>
            <a:r>
              <a:rPr lang="th-TH" sz="3300" b="1" dirty="0"/>
              <a:t>ระดับสถานศึกษา</a:t>
            </a:r>
          </a:p>
          <a:p>
            <a:pPr lvl="1"/>
            <a:r>
              <a:rPr lang="th-TH" sz="3300" b="1" dirty="0"/>
              <a:t>ระดับเขตพื้นที่การศึกษา</a:t>
            </a:r>
          </a:p>
          <a:p>
            <a:pPr lvl="1"/>
            <a:r>
              <a:rPr lang="th-TH" sz="3300" b="1" dirty="0"/>
              <a:t>ระดับชาติ</a:t>
            </a:r>
          </a:p>
          <a:p>
            <a:endParaRPr lang="th-TH" sz="6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763000" cy="4267200"/>
          </a:xfrm>
        </p:spPr>
        <p:txBody>
          <a:bodyPr/>
          <a:lstStyle/>
          <a:p>
            <a:pPr lvl="1"/>
            <a:r>
              <a:rPr lang="th-TH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เป็นการวัดและประเมินผลที่อยู่ในกระบวนการเรียนการสอน ผู้สอนประเมินผลการเรียนรู้ตามตัวชี้วัดที่กำหนดไว้ในแต่ละหน่วยการเรียนรู้</a:t>
            </a:r>
          </a:p>
          <a:p>
            <a:pPr lvl="1"/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ตรวจสอบผู้เรียนว่ามีผลการเรียนรู้มากน้อยเพียงใด</a:t>
            </a:r>
          </a:p>
          <a:p>
            <a:pPr lvl="1"/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ประเมินเพื่อตัดสิน (การประเมินผลกลางภาค หรือปลายภาค)</a:t>
            </a:r>
          </a:p>
          <a:p>
            <a:pPr lvl="1"/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ใช้ปรับปรุงการเรียนการสอน</a:t>
            </a:r>
            <a:endParaRPr lang="th-TH" sz="4000" b="1" dirty="0">
              <a:solidFill>
                <a:srgbClr val="002060"/>
              </a:solidFill>
            </a:endParaRPr>
          </a:p>
          <a:p>
            <a:endParaRPr lang="th-TH" sz="6000" dirty="0"/>
          </a:p>
        </p:txBody>
      </p:sp>
      <p:pic>
        <p:nvPicPr>
          <p:cNvPr id="4" name="รูปภาพ 3" descr="im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455508"/>
            <a:ext cx="1371600" cy="1402492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762000" y="152400"/>
            <a:ext cx="6615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9088" lvl="0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cs typeface="FreesiaUPC"/>
              </a:rPr>
              <a:t>3.1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cs typeface="FreesiaUPC"/>
              </a:rPr>
              <a:t>การประเมินระดับชั้นเรียน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3.2 </a:t>
            </a:r>
            <a:r>
              <a:rPr lang="th-TH" sz="4800" b="1" dirty="0">
                <a:solidFill>
                  <a:schemeClr val="tx1"/>
                </a:solidFill>
              </a:rPr>
              <a:t>การประเมินระดับสถานศึกษา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th-TH" sz="3200" b="1" dirty="0">
                <a:solidFill>
                  <a:srgbClr val="008000"/>
                </a:solidFill>
              </a:rPr>
              <a:t>เป็นการตรวจสอบผลการเรียนรู้รายปี/รายภาค  ผลการประเมินการอ่าน การคิดวิเคราะห์และการเขียน คุณลักษณะพึงประสงค์และกิจกรรมพัฒนาผู้เรียน และเป็นการประเมินเพื่อให้ได้ข้อมูลเกี่ยวกับการจัดการศึกษา</a:t>
            </a:r>
          </a:p>
          <a:p>
            <a:r>
              <a:rPr lang="th-TH" sz="3200" b="1" dirty="0">
                <a:solidFill>
                  <a:srgbClr val="008000"/>
                </a:solidFill>
              </a:rPr>
              <a:t> </a:t>
            </a:r>
            <a:r>
              <a:rPr lang="th-TH" sz="3200" b="1" dirty="0">
                <a:solidFill>
                  <a:srgbClr val="002060"/>
                </a:solidFill>
              </a:rPr>
              <a:t>ผลการประเมินจะเป็นข้อมูลและสารสนเทศ</a:t>
            </a:r>
          </a:p>
          <a:p>
            <a:pPr lvl="1"/>
            <a:r>
              <a:rPr lang="th-TH" sz="2400" b="1" dirty="0">
                <a:solidFill>
                  <a:srgbClr val="008000"/>
                </a:solidFill>
              </a:rPr>
              <a:t>เพื่อปรับปรุงนโยบาย หลักสูตร โครงการ หรือวิธีการจัดการเรียนการสอน</a:t>
            </a:r>
          </a:p>
          <a:p>
            <a:pPr lvl="1"/>
            <a:r>
              <a:rPr lang="th-TH" sz="2400" b="1" dirty="0">
                <a:solidFill>
                  <a:srgbClr val="008000"/>
                </a:solidFill>
              </a:rPr>
              <a:t> เพื่อจัดทำแผนพัฒนาคุณภาพการศึกษาของสถานศึกษาตามแนวทางการประกันคุณภาพการศึกษา</a:t>
            </a:r>
          </a:p>
          <a:p>
            <a:pPr lvl="1"/>
            <a:r>
              <a:rPr lang="th-TH" sz="2400" b="1" dirty="0">
                <a:solidFill>
                  <a:srgbClr val="008000"/>
                </a:solidFill>
              </a:rPr>
              <a:t> เพื่อรายงานผลการจัดการศึกษาต่อคณะกรรมการสถานศึกษาขั้นพื้นฐาน สำนักงานเขตพื้นที่การศึกษา สำนักงานคณะกรรมการการศึกษาขั้นพื้นฐาน ผู้ปกครองและชุมชน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2060"/>
                </a:solidFill>
              </a:rPr>
              <a:t>3.3 </a:t>
            </a:r>
            <a:r>
              <a:rPr lang="th-TH" sz="4800" b="1" dirty="0">
                <a:solidFill>
                  <a:srgbClr val="002060"/>
                </a:solidFill>
              </a:rPr>
              <a:t>การประเมินระดับเขตพื้นที่การศึกษา</a:t>
            </a:r>
            <a:endParaRPr lang="th-TH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rgbClr val="002060"/>
              </a:buClr>
              <a:buFont typeface="Wingdings"/>
              <a:buChar char=""/>
              <a:defRPr/>
            </a:pPr>
            <a:r>
              <a:rPr lang="th-TH" sz="3600" b="1" dirty="0">
                <a:solidFill>
                  <a:srgbClr val="002060"/>
                </a:solidFill>
              </a:rPr>
              <a:t>เพื่อใช้ข้อมูลเป็นพื้นฐานในการพัฒนาคุณภาพการศึกษาระดับเขตพื้นที่การศึกษา 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rgbClr val="002060"/>
              </a:buClr>
              <a:buFont typeface="Wingdings"/>
              <a:buChar char=""/>
              <a:defRPr/>
            </a:pPr>
            <a:r>
              <a:rPr lang="th-TH" sz="3600" b="1" dirty="0">
                <a:solidFill>
                  <a:srgbClr val="002060"/>
                </a:solidFill>
              </a:rPr>
              <a:t> วิธีการประเมิน โดยใช้วิธีการและเครื่องมือที่เป็นมาตรฐานซึ่งจัดทำโดยเขตพื้นที่การศึกษา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en-US" sz="4000" b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sz="40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2581</Words>
  <Application>Microsoft Office PowerPoint</Application>
  <PresentationFormat>นำเสนอทางหน้าจอ (4:3)</PresentationFormat>
  <Paragraphs>217</Paragraphs>
  <Slides>40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40</vt:i4>
      </vt:variant>
    </vt:vector>
  </HeadingPairs>
  <TitlesOfParts>
    <vt:vector size="48" baseType="lpstr">
      <vt:lpstr>Angsana New</vt:lpstr>
      <vt:lpstr>Arial</vt:lpstr>
      <vt:lpstr>Edwardian Script ITC</vt:lpstr>
      <vt:lpstr>Georgia</vt:lpstr>
      <vt:lpstr>Tw Cen MT</vt:lpstr>
      <vt:lpstr>Wingdings</vt:lpstr>
      <vt:lpstr>Wingdings 2</vt:lpstr>
      <vt:lpstr>ตรงกลาง</vt:lpstr>
      <vt:lpstr>  บทที่ 2  แนวทางการวัดและประเมินผลการเรียนรู้ ตามหลักสูตรแกนกลางการศึกษาขั้นพื้นฐาน พุทธศักราช 2551  </vt:lpstr>
      <vt:lpstr>เนื้อหา</vt:lpstr>
      <vt:lpstr>1.บทนำ</vt:lpstr>
      <vt:lpstr>2. จุดมุ่งหมายของการวัดและประเมินผลการเรียนรู้ </vt:lpstr>
      <vt:lpstr>จุดมุ่งหมายของการวัดและประเมินผลการเรียนรู้  (ต่อ)</vt:lpstr>
      <vt:lpstr>3. การกำกับดูแลคุณภาพทางการศึกษา</vt:lpstr>
      <vt:lpstr>งานนำเสนอ PowerPoint</vt:lpstr>
      <vt:lpstr>3.2 การประเมินระดับสถานศึกษา</vt:lpstr>
      <vt:lpstr>3.3 การประเมินระดับเขตพื้นที่การศึกษา</vt:lpstr>
      <vt:lpstr>3.4 การประเมินระดับชาติ</vt:lpstr>
      <vt:lpstr>4. หลักการวัดและประเมินผลการเรียนรู้</vt:lpstr>
      <vt:lpstr>แนวทางในการตัดสินใจเกี่ยวกับการวัดและประเมินผลการเรียนรู้ตามหลักสูตรสถานศึกษา</vt:lpstr>
      <vt:lpstr>หลักการวัดและประเมินผลตามหลักสูตรสถานศึกษา (ต่อ)</vt:lpstr>
      <vt:lpstr>หลักการวัดและประเมินผลตามหลักสูตรสถานศึกษา (ต่อ)</vt:lpstr>
      <vt:lpstr>5. องค์ประกอบการวัดและประเมินผลการเรียนรู้</vt:lpstr>
      <vt:lpstr>5.1การวัดและประเมินผลตามกลุ่มสาระการเรียนรู้</vt:lpstr>
      <vt:lpstr>8 กลุ่มสาระการเรียนรู้</vt:lpstr>
      <vt:lpstr>5.2 การประเมินการอ่าน การคิดวิเคราะห์ และการเขียน</vt:lpstr>
      <vt:lpstr>การประเมินการอ่าน คิดวิเคราะห์ และเขียน</vt:lpstr>
      <vt:lpstr>5.3 การประเมินคุณลักษณะอันพึงประสงค์ </vt:lpstr>
      <vt:lpstr>5.4 การประเมินกิจกรรมพัฒนาผู้เรียน</vt:lpstr>
      <vt:lpstr>6. เกณฑ์การวัดและประเมินผลการเรียนรู้</vt:lpstr>
      <vt:lpstr>6.1 ระดับประถมศึกษา</vt:lpstr>
      <vt:lpstr>6.1 ระดับประถมศึกษา (ต่อ)</vt:lpstr>
      <vt:lpstr>6.1 ระดับประถมศึกษา (ต่อ)</vt:lpstr>
      <vt:lpstr>6.2 ระดับมัธยมศึกษา</vt:lpstr>
      <vt:lpstr>6.2 ระดับมัธยมศึกษา (ต่อ)</vt:lpstr>
      <vt:lpstr>เกณฑ์การจบระดับมัธยมศึกษาตอนต้น</vt:lpstr>
      <vt:lpstr>เกณฑ์การจบระดับมัธยมศึกษาตอนปลาย</vt:lpstr>
      <vt:lpstr>7.กรอบการวัดและประเมินผลการเรียนรู้ </vt:lpstr>
      <vt:lpstr>8. แนวทางการวัดและประเมินผลการเรียนรู้</vt:lpstr>
      <vt:lpstr>แนวทางการประเมินผลองค์ประกอบ 4 ด้าน คือ</vt:lpstr>
      <vt:lpstr>8.1 การประเมินผลการเรียนรู้ตามกลุ่มสาระการเรียนรู้ </vt:lpstr>
      <vt:lpstr>8.2 การประเมินการอ่าน คิดวิเคราะห์ และเขียน</vt:lpstr>
      <vt:lpstr>8.2 การประเมินการอ่าน คิดวิเคราะห์ และเขียน (ต่อ)</vt:lpstr>
      <vt:lpstr>คำถามท้ายบท</vt:lpstr>
      <vt:lpstr>คำถามท้ายบท (ต่อ)</vt:lpstr>
      <vt:lpstr>คำถามท้ายบท (ต่อ)</vt:lpstr>
      <vt:lpstr>ข้อ 2</vt:lpstr>
      <vt:lpstr>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จุดหมายทางการศึกษา</dc:title>
  <dc:creator>sureeporn</dc:creator>
  <cp:lastModifiedBy>Acer</cp:lastModifiedBy>
  <cp:revision>175</cp:revision>
  <dcterms:created xsi:type="dcterms:W3CDTF">2009-06-15T14:48:22Z</dcterms:created>
  <dcterms:modified xsi:type="dcterms:W3CDTF">2022-01-06T07:01:22Z</dcterms:modified>
</cp:coreProperties>
</file>