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6" d="100"/>
          <a:sy n="36" d="100"/>
        </p:scale>
        <p:origin x="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537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463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152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44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574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8688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6309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33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219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332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942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398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130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895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430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323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C8DE0-C0FE-4397-AF84-FF9F55AD1563}" type="datetimeFigureOut">
              <a:rPr lang="th-TH" smtClean="0"/>
              <a:t>17/04/66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3CEC7C-4060-4CEA-8D57-792255F1C8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622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0600"/>
            <a:ext cx="8723870" cy="624059"/>
          </a:xfrm>
        </p:spPr>
        <p:txBody>
          <a:bodyPr>
            <a:noAutofit/>
          </a:bodyPr>
          <a:lstStyle/>
          <a:p>
            <a:pPr algn="l"/>
            <a:r>
              <a:rPr lang="th-TH" sz="4000" b="1" dirty="0">
                <a:solidFill>
                  <a:srgbClr val="C00000"/>
                </a:solidFill>
              </a:rPr>
              <a:t>การนำเสนอ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859" y="1820562"/>
            <a:ext cx="9218141" cy="4390768"/>
          </a:xfrm>
        </p:spPr>
        <p:txBody>
          <a:bodyPr/>
          <a:lstStyle/>
          <a:p>
            <a:pPr algn="l"/>
            <a:r>
              <a:rPr lang="th-TH" sz="2800" b="1" dirty="0">
                <a:cs typeface="+mj-cs"/>
              </a:rPr>
              <a:t>ลักษณะการนำเสนอที่ดี</a:t>
            </a:r>
          </a:p>
          <a:p>
            <a:pPr algn="l"/>
            <a:r>
              <a:rPr lang="th-TH" sz="2800" dirty="0">
                <a:cs typeface="+mj-cs"/>
              </a:rPr>
              <a:t>1. มีวัตถุประสงค์ที่ชัดเจน</a:t>
            </a:r>
          </a:p>
          <a:p>
            <a:pPr algn="l"/>
            <a:r>
              <a:rPr lang="th-TH" sz="2800" dirty="0">
                <a:cs typeface="+mj-cs"/>
              </a:rPr>
              <a:t>2. มีรูปแบบการนำเสนอเหมาะสม  มีบุคลิกภาพที่เหมาะสม</a:t>
            </a:r>
          </a:p>
          <a:p>
            <a:pPr algn="l"/>
            <a:r>
              <a:rPr lang="th-TH" sz="2800" dirty="0">
                <a:cs typeface="+mj-cs"/>
              </a:rPr>
              <a:t>3. เตรียมตัวดี มีเนื้อหาสาระดี </a:t>
            </a:r>
          </a:p>
          <a:p>
            <a:pPr algn="l"/>
            <a:r>
              <a:rPr lang="th-TH" sz="2800" dirty="0">
                <a:cs typeface="+mj-cs"/>
              </a:rPr>
              <a:t>4. มี ข้อเสนอที่ดี </a:t>
            </a:r>
          </a:p>
        </p:txBody>
      </p:sp>
    </p:spTree>
    <p:extLst>
      <p:ext uri="{BB962C8B-B14F-4D97-AF65-F5344CB8AC3E}">
        <p14:creationId xmlns:p14="http://schemas.microsoft.com/office/powerpoint/2010/main" val="385149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F672D0-946B-4771-9E90-45485A01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C00000"/>
                </a:solidFill>
              </a:rPr>
              <a:t>ลักษณะวิธีการนำเสนองาน </a:t>
            </a:r>
            <a:br>
              <a:rPr lang="th-TH" b="1" dirty="0">
                <a:solidFill>
                  <a:srgbClr val="C00000"/>
                </a:solidFill>
              </a:rPr>
            </a:br>
            <a:r>
              <a:rPr lang="th-TH" b="1" dirty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Presentation Style)</a:t>
            </a:r>
            <a:br>
              <a:rPr lang="en-US" b="1" dirty="0">
                <a:solidFill>
                  <a:srgbClr val="C00000"/>
                </a:solidFill>
              </a:rPr>
            </a:b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901F6D1-118A-479D-B437-A85640333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500" b="1" dirty="0">
                <a:solidFill>
                  <a:srgbClr val="C00000"/>
                </a:solidFill>
              </a:rPr>
              <a:t>1.การพูดและสื่อด้วยภาพ (</a:t>
            </a:r>
            <a:r>
              <a:rPr lang="en-US" sz="3500" b="1" dirty="0">
                <a:solidFill>
                  <a:srgbClr val="C00000"/>
                </a:solidFill>
              </a:rPr>
              <a:t>Visual Style)</a:t>
            </a:r>
          </a:p>
          <a:p>
            <a:r>
              <a:rPr lang="th-TH" sz="2800" dirty="0">
                <a:cs typeface="+mj-cs"/>
              </a:rPr>
              <a:t>การนำเสนอด้วยภาพเป็นลักษณะการนำเสนอที่เป็นที่นิยมในช่วงหลัง ที่ให้ความสำคัญกับความสวยงามของสไลด์หรือตัว </a:t>
            </a:r>
            <a:r>
              <a:rPr lang="en-US" sz="2800" dirty="0">
                <a:cs typeface="+mj-cs"/>
              </a:rPr>
              <a:t>Presentation </a:t>
            </a:r>
            <a:r>
              <a:rPr lang="th-TH" sz="2800" dirty="0">
                <a:cs typeface="+mj-cs"/>
              </a:rPr>
              <a:t>ค่อนข้างมาก (เน้นภาพสวยงามมากกว่าตัวหนังสือ) โดยจุดเด่นนอกเหนือจากจะใช้ภาพอธิบายแล้ว ตัวผู้นำเสนอเองก็ต้องมีทักษะในการสร้างแรงดึงดูดให้ผู้ฟังสนใจและคล้อยตาม ซึ่งหากมองดูแล้วจะเหมาะกับคนที่พูดเก่ง เรียบเรียงประเด็นเก่ง นำเสนอเก่ง มีประสบการณ์ในการนำเสนอมานาน และส่วนใหญ่จะเป็นการพูดในที่สาธารณะที่มีคนฟังจำนวนมาก (</a:t>
            </a:r>
            <a:r>
              <a:rPr lang="en-US" sz="2800" dirty="0">
                <a:cs typeface="+mj-cs"/>
              </a:rPr>
              <a:t>Public Speaker) </a:t>
            </a:r>
            <a:r>
              <a:rPr lang="th-TH" sz="2800" dirty="0">
                <a:cs typeface="+mj-cs"/>
              </a:rPr>
              <a:t>เป็นนักเล่าเรื่องราว (</a:t>
            </a:r>
            <a:r>
              <a:rPr lang="en-US" sz="2800" dirty="0">
                <a:cs typeface="+mj-cs"/>
              </a:rPr>
              <a:t>Storyteller) </a:t>
            </a:r>
            <a:r>
              <a:rPr lang="th-TH" sz="2800" dirty="0">
                <a:cs typeface="+mj-cs"/>
              </a:rPr>
              <a:t>และเป็นผู้นำเสนอวิสัยทัศน์ตามเวที</a:t>
            </a:r>
            <a:r>
              <a:rPr lang="th-TH" sz="2800" dirty="0" err="1">
                <a:cs typeface="+mj-cs"/>
              </a:rPr>
              <a:t>ต่างๆ</a:t>
            </a:r>
            <a:r>
              <a:rPr lang="th-TH" sz="2800" dirty="0">
                <a:cs typeface="+mj-cs"/>
              </a:rPr>
              <a:t> (</a:t>
            </a:r>
            <a:r>
              <a:rPr lang="en-US" sz="2800" dirty="0">
                <a:cs typeface="+mj-cs"/>
              </a:rPr>
              <a:t>Visionary) </a:t>
            </a:r>
            <a:r>
              <a:rPr lang="th-TH" sz="2800" dirty="0">
                <a:cs typeface="+mj-cs"/>
              </a:rPr>
              <a:t>ถ้านึกภาพไม่ออกลองนึกถึงเมื่อครั้งที่ </a:t>
            </a:r>
            <a:r>
              <a:rPr lang="en-US" sz="2800" dirty="0">
                <a:cs typeface="+mj-cs"/>
              </a:rPr>
              <a:t>Steve Jobs </a:t>
            </a:r>
            <a:r>
              <a:rPr lang="th-TH" sz="2800" dirty="0">
                <a:cs typeface="+mj-cs"/>
              </a:rPr>
              <a:t>ยืนกลางเวทีและนำเสนอ </a:t>
            </a:r>
            <a:r>
              <a:rPr lang="en-US" sz="2800" dirty="0">
                <a:cs typeface="+mj-cs"/>
              </a:rPr>
              <a:t>iPhone </a:t>
            </a:r>
            <a:r>
              <a:rPr lang="th-TH" sz="2800" dirty="0">
                <a:cs typeface="+mj-cs"/>
              </a:rPr>
              <a:t>แต่ละรุ่นดูครับ</a:t>
            </a:r>
          </a:p>
        </p:txBody>
      </p:sp>
    </p:spTree>
    <p:extLst>
      <p:ext uri="{BB962C8B-B14F-4D97-AF65-F5344CB8AC3E}">
        <p14:creationId xmlns:p14="http://schemas.microsoft.com/office/powerpoint/2010/main" val="68465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C904C21-33F9-49F6-BA22-2059A896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C00000"/>
                </a:solidFill>
              </a:rPr>
              <a:t>ลักษณะวิธีการนำเสนองาน </a:t>
            </a:r>
            <a:br>
              <a:rPr lang="th-TH" b="1" dirty="0">
                <a:solidFill>
                  <a:srgbClr val="C00000"/>
                </a:solidFill>
              </a:rPr>
            </a:br>
            <a:r>
              <a:rPr lang="th-TH" b="1" dirty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Presentation Style)</a:t>
            </a:r>
            <a:br>
              <a:rPr lang="en-US" b="1" dirty="0">
                <a:solidFill>
                  <a:srgbClr val="C0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8EBCC18-E2D3-42DB-A1B4-A95B8533B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/>
              <a:t>2.การพูดแบบอิสระ (</a:t>
            </a:r>
            <a:r>
              <a:rPr lang="en-US" sz="3200" b="1" dirty="0"/>
              <a:t>Freeform Style)</a:t>
            </a:r>
            <a:endParaRPr lang="en-US" sz="3200" dirty="0"/>
          </a:p>
          <a:p>
            <a:r>
              <a:rPr lang="th-TH" sz="2800" dirty="0"/>
              <a:t>การนำเสนอหรือการบรรยายที่ไม่ใช้สไลด์หรือตัว </a:t>
            </a:r>
            <a:r>
              <a:rPr lang="en-US" sz="2800" dirty="0"/>
              <a:t>Presentation </a:t>
            </a:r>
            <a:r>
              <a:rPr lang="th-TH" sz="2800" dirty="0" err="1"/>
              <a:t>ใดๆ</a:t>
            </a:r>
            <a:r>
              <a:rPr lang="th-TH" sz="2800" dirty="0"/>
              <a:t>เลย หรือเรียกว่าการยืนพูดคนเดียวแบบ</a:t>
            </a:r>
            <a:r>
              <a:rPr lang="th-TH" sz="2800" dirty="0" err="1"/>
              <a:t>เดี่ยวๆ</a:t>
            </a:r>
            <a:r>
              <a:rPr lang="th-TH" sz="2800" dirty="0"/>
              <a:t>กลางเวที ซึ่งการนำเสนอในลักษณะนี้ผู้พูดต้องมีความชำนาญมาก มีวิธีเชื่อมเรื่องราวและลำดับใจความสำคัญที่เก่ง เหมาะกับการนำเสนอที่ไม่ต้องใช้เวลาที่ยาวมากจนเกินไป 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617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E91F3C9-9467-419E-93C8-DE7F5EAA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C00000"/>
                </a:solidFill>
              </a:rPr>
              <a:t>ลักษณะวิธีการนำเสนองาน </a:t>
            </a:r>
            <a:br>
              <a:rPr lang="th-TH" b="1" dirty="0">
                <a:solidFill>
                  <a:srgbClr val="C00000"/>
                </a:solidFill>
              </a:rPr>
            </a:br>
            <a:r>
              <a:rPr lang="th-TH" b="1" dirty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Presentation Style)</a:t>
            </a:r>
            <a:br>
              <a:rPr lang="en-US" b="1" dirty="0">
                <a:solidFill>
                  <a:srgbClr val="C0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300CA93-DF93-499A-8F0D-C030BF98A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>
                <a:solidFill>
                  <a:srgbClr val="C00000"/>
                </a:solidFill>
                <a:cs typeface="+mj-cs"/>
              </a:rPr>
              <a:t>3.การพูดแบบการสอน (</a:t>
            </a:r>
            <a:r>
              <a:rPr lang="en-US" sz="3200" b="1" dirty="0">
                <a:solidFill>
                  <a:srgbClr val="C00000"/>
                </a:solidFill>
                <a:cs typeface="+mj-cs"/>
              </a:rPr>
              <a:t>Instructor Style)</a:t>
            </a:r>
          </a:p>
          <a:p>
            <a:endParaRPr lang="en-US" sz="3200" dirty="0"/>
          </a:p>
          <a:p>
            <a:r>
              <a:rPr lang="th-TH" sz="2800" dirty="0">
                <a:cs typeface="+mj-cs"/>
              </a:rPr>
              <a:t>ถ้ารายละเอียดการนำเสนอนั้นมีความสลับซับซ้อนที่ต้องอธิบาย </a:t>
            </a:r>
          </a:p>
          <a:p>
            <a:r>
              <a:rPr lang="th-TH" sz="2800" dirty="0">
                <a:cs typeface="+mj-cs"/>
              </a:rPr>
              <a:t>การพูดนั้นจะมีการเปรียบเทียบหรือการใช้หลากหลายเนื้อหาเข้ามาเกี่ยวข้อง</a:t>
            </a:r>
          </a:p>
          <a:p>
            <a:r>
              <a:rPr lang="th-TH" sz="2800" dirty="0">
                <a:cs typeface="+mj-cs"/>
              </a:rPr>
              <a:t>เป็นการนำเสนอเชิงลึก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7648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627458-E753-4A4E-8B85-38A3B46C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C00000"/>
                </a:solidFill>
              </a:rPr>
              <a:t>ลักษณะวิธีการนำเสนองาน </a:t>
            </a:r>
            <a:br>
              <a:rPr lang="th-TH" b="1" dirty="0">
                <a:solidFill>
                  <a:srgbClr val="C00000"/>
                </a:solidFill>
              </a:rPr>
            </a:br>
            <a:r>
              <a:rPr lang="th-TH" b="1" dirty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Presentation Style)</a:t>
            </a:r>
            <a:br>
              <a:rPr lang="en-US" b="1" dirty="0">
                <a:solidFill>
                  <a:srgbClr val="C0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9DD63C7-D766-4466-BDBC-17DAD9E0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>
                <a:solidFill>
                  <a:srgbClr val="C00000"/>
                </a:solidFill>
                <a:cs typeface="+mj-cs"/>
              </a:rPr>
              <a:t>การพูดแบบแนะแนวทาง (</a:t>
            </a:r>
            <a:r>
              <a:rPr lang="en-US" sz="3200" b="1" dirty="0">
                <a:solidFill>
                  <a:srgbClr val="C00000"/>
                </a:solidFill>
                <a:cs typeface="+mj-cs"/>
              </a:rPr>
              <a:t>Coach Style)</a:t>
            </a:r>
          </a:p>
          <a:p>
            <a:endParaRPr lang="en-US" sz="3200" b="1" dirty="0">
              <a:cs typeface="+mj-cs"/>
            </a:endParaRPr>
          </a:p>
          <a:p>
            <a:r>
              <a:rPr lang="th-TH" sz="2800" dirty="0">
                <a:cs typeface="+mj-cs"/>
              </a:rPr>
              <a:t>การพูดที่ใช้บุคลิกลักษณะอันโดดเด่นของตัวผู้พูดเพื่อให้ผู้ฟังมีส่วนร่วมอยู่ตลอดเวลา</a:t>
            </a:r>
          </a:p>
          <a:p>
            <a:r>
              <a:rPr lang="th-TH" sz="2800" dirty="0">
                <a:cs typeface="+mj-cs"/>
              </a:rPr>
              <a:t> การพูดในลักษณะนี้ต้องใช้พลังเป็นอย่างมากเพราะต้องกระตุ้นผู้ฟังอยู่ตลอด</a:t>
            </a:r>
          </a:p>
          <a:p>
            <a:r>
              <a:rPr lang="th-TH" sz="2800" dirty="0">
                <a:cs typeface="+mj-cs"/>
              </a:rPr>
              <a:t> เสมือนกับการกระตุ้นนักกีฬาให้ฝึกซ้อมและทำผลงานให้ดี </a:t>
            </a:r>
          </a:p>
          <a:p>
            <a:r>
              <a:rPr lang="th-TH" sz="2800" dirty="0">
                <a:cs typeface="+mj-cs"/>
              </a:rPr>
              <a:t>โดยการพูดลักษณะนี้มักจะยกตัวอย่างสถานการณ์หรือเรื่องราวให้ผู้ฟังมีส่วนร่วมอยู่ตลอดเวลา 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037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78D8CE-0549-4CF9-BF01-1EBA1EDB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C00000"/>
                </a:solidFill>
              </a:rPr>
              <a:t>ลักษณะวิธีการนำเสนองาน </a:t>
            </a:r>
            <a:br>
              <a:rPr lang="th-TH" b="1" dirty="0">
                <a:solidFill>
                  <a:srgbClr val="C00000"/>
                </a:solidFill>
              </a:rPr>
            </a:br>
            <a:r>
              <a:rPr lang="th-TH" b="1" dirty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Presentation Style)</a:t>
            </a:r>
            <a:br>
              <a:rPr lang="en-US" b="1" dirty="0">
                <a:solidFill>
                  <a:srgbClr val="C0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5045A9E-8B33-4C9E-A7FA-39E21CAA4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/>
              <a:t>4.การพูดแบบเล่าเรื่องราว </a:t>
            </a:r>
          </a:p>
          <a:p>
            <a:r>
              <a:rPr lang="th-TH" sz="3200" b="1" dirty="0"/>
              <a:t>(</a:t>
            </a:r>
            <a:r>
              <a:rPr lang="en-US" sz="3200" b="1" dirty="0"/>
              <a:t>Storytelling Style)</a:t>
            </a:r>
            <a:endParaRPr lang="en-US" sz="3200" dirty="0"/>
          </a:p>
          <a:p>
            <a:r>
              <a:rPr lang="th-TH" sz="2800" dirty="0">
                <a:cs typeface="+mj-cs"/>
              </a:rPr>
              <a:t>การพูดในลักษณะที่สร้างความเชื่อมโยงด้านอารมณ์กับผู้ฟังอย่างสูงสุด และดึงดูดให้ผู้ฟังอยู่กับคุณตั้งแต่ต้นจนจบ โดยส่วนใหญ่จะเล่าเรื่องด้วยปัญหาหรืออุปสรรคที่เกิดขึ้น ดึงให้ผู้ฟังอยู่ในภวังค์ตั้งแต่วินาทีแรกแล้วค่อยๆเพิ่มระดับเรื่องราวความเข้มข้นไปทีละขั้น </a:t>
            </a:r>
            <a:r>
              <a:rPr lang="th-TH" sz="2800" dirty="0" err="1">
                <a:cs typeface="+mj-cs"/>
              </a:rPr>
              <a:t>จริงๆ</a:t>
            </a:r>
            <a:r>
              <a:rPr lang="th-TH" sz="2800" dirty="0">
                <a:cs typeface="+mj-cs"/>
              </a:rPr>
              <a:t>แล้วการพูดลักษณะนี้จะเหมาะกับหลายๆสถานการณ์ที่มีระยะเวลาค่อนข้างมาก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2045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AAC73E-E2D0-493E-87CC-945D4EA1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C00000"/>
                </a:solidFill>
              </a:rPr>
              <a:t>ลักษณะวิธีการนำเสนองาน </a:t>
            </a:r>
            <a:br>
              <a:rPr lang="th-TH" b="1" dirty="0">
                <a:solidFill>
                  <a:srgbClr val="C00000"/>
                </a:solidFill>
              </a:rPr>
            </a:br>
            <a:r>
              <a:rPr lang="th-TH" b="1" dirty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Presentation Style)</a:t>
            </a:r>
            <a:br>
              <a:rPr lang="en-US" b="1" dirty="0">
                <a:solidFill>
                  <a:srgbClr val="C0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C1F2C33-8CA8-416A-8F1C-D40F351EF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200" b="1" dirty="0"/>
              <a:t>5.การพูดแบบเชื่อมโยงประเด็น (</a:t>
            </a:r>
            <a:r>
              <a:rPr lang="en-US" sz="3200" b="1" dirty="0"/>
              <a:t>Connector Style)</a:t>
            </a:r>
            <a:endParaRPr lang="en-US" sz="3200" dirty="0"/>
          </a:p>
          <a:p>
            <a:r>
              <a:rPr lang="th-TH" sz="3000" dirty="0">
                <a:cs typeface="+mj-cs"/>
              </a:rPr>
              <a:t>การพูดในลักษณะที่รับฟังความคิดเห็นของผู้ฟังหรือแบ่งปันประสบการณ์ที่เหมือนกัน แล้วนำมาประติดประต่อเรื่องราวผสมผสานกับการตั้งคำถามเป็น</a:t>
            </a:r>
            <a:r>
              <a:rPr lang="th-TH" sz="3000" dirty="0" err="1">
                <a:cs typeface="+mj-cs"/>
              </a:rPr>
              <a:t>ระยะๆ</a:t>
            </a:r>
            <a:r>
              <a:rPr lang="th-TH" sz="3000" dirty="0">
                <a:cs typeface="+mj-cs"/>
              </a:rPr>
              <a:t> ลักษณะการพูดจะใช้ท่าทางประกอบกับการพูดลักษณะแบบอิสระ (</a:t>
            </a:r>
            <a:r>
              <a:rPr lang="en-US" sz="3000" dirty="0">
                <a:cs typeface="+mj-cs"/>
              </a:rPr>
              <a:t>Freeform Style) </a:t>
            </a:r>
            <a:r>
              <a:rPr lang="th-TH" sz="3000" dirty="0">
                <a:cs typeface="+mj-cs"/>
              </a:rPr>
              <a:t>ซึ่งช่วยให้เกิดปฏิสัมพันธ์กับผู้ฟังได้อย่างดีและผู้ฟังจะรู้สึกผ่อนคลายที่จะตอบคำถาม</a:t>
            </a:r>
            <a:r>
              <a:rPr lang="th-TH" sz="3000" dirty="0" err="1">
                <a:cs typeface="+mj-cs"/>
              </a:rPr>
              <a:t>ต่างๆ</a:t>
            </a:r>
            <a:r>
              <a:rPr lang="th-TH" sz="3000" dirty="0">
                <a:cs typeface="+mj-cs"/>
              </a:rPr>
              <a:t> การพูดลักษณะนี้เราจะเห็นได้จากการเริ่มต้นขายงานของทีมขาย ที่มักจะตั้งคำถามเพื่อดูว่าลูกค้ามีปัญหาอะไรบ้าง มีความคาดหวังอะไร อยากได้อะไร และทีมขายก็จะเชื่อมโยงประเด็นเข้ากับสินค้าหรือบริการเพื่อนำเสนอทางออกที่ดีที่สุดให้ นับเป็นการพูดในลักษณะของการเป็นผู้ฟังที่ดีวิธีหนึ่งเลยทีเดียวครับ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030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58D787-D33E-4C58-93D2-05CD1734B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C00000"/>
                </a:solidFill>
              </a:rPr>
              <a:t>ลักษณะวิธีการนำเสนองาน </a:t>
            </a:r>
            <a:br>
              <a:rPr lang="th-TH" b="1" dirty="0">
                <a:solidFill>
                  <a:srgbClr val="C00000"/>
                </a:solidFill>
              </a:rPr>
            </a:br>
            <a:r>
              <a:rPr lang="th-TH" b="1" dirty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Presentation Style)</a:t>
            </a:r>
            <a:br>
              <a:rPr lang="en-US" b="1" dirty="0">
                <a:solidFill>
                  <a:srgbClr val="C0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C3E7A56-14D7-46BF-A743-9B1D638B0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>
                <a:cs typeface="+mj-cs"/>
              </a:rPr>
              <a:t>6.การพูดแบบสนทนา (</a:t>
            </a:r>
            <a:r>
              <a:rPr lang="en-US" sz="3200" b="1" dirty="0" err="1">
                <a:cs typeface="+mj-cs"/>
              </a:rPr>
              <a:t>Pechakucha</a:t>
            </a:r>
            <a:r>
              <a:rPr lang="en-US" sz="3200" b="1" dirty="0">
                <a:cs typeface="+mj-cs"/>
              </a:rPr>
              <a:t> Style)</a:t>
            </a:r>
            <a:endParaRPr lang="en-US" sz="3200" dirty="0">
              <a:cs typeface="+mj-cs"/>
            </a:endParaRPr>
          </a:p>
          <a:p>
            <a:r>
              <a:rPr lang="th-TH" sz="2800" dirty="0">
                <a:cs typeface="+mj-cs"/>
              </a:rPr>
              <a:t>เทคนิคสไตล์ญี่ปุ่นกับการพูดที่ใช้สไลด์ไม่เกิน 20 สไลด์ โดยใช้เวลา 15 วินาที/สไลด์ และใช้เวลาในการนำเสนอ 5 นาที นับเป็นการพูดที่ต้องเรียบเรียงกระบวนการคิดและนำเสนอให้อยู่ในกรอบและตรงประเด็น เหมือนกับกำลังสนทนาอยู่กับคู่สนทนา ซึ่งมันเหมาะกับการพูดต่อหน้าคนหมู่มากและมีเวลาให้พูดหรือผู้นำเสนอในเวลาจำกัด ซึ่งมันทำให้ผู้ฟังมุ่งไปสู่ประเด็นได้อย่างชัดเจน การพูดลักษณะนี้ต้องอาศัยการฝึกฝนค่อนข้างมากและต้องวางเค้าโครงเนื้อหาในการนำเสนอ เพราะมีการจำกัดเวลาในแต่ละสไลด์และบางครั้งก็จะทำสไลด์ให้เปลี่ยนหน้าแบบอัตโนมัติเมื่อครบ 15 วินาที 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614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71F407-915B-40C8-ABA4-0F478153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126"/>
          </a:xfrm>
        </p:spPr>
        <p:txBody>
          <a:bodyPr/>
          <a:lstStyle/>
          <a:p>
            <a:r>
              <a:rPr lang="th-TH" b="1" dirty="0">
                <a:solidFill>
                  <a:srgbClr val="C00000"/>
                </a:solidFill>
              </a:rPr>
              <a:t>การนำเสนอแบบวีดีทัศน์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D726265-CEB0-4994-B94A-1D4F71FB1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cs typeface="+mj-cs"/>
              </a:rPr>
              <a:t>1.การตีโจทย์</a:t>
            </a:r>
          </a:p>
          <a:p>
            <a:pPr marL="0" indent="0">
              <a:buNone/>
            </a:pPr>
            <a:r>
              <a:rPr lang="th-TH" sz="2800" b="1" dirty="0">
                <a:cs typeface="+mj-cs"/>
              </a:rPr>
              <a:t>2.กำหนดคอน</a:t>
            </a:r>
            <a:r>
              <a:rPr lang="th-TH" sz="2800" b="1" dirty="0" err="1">
                <a:cs typeface="+mj-cs"/>
              </a:rPr>
              <a:t>เซ็ป</a:t>
            </a:r>
            <a:endParaRPr lang="th-TH" sz="2800" b="1" dirty="0">
              <a:cs typeface="+mj-cs"/>
            </a:endParaRPr>
          </a:p>
          <a:p>
            <a:pPr marL="0" indent="0">
              <a:buNone/>
            </a:pPr>
            <a:r>
              <a:rPr lang="th-TH" sz="2800" b="1" dirty="0">
                <a:cs typeface="+mj-cs"/>
              </a:rPr>
              <a:t>3.ร่างสตอรี่บอร์ด  ลำดับเรื่องราว</a:t>
            </a:r>
          </a:p>
          <a:p>
            <a:pPr marL="0" indent="0">
              <a:buNone/>
            </a:pPr>
            <a:r>
              <a:rPr lang="th-TH" sz="2800" b="1" dirty="0">
                <a:cs typeface="+mj-cs"/>
              </a:rPr>
              <a:t>4.ดำเนินการถ่ายภาพ</a:t>
            </a:r>
          </a:p>
          <a:p>
            <a:pPr marL="0" indent="0">
              <a:buNone/>
            </a:pPr>
            <a:r>
              <a:rPr lang="th-TH" sz="2800" b="1" dirty="0">
                <a:cs typeface="+mj-cs"/>
              </a:rPr>
              <a:t>5.การตัดต่อ</a:t>
            </a:r>
          </a:p>
          <a:p>
            <a:pPr marL="0" indent="0">
              <a:buNone/>
            </a:pPr>
            <a:r>
              <a:rPr lang="th-TH" sz="2800" b="1" dirty="0">
                <a:cs typeface="+mj-cs"/>
              </a:rPr>
              <a:t>6.ทบทวน  นำเสนอ</a:t>
            </a:r>
          </a:p>
        </p:txBody>
      </p:sp>
    </p:spTree>
    <p:extLst>
      <p:ext uri="{BB962C8B-B14F-4D97-AF65-F5344CB8AC3E}">
        <p14:creationId xmlns:p14="http://schemas.microsoft.com/office/powerpoint/2010/main" val="284169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C00000"/>
                </a:solidFill>
              </a:rPr>
              <a:t>คุณสมบัติผู้นำเสนอ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2800" dirty="0">
                <a:cs typeface="+mj-cs"/>
              </a:rPr>
              <a:t>1. มีบุคลิกดี</a:t>
            </a:r>
          </a:p>
          <a:p>
            <a:r>
              <a:rPr lang="th-TH" sz="2800" dirty="0">
                <a:cs typeface="+mj-cs"/>
              </a:rPr>
              <a:t>2. มีความรู้อย่างถ่องแท้</a:t>
            </a:r>
          </a:p>
          <a:p>
            <a:r>
              <a:rPr lang="th-TH" sz="2800" dirty="0">
                <a:cs typeface="+mj-cs"/>
              </a:rPr>
              <a:t>3. มีความน่าเชื่อถือไว้วางใจ</a:t>
            </a:r>
          </a:p>
          <a:p>
            <a:r>
              <a:rPr lang="th-TH" sz="2800" dirty="0">
                <a:cs typeface="+mj-cs"/>
              </a:rPr>
              <a:t>4. มีความเชื่อมั่นในตนเอง</a:t>
            </a:r>
          </a:p>
          <a:p>
            <a:r>
              <a:rPr lang="th-TH" sz="2800" dirty="0">
                <a:cs typeface="+mj-cs"/>
              </a:rPr>
              <a:t>5. มีภาพลักษณ์ที่ดี</a:t>
            </a:r>
          </a:p>
          <a:p>
            <a:r>
              <a:rPr lang="th-TH" sz="2800" dirty="0">
                <a:cs typeface="+mj-cs"/>
              </a:rPr>
              <a:t>6. มีน้ำเสียงชัดเจน</a:t>
            </a:r>
          </a:p>
          <a:p>
            <a:r>
              <a:rPr lang="th-TH" sz="2800" dirty="0">
                <a:cs typeface="+mj-cs"/>
              </a:rPr>
              <a:t>7. มีจิตวิทยาโน้นน้าวใจ</a:t>
            </a:r>
          </a:p>
          <a:p>
            <a:r>
              <a:rPr lang="th-TH" sz="2800" dirty="0">
                <a:cs typeface="+mj-cs"/>
              </a:rPr>
              <a:t>8. มีความสามารถในการใช้โสต</a:t>
            </a:r>
            <a:r>
              <a:rPr lang="th-TH" sz="2800" dirty="0" err="1">
                <a:cs typeface="+mj-cs"/>
              </a:rPr>
              <a:t>ทัศน</a:t>
            </a:r>
            <a:r>
              <a:rPr lang="th-TH" sz="2800" dirty="0">
                <a:cs typeface="+mj-cs"/>
              </a:rPr>
              <a:t>อุปกรณ์</a:t>
            </a:r>
          </a:p>
          <a:p>
            <a:r>
              <a:rPr lang="th-TH" sz="2800" dirty="0">
                <a:cs typeface="+mj-cs"/>
              </a:rPr>
              <a:t>9. มีความช่างสังเกต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501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C00000"/>
                </a:solidFill>
              </a:rPr>
              <a:t>การเตรียมตัว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776549"/>
            <a:ext cx="8764551" cy="4264814"/>
          </a:xfrm>
        </p:spPr>
        <p:txBody>
          <a:bodyPr>
            <a:normAutofit lnSpcReduction="10000"/>
          </a:bodyPr>
          <a:lstStyle/>
          <a:p>
            <a:r>
              <a:rPr lang="th-TH" sz="2800" b="1" dirty="0">
                <a:cs typeface="+mj-cs"/>
              </a:rPr>
              <a:t>ทบทวนเนื้อหา ความรู้ที่เกี่ยวข้อง</a:t>
            </a:r>
          </a:p>
          <a:p>
            <a:r>
              <a:rPr lang="th-TH" sz="2800" b="1" dirty="0">
                <a:cs typeface="+mj-cs"/>
              </a:rPr>
              <a:t>รวบรวมสมาธิ</a:t>
            </a:r>
          </a:p>
          <a:p>
            <a:r>
              <a:rPr lang="th-TH" sz="2800" b="1" dirty="0">
                <a:cs typeface="+mj-cs"/>
              </a:rPr>
              <a:t>สบตาและสร้างความเป็นกันเองกับผู้ฟัง</a:t>
            </a:r>
          </a:p>
          <a:p>
            <a:r>
              <a:rPr lang="th-TH" sz="2800" b="1" dirty="0">
                <a:cs typeface="+mj-cs"/>
              </a:rPr>
              <a:t>ให้เกียรติผู้ฟัง  ยกย่องชมเชย หลีกเลี่ยงการตำหนิ</a:t>
            </a:r>
          </a:p>
          <a:p>
            <a:r>
              <a:rPr lang="th-TH" sz="2800" b="1" dirty="0">
                <a:cs typeface="+mj-cs"/>
              </a:rPr>
              <a:t>แต่งตัวให้มั่นใจ  สำรวจกลิ่นตัว</a:t>
            </a:r>
          </a:p>
          <a:p>
            <a:r>
              <a:rPr lang="th-TH" sz="2800" b="1" dirty="0">
                <a:cs typeface="+mj-cs"/>
              </a:rPr>
              <a:t>ถ้าเป็นคนเข้าห้องน้ำบ่อย  หลีกเลี่ยงการดื่มน้ำมาก</a:t>
            </a:r>
          </a:p>
          <a:p>
            <a:r>
              <a:rPr lang="th-TH" sz="2800" b="1" dirty="0">
                <a:cs typeface="+mj-cs"/>
              </a:rPr>
              <a:t>ตรวจสอบเครื่องมือที่จะใช้</a:t>
            </a:r>
          </a:p>
          <a:p>
            <a:r>
              <a:rPr lang="th-TH" sz="2800" b="1" dirty="0">
                <a:cs typeface="+mj-cs"/>
              </a:rPr>
              <a:t>ตรงเวลา</a:t>
            </a:r>
          </a:p>
        </p:txBody>
      </p:sp>
    </p:spTree>
    <p:extLst>
      <p:ext uri="{BB962C8B-B14F-4D97-AF65-F5344CB8AC3E}">
        <p14:creationId xmlns:p14="http://schemas.microsoft.com/office/powerpoint/2010/main" val="126763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solidFill>
                  <a:srgbClr val="C00000"/>
                </a:solidFill>
                <a:cs typeface="+mn-cs"/>
              </a:rPr>
              <a:t>ประเภทของการนำเสนอ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835762"/>
              </p:ext>
            </p:extLst>
          </p:nvPr>
        </p:nvGraphicFramePr>
        <p:xfrm>
          <a:off x="822959" y="1267097"/>
          <a:ext cx="10530841" cy="4281404"/>
        </p:xfrm>
        <a:graphic>
          <a:graphicData uri="http://schemas.openxmlformats.org/drawingml/2006/table">
            <a:tbl>
              <a:tblPr/>
              <a:tblGrid>
                <a:gridCol w="10530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3076">
                <a:tc>
                  <a:txBody>
                    <a:bodyPr/>
                    <a:lstStyle/>
                    <a:p>
                      <a:pPr algn="ctr" rtl="0" fontAlgn="t"/>
                      <a:endParaRPr lang="th-TH" sz="2800" dirty="0">
                        <a:effectLst/>
                      </a:endParaRPr>
                    </a:p>
                    <a:p>
                      <a:pPr algn="l" rtl="0" fontAlgn="t"/>
                      <a:r>
                        <a:rPr lang="th-TH" sz="2800" b="1" dirty="0">
                          <a:solidFill>
                            <a:srgbClr val="C00000"/>
                          </a:solidFill>
                          <a:cs typeface="+mj-cs"/>
                        </a:rPr>
                        <a:t>1.การนำเสนอข้อมูล </a:t>
                      </a:r>
                      <a:r>
                        <a:rPr lang="th-TH" sz="2800" dirty="0">
                          <a:solidFill>
                            <a:srgbClr val="C00000"/>
                          </a:solidFill>
                          <a:cs typeface="+mj-cs"/>
                        </a:rPr>
                        <a:t>(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cs typeface="+mj-cs"/>
                        </a:rPr>
                        <a:t>PRESENTATION</a:t>
                      </a:r>
                    </a:p>
                    <a:p>
                      <a:pPr algn="l" rtl="0" fontAlgn="t"/>
                      <a:endParaRPr lang="th-TH" sz="2800" dirty="0">
                        <a:solidFill>
                          <a:srgbClr val="C00000"/>
                        </a:solidFill>
                        <a:effectLst/>
                        <a:cs typeface="+mj-cs"/>
                      </a:endParaRPr>
                    </a:p>
                    <a:p>
                      <a:pPr algn="l" rtl="0" fontAlgn="t"/>
                      <a:r>
                        <a:rPr lang="th-TH" sz="2800" dirty="0">
                          <a:effectLst/>
                          <a:cs typeface="+mj-cs"/>
                        </a:rPr>
                        <a:t>.การนำเสนอข้อมูล (พรีเซนเตช</a:t>
                      </a:r>
                      <a:r>
                        <a:rPr lang="th-TH" sz="2800" dirty="0" err="1">
                          <a:effectLst/>
                          <a:cs typeface="+mj-cs"/>
                        </a:rPr>
                        <a:t>ั่น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) </a:t>
                      </a:r>
                    </a:p>
                    <a:p>
                      <a:pPr algn="l" rtl="0" fontAlgn="t"/>
                      <a:r>
                        <a:rPr lang="th-TH" sz="2800" dirty="0">
                          <a:effectLst/>
                          <a:cs typeface="+mj-cs"/>
                        </a:rPr>
                        <a:t>หมายถึงการนำข้อมูลและรายละเอียดต่างๆที่เก็บรวบรวม </a:t>
                      </a:r>
                    </a:p>
                    <a:p>
                      <a:pPr algn="l" rtl="0" fontAlgn="t"/>
                      <a:r>
                        <a:rPr lang="th-TH" sz="2800" dirty="0">
                          <a:effectLst/>
                          <a:cs typeface="+mj-cs"/>
                        </a:rPr>
                        <a:t>มาจัดให้เป็นระเบียบ  </a:t>
                      </a:r>
                    </a:p>
                    <a:p>
                      <a:pPr algn="l" rtl="0" fontAlgn="t"/>
                      <a:r>
                        <a:rPr lang="th-TH" sz="2800" dirty="0">
                          <a:effectLst/>
                          <a:cs typeface="+mj-cs"/>
                        </a:rPr>
                        <a:t>เพื่อนำเสนอข้อมูลจากบุคคลหนึ่ง (ผู้นำเสนอ) ไปยังอีกบุคคลหนึ่ง (ผู้ฟัง) </a:t>
                      </a:r>
                    </a:p>
                    <a:p>
                      <a:pPr algn="l" rtl="0" fontAlgn="t"/>
                      <a:r>
                        <a:rPr lang="th-TH" sz="2800" dirty="0">
                          <a:effectLst/>
                          <a:cs typeface="+mj-cs"/>
                        </a:rPr>
                        <a:t>ให้เกิดความเข้าใจในเรื่องที่นำเสนอ โดยใช้เทคนิคและ</a:t>
                      </a:r>
                      <a:r>
                        <a:rPr lang="th-TH" sz="2800" dirty="0" err="1">
                          <a:effectLst/>
                          <a:cs typeface="+mj-cs"/>
                        </a:rPr>
                        <a:t>สือ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ต่างๆ ในการนำเสนอข้อมูล</a:t>
                      </a:r>
                    </a:p>
                    <a:p>
                      <a:pPr algn="l" rtl="0" fontAlgn="t"/>
                      <a:r>
                        <a:rPr lang="th-TH" sz="2800" dirty="0">
                          <a:effectLst/>
                          <a:cs typeface="+mj-cs"/>
                        </a:rPr>
                        <a:t> เพื่อให้บรรลุจุดมุ่งหมายของการนำเสนอที่กำหนดไว้</a:t>
                      </a:r>
                    </a:p>
                    <a:p>
                      <a:pPr rtl="0" fontAlgn="t"/>
                      <a:endParaRPr lang="th-TH" sz="2000" dirty="0">
                        <a:effectLst/>
                      </a:endParaRPr>
                    </a:p>
                  </a:txBody>
                  <a:tcPr marL="68062" marR="68062" marT="68062" marB="6806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70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B70BB3-C98B-4CA0-B5E4-07FB7A64D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C00000"/>
                </a:solidFill>
              </a:rPr>
              <a:t>ประเภทการนำเสนอข้อมูล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030A10-7B51-4352-8558-209EC0BF3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9531"/>
            <a:ext cx="8740986" cy="4891831"/>
          </a:xfrm>
        </p:spPr>
        <p:txBody>
          <a:bodyPr>
            <a:normAutofit lnSpcReduction="10000"/>
          </a:bodyPr>
          <a:lstStyle/>
          <a:p>
            <a:r>
              <a:rPr lang="th-TH" sz="3000" b="1" dirty="0">
                <a:solidFill>
                  <a:srgbClr val="C00000"/>
                </a:solidFill>
              </a:rPr>
              <a:t>2. การสอนและแนะนำ </a:t>
            </a:r>
          </a:p>
          <a:p>
            <a:r>
              <a:rPr lang="th-TH" sz="3000" b="1" dirty="0">
                <a:solidFill>
                  <a:srgbClr val="C00000"/>
                </a:solidFill>
              </a:rPr>
              <a:t>(</a:t>
            </a:r>
            <a:r>
              <a:rPr lang="en-US" sz="3000" b="1" dirty="0">
                <a:solidFill>
                  <a:srgbClr val="C00000"/>
                </a:solidFill>
              </a:rPr>
              <a:t>Instructive Presentation)</a:t>
            </a:r>
          </a:p>
          <a:p>
            <a:r>
              <a:rPr lang="th-TH" sz="3000" dirty="0">
                <a:cs typeface="+mj-cs"/>
              </a:rPr>
              <a:t>มันก็เป็นลักษณะที่คล้ายกันแค่เปลี่ยนรูปแบบและสถานที่มาเป็นบรรยากาศของการฝึกอบรมในหัวข้อ</a:t>
            </a:r>
            <a:r>
              <a:rPr lang="th-TH" sz="3000" dirty="0" err="1">
                <a:cs typeface="+mj-cs"/>
              </a:rPr>
              <a:t>ต่างๆ</a:t>
            </a:r>
            <a:r>
              <a:rPr lang="th-TH" sz="3000" dirty="0">
                <a:cs typeface="+mj-cs"/>
              </a:rPr>
              <a:t>ที่ทางบริษัทกำหนดหรือหัวข้อที่พนักงานต้องการจะเรียนรู้เพิ่มเติม โดยมีเป้าหมายเพื่อให้ความรู้ที่เป็นประโยชน์ ที่มาพร้อมกับการพัฒนาทักษะในแต่ละแขนงให้มีมากขึ้น</a:t>
            </a:r>
          </a:p>
          <a:p>
            <a:r>
              <a:rPr lang="th-TH" sz="3000" dirty="0">
                <a:cs typeface="+mj-cs"/>
              </a:rPr>
              <a:t> การนำเสนอประเภทนี้ต้องอาศัยทักษะของผู้นำเสนอค่อนข้างมาก เพราะต้องมีทั้งความรู้</a:t>
            </a:r>
          </a:p>
          <a:p>
            <a:r>
              <a:rPr lang="th-TH" sz="3000" dirty="0">
                <a:cs typeface="+mj-cs"/>
              </a:rPr>
              <a:t>และทักษะด้านการถ่ายทอดค่อนข้างดีนำเสนอข้อมูลที่เป็นประโยชน์ เพื่อให้ผู้ฟังเข้าใจและรู้สึกอยากที่จะฟังไปจนจบ</a:t>
            </a:r>
          </a:p>
        </p:txBody>
      </p:sp>
    </p:spTree>
    <p:extLst>
      <p:ext uri="{BB962C8B-B14F-4D97-AF65-F5344CB8AC3E}">
        <p14:creationId xmlns:p14="http://schemas.microsoft.com/office/powerpoint/2010/main" val="277057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12692E-6333-4A43-911E-2EA41CDC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C00000"/>
                </a:solidFill>
              </a:rPr>
              <a:t>ประเภทการนำเสนอข้อมูล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5B9FD5-B849-41A1-BE3C-0A36659C1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>
            <a:normAutofit lnSpcReduction="10000"/>
          </a:bodyPr>
          <a:lstStyle/>
          <a:p>
            <a:r>
              <a:rPr lang="th-TH" sz="2800" b="1" dirty="0"/>
              <a:t>3. การนำเสนอแบบโน้มน้าวใจ </a:t>
            </a:r>
          </a:p>
          <a:p>
            <a:r>
              <a:rPr lang="th-TH" sz="2800" b="1" dirty="0">
                <a:solidFill>
                  <a:srgbClr val="C00000"/>
                </a:solidFill>
              </a:rPr>
              <a:t>(</a:t>
            </a:r>
            <a:r>
              <a:rPr lang="en-US" sz="2800" b="1" dirty="0">
                <a:solidFill>
                  <a:srgbClr val="C00000"/>
                </a:solidFill>
              </a:rPr>
              <a:t>Persuasive Presentation)</a:t>
            </a:r>
          </a:p>
          <a:p>
            <a:r>
              <a:rPr lang="th-TH" sz="2800" dirty="0">
                <a:cs typeface="+mj-cs"/>
              </a:rPr>
              <a:t>เป้าหมายของการนำเสนองานประเภทนี้คือ</a:t>
            </a:r>
            <a:r>
              <a:rPr lang="th-TH" sz="2800" b="1" dirty="0" err="1">
                <a:cs typeface="+mj-cs"/>
              </a:rPr>
              <a:t>การทำ</a:t>
            </a:r>
            <a:r>
              <a:rPr lang="th-TH" sz="2800" b="1" dirty="0">
                <a:cs typeface="+mj-cs"/>
              </a:rPr>
              <a:t>ให้ผู้ฟังคล้อยตาม </a:t>
            </a:r>
          </a:p>
          <a:p>
            <a:r>
              <a:rPr lang="th-TH" sz="2800" dirty="0">
                <a:cs typeface="+mj-cs"/>
              </a:rPr>
              <a:t>ซึ่งเป็นการคล้อยตามในเชิงของ</a:t>
            </a:r>
            <a:r>
              <a:rPr lang="th-TH" sz="2800" b="1" dirty="0">
                <a:cs typeface="+mj-cs"/>
              </a:rPr>
              <a:t>การสร้างอารมณ์การมีส่วนร่วม </a:t>
            </a:r>
          </a:p>
          <a:p>
            <a:r>
              <a:rPr lang="th-TH" sz="2800" dirty="0">
                <a:cs typeface="+mj-cs"/>
              </a:rPr>
              <a:t>โดยหลักของการนำเสนอเราจะเห็นการ</a:t>
            </a:r>
            <a:r>
              <a:rPr lang="th-TH" sz="2800" b="1" dirty="0">
                <a:cs typeface="+mj-cs"/>
              </a:rPr>
              <a:t>เริ่มต้นด้วยปัญหา</a:t>
            </a:r>
          </a:p>
          <a:p>
            <a:r>
              <a:rPr lang="th-TH" sz="2800" b="1" dirty="0">
                <a:cs typeface="+mj-cs"/>
              </a:rPr>
              <a:t>และตบท้ายด้วยวิธีแก้ไขหรือทางออกของปัญหา </a:t>
            </a:r>
            <a:r>
              <a:rPr lang="th-TH" sz="2800" dirty="0">
                <a:cs typeface="+mj-cs"/>
              </a:rPr>
              <a:t>เจาะเข้าไปที่แก่นกลางจิตใจของผู้ฟัง</a:t>
            </a:r>
          </a:p>
          <a:p>
            <a:r>
              <a:rPr lang="th-TH" sz="2800" dirty="0">
                <a:cs typeface="+mj-cs"/>
              </a:rPr>
              <a:t> และการโน้มน้าวใจนั้นสามารถนำมาใช้ได้กับการนำเสนอในหลายๆสถานการณ์</a:t>
            </a:r>
          </a:p>
          <a:p>
            <a:r>
              <a:rPr lang="th-TH" sz="2800" dirty="0">
                <a:cs typeface="+mj-cs"/>
              </a:rPr>
              <a:t> และนำมาใช้ร่วมกับการนำเสนอในหลายๆประเภทได้เช่นกัน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218575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A1A3EE-BD26-4A82-81A3-A7C1A1F69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708" y="609600"/>
            <a:ext cx="8503293" cy="605246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rgbClr val="C00000"/>
                </a:solidFill>
              </a:rPr>
              <a:t>ประเภทการนำเสนอข้อมูล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796D181-AFCB-43FD-A55E-5ABE4E2BC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b="1" dirty="0">
                <a:cs typeface="+mj-cs"/>
              </a:rPr>
              <a:t>4. การนำเสนอแบบจูงใจ</a:t>
            </a:r>
          </a:p>
          <a:p>
            <a:r>
              <a:rPr lang="th-TH" sz="2800" b="1" dirty="0">
                <a:cs typeface="+mj-cs"/>
              </a:rPr>
              <a:t> </a:t>
            </a:r>
            <a:r>
              <a:rPr lang="th-TH" sz="2800" b="1" dirty="0">
                <a:solidFill>
                  <a:srgbClr val="C00000"/>
                </a:solidFill>
                <a:cs typeface="+mj-cs"/>
              </a:rPr>
              <a:t>(</a:t>
            </a:r>
            <a:r>
              <a:rPr lang="en-US" sz="2800" b="1" dirty="0">
                <a:solidFill>
                  <a:srgbClr val="C00000"/>
                </a:solidFill>
                <a:cs typeface="+mj-cs"/>
              </a:rPr>
              <a:t>Motivation Presentation</a:t>
            </a:r>
            <a:r>
              <a:rPr lang="en-US" sz="2800" b="1" dirty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th-TH" sz="2800" dirty="0">
                <a:cs typeface="+mj-cs"/>
              </a:rPr>
              <a:t>การนำเสนอลักษณะนี้เป็นการสร้างแรงบันดาลใจ (</a:t>
            </a:r>
            <a:r>
              <a:rPr lang="en-US" sz="2800" dirty="0">
                <a:cs typeface="+mj-cs"/>
              </a:rPr>
              <a:t>Inspiration) </a:t>
            </a:r>
            <a:r>
              <a:rPr lang="th-TH" sz="2800" dirty="0">
                <a:cs typeface="+mj-cs"/>
              </a:rPr>
              <a:t>ให้เกิดขึ้นกับผู้ฟัง โดยส่วนใหญ่นั้นจะเป็นการสื่อสารเพื่อให้ผู้ฟังเปลี่ยนพฤติกรรมบางอย่าง และเรามักจะเห็นได้กับการนำเสนออะไรก็ตามที่เป็นเรื่องเล่า (</a:t>
            </a:r>
            <a:r>
              <a:rPr lang="en-US" sz="2800" dirty="0">
                <a:cs typeface="+mj-cs"/>
              </a:rPr>
              <a:t>Story) </a:t>
            </a:r>
            <a:r>
              <a:rPr lang="th-TH" sz="2800" dirty="0">
                <a:cs typeface="+mj-cs"/>
              </a:rPr>
              <a:t>ที่สามารถทำออกมาได้หลากหลายรูปแบบ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87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B687B2-60CE-4861-B5A6-364A3C43E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377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C00000"/>
                </a:solidFill>
              </a:rPr>
              <a:t>ประเภทการนำเสนอข้อมูล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002E836-2832-45BB-9E3F-6BF8497E7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b="1" dirty="0"/>
              <a:t>5. การนำเสนอเพื่อการตัดสินใจ </a:t>
            </a:r>
          </a:p>
          <a:p>
            <a:r>
              <a:rPr lang="th-TH" sz="2400" b="1" dirty="0">
                <a:solidFill>
                  <a:srgbClr val="C00000"/>
                </a:solidFill>
                <a:cs typeface="+mj-cs"/>
              </a:rPr>
              <a:t>(</a:t>
            </a:r>
            <a:r>
              <a:rPr lang="en-US" sz="2400" b="1" dirty="0">
                <a:solidFill>
                  <a:srgbClr val="C00000"/>
                </a:solidFill>
                <a:cs typeface="+mj-cs"/>
              </a:rPr>
              <a:t>Decision-Making Presentation)</a:t>
            </a:r>
            <a:endParaRPr lang="en-US" sz="2400" dirty="0">
              <a:solidFill>
                <a:srgbClr val="C00000"/>
              </a:solidFill>
              <a:cs typeface="+mj-cs"/>
            </a:endParaRPr>
          </a:p>
          <a:p>
            <a:r>
              <a:rPr lang="th-TH" sz="2800" dirty="0">
                <a:cs typeface="+mj-cs"/>
              </a:rPr>
              <a:t>ในทุกวันของการทำงานและ</a:t>
            </a:r>
            <a:r>
              <a:rPr lang="th-TH" sz="2800" dirty="0" err="1">
                <a:cs typeface="+mj-cs"/>
              </a:rPr>
              <a:t>การทำ</a:t>
            </a:r>
            <a:r>
              <a:rPr lang="th-TH" sz="2800" dirty="0">
                <a:cs typeface="+mj-cs"/>
              </a:rPr>
              <a:t>ธุรกิจเราต้องเจอกับการตัดสินใจ ไม่ว่าจะเป็นเรื่องเล็กน้อยซึ่งเป็นงานในหน้า</a:t>
            </a:r>
            <a:r>
              <a:rPr lang="th-TH" sz="2800" dirty="0" err="1">
                <a:cs typeface="+mj-cs"/>
              </a:rPr>
              <a:t>ที่ๆ</a:t>
            </a:r>
            <a:r>
              <a:rPr lang="th-TH" sz="2800" dirty="0">
                <a:cs typeface="+mj-cs"/>
              </a:rPr>
              <a:t>ต้องทำประจำวัน แต่หากเป็นเรื่องของการต้องนำเสนอแผนงานเพื่อขออนุมัติงบประมาณ โดยอาจเป็นการขออนุมัติแผนงานประจำปี การขออนุมัติเพื่อแก้ปัญหาบางอย่าง การขออนุมัติในการจัดซื้ออุปกรณ์การทำงานบางอย่าง ซึ่งการนำเสนอนั้นก็ต้องบอกถึงที่มาที่ไปและผลที่จะได้รับเพื่อจะได้รับการอนุมัติจากผู้มีอำนาจหรือผู้ที่ได้ฟัง โดยส่วนใหญ่การนำเสนอประเภทนี้จะพูดกันด้วยเหตุและผลเป็นส่วนใหญ่ ที่อาจต้องเสนอข้อมูลข้อเท็จจริงเป็นหลัก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2923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82EF24-59E4-4200-9AA5-6F37D3D44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69" cy="631371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C00000"/>
                </a:solidFill>
              </a:rPr>
              <a:t>ประเภทการนำเสนอข้อมูล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C4DEAB5-0532-4FEB-96BE-678F01A73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6" y="1528355"/>
            <a:ext cx="8790676" cy="4513008"/>
          </a:xfrm>
        </p:spPr>
        <p:txBody>
          <a:bodyPr/>
          <a:lstStyle/>
          <a:p>
            <a:r>
              <a:rPr lang="th-TH" sz="3200" b="1" dirty="0"/>
              <a:t>6. การนำเสนอความก้าวหน้าโครงการ </a:t>
            </a:r>
          </a:p>
          <a:p>
            <a:r>
              <a:rPr lang="th-TH" sz="3200" b="1" dirty="0">
                <a:solidFill>
                  <a:srgbClr val="C00000"/>
                </a:solidFill>
              </a:rPr>
              <a:t>(</a:t>
            </a:r>
            <a:r>
              <a:rPr lang="en-US" sz="3200" b="1" dirty="0">
                <a:solidFill>
                  <a:srgbClr val="C00000"/>
                </a:solidFill>
              </a:rPr>
              <a:t>Progress Presentation)</a:t>
            </a:r>
          </a:p>
          <a:p>
            <a:endParaRPr lang="en-US" b="1" dirty="0"/>
          </a:p>
          <a:p>
            <a:r>
              <a:rPr lang="th-TH" sz="2800" dirty="0">
                <a:cs typeface="+mj-cs"/>
              </a:rPr>
              <a:t>การนำเสนอประเภทนี้จะเป็นการสรุปผลจาก</a:t>
            </a:r>
            <a:r>
              <a:rPr lang="th-TH" sz="2800" dirty="0" err="1">
                <a:cs typeface="+mj-cs"/>
              </a:rPr>
              <a:t>การทำ</a:t>
            </a:r>
            <a:r>
              <a:rPr lang="th-TH" sz="2800" dirty="0">
                <a:cs typeface="+mj-cs"/>
              </a:rPr>
              <a:t>ธุรกิจ </a:t>
            </a:r>
          </a:p>
          <a:p>
            <a:r>
              <a:rPr lang="th-TH" sz="2800" dirty="0">
                <a:cs typeface="+mj-cs"/>
              </a:rPr>
              <a:t>ไม่ว่าจะเป็นแผนการตลาดที่ทำไป ผลของการใช้จ่ายงบประมาณในการสร้างโครงการ หรือกิจกรรมต่างทั้งหมดที่ได้ทำไป โดยจะเป็นลักษณะของนำเสนอถึงสถานะในแต่ละช่วง อาจเป็นรายวัน รายเดือน ราย 3 เดือน หรือรายปี ก็ขึ้นอยู่กับลักษณะของงานแต่ละประเภท ทั้งนี้การนำเสนอความก้าวหน้าของโครงการจะช่วยให้เห็นถึงปัญหาหรืออุปสรรค ที่จำเป็นต้องหาวิธีการแก้ไขให้โครงการผ่านพ้นไปได้ด้วยดี</a:t>
            </a:r>
          </a:p>
        </p:txBody>
      </p:sp>
    </p:spTree>
    <p:extLst>
      <p:ext uri="{BB962C8B-B14F-4D97-AF65-F5344CB8AC3E}">
        <p14:creationId xmlns:p14="http://schemas.microsoft.com/office/powerpoint/2010/main" val="328610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1568</Words>
  <Application>Microsoft Office PowerPoint</Application>
  <PresentationFormat>แบบจอกว้าง</PresentationFormat>
  <Paragraphs>100</Paragraphs>
  <Slides>17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การนำเสนอ</vt:lpstr>
      <vt:lpstr>คุณสมบัติผู้นำเสนอ</vt:lpstr>
      <vt:lpstr>การเตรียมตัว</vt:lpstr>
      <vt:lpstr>ประเภทของการนำเสนอ </vt:lpstr>
      <vt:lpstr>ประเภทการนำเสนอข้อมูล</vt:lpstr>
      <vt:lpstr>ประเภทการนำเสนอข้อมูล</vt:lpstr>
      <vt:lpstr>ประเภทการนำเสนอข้อมูล</vt:lpstr>
      <vt:lpstr>ประเภทการนำเสนอข้อมูล</vt:lpstr>
      <vt:lpstr>ประเภทการนำเสนอข้อมูล</vt:lpstr>
      <vt:lpstr>ลักษณะวิธีการนำเสนองาน  (Presentation Style) </vt:lpstr>
      <vt:lpstr>ลักษณะวิธีการนำเสนองาน  (Presentation Style) </vt:lpstr>
      <vt:lpstr>ลักษณะวิธีการนำเสนองาน  (Presentation Style) </vt:lpstr>
      <vt:lpstr>ลักษณะวิธีการนำเสนองาน  (Presentation Style) </vt:lpstr>
      <vt:lpstr>ลักษณะวิธีการนำเสนองาน  (Presentation Style) </vt:lpstr>
      <vt:lpstr>ลักษณะวิธีการนำเสนองาน  (Presentation Style) </vt:lpstr>
      <vt:lpstr>ลักษณะวิธีการนำเสนองาน  (Presentation Style) </vt:lpstr>
      <vt:lpstr>การนำเสนอแบบวีดีทัศน์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การนำเสนอ</dc:title>
  <dc:creator>ADMIN</dc:creator>
  <cp:lastModifiedBy>roy le</cp:lastModifiedBy>
  <cp:revision>15</cp:revision>
  <dcterms:created xsi:type="dcterms:W3CDTF">2021-12-16T02:03:44Z</dcterms:created>
  <dcterms:modified xsi:type="dcterms:W3CDTF">2023-04-17T03:51:52Z</dcterms:modified>
</cp:coreProperties>
</file>