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20"/>
  </p:notesMasterIdLst>
  <p:sldIdLst>
    <p:sldId id="256" r:id="rId3"/>
    <p:sldId id="257" r:id="rId4"/>
    <p:sldId id="258" r:id="rId5"/>
    <p:sldId id="278" r:id="rId6"/>
    <p:sldId id="263" r:id="rId7"/>
    <p:sldId id="259" r:id="rId8"/>
    <p:sldId id="261" r:id="rId9"/>
    <p:sldId id="260" r:id="rId10"/>
    <p:sldId id="264" r:id="rId11"/>
    <p:sldId id="262" r:id="rId12"/>
    <p:sldId id="265" r:id="rId13"/>
    <p:sldId id="266" r:id="rId14"/>
    <p:sldId id="268" r:id="rId15"/>
    <p:sldId id="279" r:id="rId16"/>
    <p:sldId id="280" r:id="rId17"/>
    <p:sldId id="267" r:id="rId18"/>
    <p:sldId id="27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  <a:srgbClr val="FFCC00"/>
    <a:srgbClr val="FF9933"/>
    <a:srgbClr val="FF6600"/>
    <a:srgbClr val="0066FF"/>
    <a:srgbClr val="CCECFF"/>
    <a:srgbClr val="36363E"/>
    <a:srgbClr val="C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2974" autoAdjust="0"/>
  </p:normalViewPr>
  <p:slideViewPr>
    <p:cSldViewPr snapToGrid="0">
      <p:cViewPr varScale="1">
        <p:scale>
          <a:sx n="83" d="100"/>
          <a:sy n="83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7-20T03:50:05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12083 11271,'17'0,"1"0,17 0,-17 0,-1 0,1 0,0 0,-1 0,19 0,-19 0,1 0,17 0,0 0,1 0,-19-17,1 17,0 0,-1 0,1 0,17 0,1 0,-1-18,-18 18,36 0,-35-18,17 18,1 0,34-35,-35 35,1 0,-19 0,1 0,0 0,-1 0,1 0,17 0,0 0,1 0,-1 0,-17 0,17 0,0 0,-17 0,-1 0,19 0,-1 0,-17-18</inkml:trace>
  <inkml:trace contextRef="#ctx0" brushRef="#br0" timeOffset="1892.0993">12471 11359,'17'0,"36"0,-35 0,70-35,-35 18,-18 17,53-36,54-17,-125 53,18-17,1 17,17-18,-36 18,19-18,-19 18,1 0,0-17,-1 17,1 0</inkml:trace>
  <inkml:trace contextRef="#ctx0" brushRef="#br0" timeOffset="12239.5985">16827 13670,'18'0,"17"-18,18 18,-35 0,35 0,-18-17,-17 17,70 0,-53-35,1 35,-19 0,1 0,-1 0,19 0,-1 0,0 0,1-18,-19 18,1 0,17 0,18 0,-35 0,70 0,-35 0,-36 0,36 0,0 0,-17 0,-19 0,36 0,-35 0,52-18,-17 18,-18-17,1 17,-19 0,1 0,35 0,-18-18,-17 18,0 0</inkml:trace>
  <inkml:trace contextRef="#ctx0" brushRef="#br0" timeOffset="13669.4787">17127 13705,'0'0,"18"0,35 0,-35 0,-1-17,1-1,-1 18,1 0,0 0,17 0,-17 0,-1-18,19 18,16 0,-34-17,35-1,-35 18,17 0,0-17,18 17,-35 0,-1 0,36 0,-35 0,35-18,-35 18,17 0,-18 0,36-18,-35 1,0 17,-1 0,1 0,35 0,-36 0,1 0</inkml:trace>
  <inkml:trace contextRef="#ctx0" brushRef="#br0" timeOffset="21711.2778">15222 13723,'18'0,"105"0,-70 0,0 0,18 0,88 0,-89 0,-17 0,88 0,-70 0,-36 0,18 0,17 0,-52 0,35 0,0 0,-18 0,-17 0,35 0,-18 0,36 0,-18 0,-36 0,36 0,0 0,-35 0,52 0,-52 0,35 0,0 0,-36 0,1 0,35 0,-35 0,17 0,-18 0,1 0,0 0</inkml:trace>
  <inkml:trace contextRef="#ctx0" brushRef="#br0" timeOffset="46756.7263">15028 16122,'18'0,"35"-18,-35 18,70 0,-18 0,107-17,-54 17,1 0,-19-36,-34 19,-36 17,1 0,-1 0,-18 0,19 0,-19 0,19 0,-19 0,19 0,16 0</inkml:trace>
  <inkml:trace contextRef="#ctx0" brushRef="#br0" timeOffset="48237.9789">15205 16051,'35'0,"0"0,1 0,34 0,18 0,0 0,1 0,-1 0,35 0,-34 0,-1 0,-18 0,-17-17,-18 17,-17 0,0 0,-1 0,1-18,0 18,-1 0,1 0,17 0,1 0,-19 0,1 0,-1 0,19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F440FE4-7CCD-41CB-981E-8E21CE79F6DA}" type="datetimeFigureOut">
              <a:rPr lang="zh-CN" altLang="en-US" smtClean="0"/>
              <a:pPr/>
              <a:t>2020/7/29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27469096-6557-46E7-81FA-33B695DD702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6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9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370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00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772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5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2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89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1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6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2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5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256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9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5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7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1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5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1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7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53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20542075">
            <a:off x="1913531" y="2398039"/>
            <a:ext cx="75713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9600" b="1" dirty="0" smtClean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跟朋友</a:t>
            </a:r>
            <a:r>
              <a:rPr lang="zh-CN" altLang="en-US" sz="9600" b="1" dirty="0" smtClean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聊天儿</a:t>
            </a:r>
            <a:endParaRPr lang="zh-CN" altLang="en-US" sz="9600" b="1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6DCEA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728" y="356399"/>
            <a:ext cx="11905487" cy="6327865"/>
            <a:chOff x="1267357" y="602531"/>
            <a:chExt cx="10375651" cy="56529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809178" y="3601129"/>
            <a:ext cx="2451312" cy="523220"/>
            <a:chOff x="6809178" y="3601129"/>
            <a:chExt cx="2451312" cy="523220"/>
          </a:xfrm>
        </p:grpSpPr>
        <p:sp>
          <p:nvSpPr>
            <p:cNvPr id="19" name="圆角矩形 18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name="adj" fmla="val 49943"/>
              </a:avLst>
            </a:prstGeom>
            <a:solidFill>
              <a:srgbClr val="FFD01F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40035" y="3601129"/>
              <a:ext cx="201689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h-TH" altLang="zh-CN" sz="2800" b="1" spc="300" dirty="0" smtClean="0">
                  <a:ln w="6350">
                    <a:noFill/>
                  </a:ln>
                  <a:solidFill>
                    <a:srgbClr val="0070C0"/>
                  </a:solidFill>
                  <a:latin typeface="TH SarabunPSK" panose="020B0500040200020003" pitchFamily="34" charset="-34"/>
                  <a:ea typeface="字魂59号-创粗黑" panose="00000500000000000000" pitchFamily="2" charset="-122"/>
                  <a:cs typeface="TH SarabunPSK" panose="020B0500040200020003" pitchFamily="34" charset="-34"/>
                  <a:sym typeface="字魂59号-创粗黑" panose="00000500000000000000" pitchFamily="2" charset="-122"/>
                </a:rPr>
                <a:t>พูดคุยกับเพื่อน</a:t>
              </a:r>
              <a:endParaRPr lang="zh-CN" altLang="en-US" sz="2800" b="1" spc="300" dirty="0">
                <a:ln w="6350">
                  <a:noFill/>
                </a:ln>
                <a:solidFill>
                  <a:srgbClr val="0070C0"/>
                </a:solidFill>
                <a:latin typeface="TH SarabunPSK" panose="020B0500040200020003" pitchFamily="34" charset="-34"/>
                <a:ea typeface="字魂59号-创粗黑" panose="00000500000000000000" pitchFamily="2" charset="-122"/>
                <a:cs typeface="TH SarabunPSK" panose="020B0500040200020003" pitchFamily="34" charset="-34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-25670" y="0"/>
            <a:ext cx="12192000" cy="69597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405108">
            <a:off x="411029" y="399611"/>
            <a:ext cx="11650700" cy="6379931"/>
            <a:chOff x="7097644" y="2177177"/>
            <a:chExt cx="4088619" cy="4860554"/>
          </a:xfrm>
        </p:grpSpPr>
        <p:sp>
          <p:nvSpPr>
            <p:cNvPr id="14" name="圆角矩形 13"/>
            <p:cNvSpPr/>
            <p:nvPr/>
          </p:nvSpPr>
          <p:spPr>
            <a:xfrm rot="21189643">
              <a:off x="7097644" y="2177177"/>
              <a:ext cx="4088619" cy="4860554"/>
            </a:xfrm>
            <a:prstGeom prst="roundRect">
              <a:avLst>
                <a:gd name="adj" fmla="val 30588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rot="21194892">
              <a:off x="8689036" y="2433122"/>
              <a:ext cx="695535" cy="4924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zh-CN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… </a:t>
              </a:r>
              <a:r>
                <a:rPr lang="zh-CN" altLang="en-US" sz="3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起来</a:t>
              </a:r>
              <a:endPara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5" y="141243"/>
            <a:ext cx="2501000" cy="4321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686" y="84750"/>
            <a:ext cx="1612644" cy="13539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186" y="305062"/>
            <a:ext cx="799500" cy="7987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17745" y="167525"/>
            <a:ext cx="717597" cy="7168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0343" y="5553131"/>
            <a:ext cx="1076250" cy="132096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1331825" y="1624656"/>
            <a:ext cx="1037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66"/>
                </a:solidFill>
              </a:rPr>
              <a:t>“</a:t>
            </a:r>
            <a:r>
              <a:rPr lang="en-US" altLang="zh-CN" sz="2400" dirty="0" smtClean="0">
                <a:solidFill>
                  <a:srgbClr val="FF0066"/>
                </a:solidFill>
              </a:rPr>
              <a:t>…</a:t>
            </a:r>
            <a:r>
              <a:rPr lang="zh-CN" altLang="en-US" sz="2400" dirty="0" smtClean="0">
                <a:solidFill>
                  <a:srgbClr val="FF0066"/>
                </a:solidFill>
              </a:rPr>
              <a:t>起来”</a:t>
            </a:r>
            <a:r>
              <a:rPr lang="zh-CN" altLang="en-US" sz="2400" dirty="0" smtClean="0"/>
              <a:t> 在动词后作趋向补语，后接表示印象或看法的词语或句子。例如</a:t>
            </a:r>
            <a:endParaRPr lang="th-TH" sz="2400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066279" y="2739088"/>
            <a:ext cx="6687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00B050"/>
                </a:solidFill>
              </a:rPr>
              <a:t>看</a:t>
            </a:r>
            <a:r>
              <a:rPr lang="zh-CN" altLang="en-US" sz="2400" dirty="0" smtClean="0">
                <a:solidFill>
                  <a:srgbClr val="FF0000"/>
                </a:solidFill>
              </a:rPr>
              <a:t>起来</a:t>
            </a:r>
            <a:r>
              <a:rPr lang="zh-CN" altLang="en-US" sz="2400" dirty="0" smtClean="0"/>
              <a:t>今天会下雨。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B050"/>
                </a:solidFill>
              </a:rPr>
              <a:t>算</a:t>
            </a:r>
            <a:r>
              <a:rPr lang="zh-CN" altLang="en-US" sz="2400" dirty="0">
                <a:solidFill>
                  <a:srgbClr val="FF0000"/>
                </a:solidFill>
              </a:rPr>
              <a:t>起</a:t>
            </a:r>
            <a:r>
              <a:rPr lang="zh-CN" altLang="en-US" sz="2400" dirty="0" smtClean="0">
                <a:solidFill>
                  <a:srgbClr val="FF0000"/>
                </a:solidFill>
              </a:rPr>
              <a:t>来</a:t>
            </a:r>
            <a:r>
              <a:rPr lang="zh-CN" altLang="en-US" sz="2400" dirty="0" smtClean="0"/>
              <a:t>他们俩结婚已经快十年了。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那个故</a:t>
            </a:r>
            <a:r>
              <a:rPr lang="zh-CN" altLang="en-US" sz="2400" dirty="0" smtClean="0"/>
              <a:t>事</a:t>
            </a:r>
            <a:r>
              <a:rPr lang="zh-CN" altLang="en-US" sz="2400" dirty="0" smtClean="0">
                <a:solidFill>
                  <a:srgbClr val="00B050"/>
                </a:solidFill>
              </a:rPr>
              <a:t>听</a:t>
            </a:r>
            <a:r>
              <a:rPr lang="zh-CN" altLang="en-US" sz="2400" dirty="0" smtClean="0">
                <a:solidFill>
                  <a:srgbClr val="FF0000"/>
                </a:solidFill>
              </a:rPr>
              <a:t>起来</a:t>
            </a:r>
            <a:r>
              <a:rPr lang="zh-CN" altLang="en-US" sz="2400" dirty="0" smtClean="0"/>
              <a:t>很有趣。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这种事</a:t>
            </a:r>
            <a:r>
              <a:rPr lang="zh-CN" altLang="en-US" sz="2400" dirty="0" smtClean="0"/>
              <a:t>情</a:t>
            </a:r>
            <a:r>
              <a:rPr lang="zh-CN" altLang="en-US" sz="2400" dirty="0" smtClean="0">
                <a:solidFill>
                  <a:srgbClr val="00B050"/>
                </a:solidFill>
              </a:rPr>
              <a:t>说</a:t>
            </a:r>
            <a:r>
              <a:rPr lang="zh-CN" altLang="en-US" sz="2400" dirty="0" smtClean="0">
                <a:solidFill>
                  <a:srgbClr val="FF0000"/>
                </a:solidFill>
              </a:rPr>
              <a:t>起来</a:t>
            </a:r>
            <a:r>
              <a:rPr lang="zh-CN" altLang="en-US" sz="2400" dirty="0" smtClean="0"/>
              <a:t>容易，</a:t>
            </a:r>
            <a:r>
              <a:rPr lang="zh-CN" altLang="en-US" sz="2400" dirty="0" smtClean="0">
                <a:solidFill>
                  <a:srgbClr val="00B050"/>
                </a:solidFill>
              </a:rPr>
              <a:t>做</a:t>
            </a:r>
            <a:r>
              <a:rPr lang="zh-CN" altLang="en-US" sz="2400" dirty="0" smtClean="0">
                <a:solidFill>
                  <a:srgbClr val="FF0000"/>
                </a:solidFill>
              </a:rPr>
              <a:t>起来</a:t>
            </a:r>
            <a:r>
              <a:rPr lang="zh-CN" altLang="en-US" sz="2400" dirty="0" smtClean="0"/>
              <a:t>难。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他</a:t>
            </a:r>
            <a:r>
              <a:rPr lang="zh-CN" altLang="en-US" sz="2400" dirty="0">
                <a:solidFill>
                  <a:srgbClr val="00B050"/>
                </a:solidFill>
              </a:rPr>
              <a:t>说</a:t>
            </a:r>
            <a:r>
              <a:rPr lang="zh-CN" altLang="en-US" sz="2400" dirty="0">
                <a:solidFill>
                  <a:srgbClr val="FF0000"/>
                </a:solidFill>
              </a:rPr>
              <a:t>起话</a:t>
            </a:r>
            <a:r>
              <a:rPr lang="zh-CN" altLang="en-US" sz="2400" dirty="0" smtClean="0">
                <a:solidFill>
                  <a:srgbClr val="FF0000"/>
                </a:solidFill>
              </a:rPr>
              <a:t>来</a:t>
            </a:r>
            <a:r>
              <a:rPr lang="zh-CN" altLang="en-US" sz="2400" dirty="0" smtClean="0"/>
              <a:t>，声音总是很小，别人很难听清楚。</a:t>
            </a:r>
            <a:endParaRPr lang="th-TH" sz="24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128713" y="2173039"/>
            <a:ext cx="221532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</a:rPr>
              <a:t>V</a:t>
            </a:r>
            <a:r>
              <a:rPr lang="en-US" altLang="zh-CN" sz="2800" dirty="0" smtClean="0"/>
              <a:t>.+…</a:t>
            </a:r>
            <a:r>
              <a:rPr lang="zh-CN" altLang="en-US" sz="2800" dirty="0" smtClean="0">
                <a:solidFill>
                  <a:srgbClr val="FF0000"/>
                </a:solidFill>
              </a:rPr>
              <a:t>起来</a:t>
            </a:r>
            <a:endParaRPr lang="th-T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83464" y="297521"/>
            <a:ext cx="11667743" cy="6341023"/>
            <a:chOff x="2579427" y="4503761"/>
            <a:chExt cx="7342495" cy="1571661"/>
          </a:xfrm>
        </p:grpSpPr>
        <p:sp>
          <p:nvSpPr>
            <p:cNvPr id="22" name="圆角矩形 21"/>
            <p:cNvSpPr/>
            <p:nvPr/>
          </p:nvSpPr>
          <p:spPr>
            <a:xfrm>
              <a:off x="2579427" y="4503761"/>
              <a:ext cx="7342495" cy="1571661"/>
            </a:xfrm>
            <a:prstGeom prst="roundRect">
              <a:avLst>
                <a:gd name="adj" fmla="val 26497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89287" y="4762717"/>
              <a:ext cx="6322775" cy="238118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dirty="0" smtClean="0">
                  <a:ln w="6350">
                    <a:noFill/>
                  </a:ln>
                  <a:solidFill>
                    <a:srgbClr val="FF000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“</a:t>
              </a:r>
              <a:r>
                <a:rPr lang="en-US" altLang="zh-CN" sz="2000" dirty="0" smtClean="0">
                  <a:ln w="6350">
                    <a:noFill/>
                  </a:ln>
                  <a:solidFill>
                    <a:srgbClr val="FF000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…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rgbClr val="FF000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起” 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在动词后做结果补语，表示力量（多位经济力量），够得上或够不上。动词后、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rgbClr val="FF000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“起” 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字前常有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rgbClr val="FF006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“得” 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或 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rgbClr val="FF006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“不”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。</a:t>
              </a:r>
              <a:r>
                <a:rPr lang="th-TH" altLang="zh-CN" sz="20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แปลว่า ไหว หรือ ไม่ไหว </a:t>
              </a:r>
              <a:r>
                <a:rPr lang="zh-CN" altLang="en-US" sz="20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例如：</a:t>
              </a:r>
              <a:endParaRPr lang="zh-CN" altLang="en-US" sz="2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17105">
            <a:off x="163312" y="142442"/>
            <a:ext cx="987361" cy="108229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1890">
            <a:off x="11326416" y="5797676"/>
            <a:ext cx="762707" cy="776340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5559551" y="561818"/>
            <a:ext cx="1115568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r>
              <a:rPr lang="zh-CN" altLang="en-US" sz="2800" dirty="0" smtClean="0"/>
              <a:t>起</a:t>
            </a:r>
            <a:endParaRPr lang="th-TH" sz="2800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631081" y="2400194"/>
            <a:ext cx="10076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/>
              <a:t>买得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车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买不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车</a:t>
            </a:r>
            <a:r>
              <a:rPr lang="en-US" altLang="zh-CN" sz="2400" dirty="0" smtClean="0"/>
              <a:t>			</a:t>
            </a:r>
            <a:r>
              <a:rPr lang="zh-CN" altLang="en-US" sz="2400" dirty="0" smtClean="0"/>
              <a:t>住得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酒店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住不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酒店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供得</a:t>
            </a:r>
            <a:r>
              <a:rPr lang="zh-CN" altLang="en-US" sz="2400" dirty="0">
                <a:solidFill>
                  <a:srgbClr val="FF0066"/>
                </a:solidFill>
              </a:rPr>
              <a:t>起</a:t>
            </a:r>
            <a:r>
              <a:rPr lang="zh-CN" altLang="en-US" sz="2400" dirty="0"/>
              <a:t>房</a:t>
            </a:r>
            <a:r>
              <a:rPr lang="zh-CN" altLang="en-US" sz="2400" dirty="0" smtClean="0"/>
              <a:t>子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供不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房子</a:t>
            </a:r>
            <a:r>
              <a:rPr lang="en-US" altLang="zh-CN" sz="2400" dirty="0" smtClean="0"/>
              <a:t>		</a:t>
            </a:r>
            <a:r>
              <a:rPr lang="zh-CN" altLang="en-US" sz="2400" dirty="0" smtClean="0"/>
              <a:t>租得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商店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租不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商店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读得</a:t>
            </a:r>
            <a:r>
              <a:rPr lang="zh-CN" altLang="en-US" sz="2400" dirty="0">
                <a:solidFill>
                  <a:srgbClr val="FF0066"/>
                </a:solidFill>
              </a:rPr>
              <a:t>起</a:t>
            </a:r>
            <a:r>
              <a:rPr lang="zh-CN" altLang="en-US" sz="2400" dirty="0"/>
              <a:t>大</a:t>
            </a:r>
            <a:r>
              <a:rPr lang="zh-CN" altLang="en-US" sz="2400" dirty="0" smtClean="0"/>
              <a:t>学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读不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大学</a:t>
            </a:r>
            <a:r>
              <a:rPr lang="en-US" altLang="zh-CN" sz="2400" dirty="0" smtClean="0"/>
              <a:t>		</a:t>
            </a:r>
            <a:r>
              <a:rPr lang="zh-CN" altLang="en-US" sz="2400" dirty="0" smtClean="0"/>
              <a:t>吃得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这种药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吃不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这种药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送得</a:t>
            </a:r>
            <a:r>
              <a:rPr lang="zh-CN" altLang="en-US" sz="2400" dirty="0">
                <a:solidFill>
                  <a:srgbClr val="FF0066"/>
                </a:solidFill>
              </a:rPr>
              <a:t>起</a:t>
            </a:r>
            <a:r>
              <a:rPr lang="zh-CN" altLang="en-US" sz="2400" dirty="0"/>
              <a:t>礼</a:t>
            </a:r>
            <a:r>
              <a:rPr lang="zh-CN" altLang="en-US" sz="2400" dirty="0" smtClean="0"/>
              <a:t>物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送不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礼物</a:t>
            </a:r>
            <a:r>
              <a:rPr lang="en-US" altLang="zh-CN" sz="2400" dirty="0" smtClean="0"/>
              <a:t>		</a:t>
            </a:r>
            <a:r>
              <a:rPr lang="zh-CN" altLang="en-US" sz="2400" dirty="0" smtClean="0"/>
              <a:t>请得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客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请不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客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请你好好想</a:t>
            </a:r>
            <a:r>
              <a:rPr lang="zh-CN" altLang="en-US" sz="2400" dirty="0" smtClean="0"/>
              <a:t>想，这么贵的东西，你用</a:t>
            </a:r>
            <a:r>
              <a:rPr lang="zh-CN" altLang="en-US" sz="2400" dirty="0" smtClean="0">
                <a:solidFill>
                  <a:srgbClr val="0070C0"/>
                </a:solidFill>
              </a:rPr>
              <a:t>得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用</a:t>
            </a:r>
            <a:r>
              <a:rPr lang="zh-CN" altLang="en-US" sz="2400" dirty="0" smtClean="0">
                <a:solidFill>
                  <a:srgbClr val="0070C0"/>
                </a:solidFill>
              </a:rPr>
              <a:t>不</a:t>
            </a:r>
            <a:r>
              <a:rPr lang="zh-CN" altLang="en-US" sz="2400" dirty="0" smtClean="0">
                <a:solidFill>
                  <a:srgbClr val="FF0066"/>
                </a:solidFill>
              </a:rPr>
              <a:t>起</a:t>
            </a:r>
            <a:r>
              <a:rPr lang="zh-CN" altLang="en-US" sz="2400" dirty="0" smtClean="0"/>
              <a:t>。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529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74320" y="728126"/>
            <a:ext cx="11548872" cy="5809834"/>
            <a:chOff x="1364571" y="1729549"/>
            <a:chExt cx="4971751" cy="3398902"/>
          </a:xfrm>
        </p:grpSpPr>
        <p:sp>
          <p:nvSpPr>
            <p:cNvPr id="21" name="圆角矩形 20"/>
            <p:cNvSpPr/>
            <p:nvPr/>
          </p:nvSpPr>
          <p:spPr>
            <a:xfrm>
              <a:off x="1364571" y="1729549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725321" y="3249205"/>
              <a:ext cx="2320048" cy="1566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今天真</a:t>
              </a:r>
              <a:r>
                <a:rPr lang="zh-CN" altLang="en-US" sz="2800" spc="-150" dirty="0" smtClean="0">
                  <a:solidFill>
                    <a:srgbClr val="0070C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够</a:t>
              </a:r>
              <a:r>
                <a:rPr lang="zh-CN" altLang="en-US" sz="2800" spc="-150" dirty="0" smtClean="0">
                  <a:solidFill>
                    <a:srgbClr val="FF006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热</a:t>
              </a: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的！</a:t>
              </a:r>
              <a:endPara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少买点</a:t>
              </a: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儿，这里的东西</a:t>
              </a:r>
              <a:r>
                <a:rPr lang="zh-CN" altLang="en-US" sz="2800" spc="-150" dirty="0" smtClean="0">
                  <a:solidFill>
                    <a:srgbClr val="0070C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够</a:t>
              </a:r>
              <a:r>
                <a:rPr lang="zh-CN" altLang="en-US" sz="2800" spc="-150" dirty="0" smtClean="0">
                  <a:solidFill>
                    <a:srgbClr val="FF006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贵</a:t>
              </a: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的。</a:t>
              </a:r>
              <a:endPara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行</a:t>
              </a: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了，行了，已经</a:t>
              </a:r>
              <a:r>
                <a:rPr lang="zh-CN" altLang="en-US" sz="2800" spc="-150" dirty="0" smtClean="0">
                  <a:solidFill>
                    <a:srgbClr val="0070C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够</a:t>
              </a:r>
              <a:r>
                <a:rPr lang="zh-CN" altLang="en-US" sz="2800" spc="-150" dirty="0" smtClean="0">
                  <a:solidFill>
                    <a:srgbClr val="FF006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多</a:t>
              </a: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了。</a:t>
              </a:r>
              <a:endPara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别去麻</a:t>
              </a: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烦她了，他已经</a:t>
              </a:r>
              <a:r>
                <a:rPr lang="zh-CN" altLang="en-US" sz="2800" spc="-150" dirty="0" smtClean="0">
                  <a:solidFill>
                    <a:srgbClr val="0070C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够</a:t>
              </a:r>
              <a:r>
                <a:rPr lang="zh-CN" altLang="en-US" sz="2800" spc="-150" dirty="0" smtClean="0">
                  <a:solidFill>
                    <a:srgbClr val="FF0066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忙</a:t>
              </a:r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的了。</a:t>
              </a:r>
              <a:endParaRPr lang="zh-CN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75773">
            <a:off x="397211" y="-460986"/>
            <a:ext cx="1322250" cy="2129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5672544"/>
            <a:ext cx="1875750" cy="11059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06243" y="150307"/>
            <a:ext cx="1791269" cy="2188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09643" y="2190962"/>
            <a:ext cx="2225012" cy="3218336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1058336" y="1880946"/>
            <a:ext cx="954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</a:rPr>
              <a:t>“够”</a:t>
            </a:r>
            <a:r>
              <a:rPr lang="zh-CN" altLang="en-US" sz="2400" dirty="0" smtClean="0"/>
              <a:t>是修饰形容词，表示达到了相当高的程度。后边常有“的”、“了”或“的了”。</a:t>
            </a:r>
            <a:r>
              <a:rPr lang="th-TH" altLang="zh-CN" sz="2400" dirty="0" smtClean="0"/>
              <a:t>แปลว่า...น่าดูเลย </a:t>
            </a:r>
            <a:r>
              <a:rPr lang="zh-CN" altLang="en-US" sz="2400" dirty="0" smtClean="0"/>
              <a:t>例如：</a:t>
            </a:r>
            <a:endParaRPr lang="th-TH" sz="2400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692047" y="962657"/>
            <a:ext cx="60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够</a:t>
            </a:r>
            <a:endParaRPr lang="th-TH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86" y="909000"/>
            <a:ext cx="9791229" cy="5040000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4772561" y="2903482"/>
            <a:ext cx="264687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dirty="0" smtClean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课</a:t>
            </a:r>
            <a:r>
              <a:rPr lang="zh-CN" altLang="en-US" dirty="0" smtClean="0">
                <a:solidFill>
                  <a:srgbClr val="92D05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文</a:t>
            </a:r>
            <a:endParaRPr lang="zh-CN" altLang="en-US" dirty="0">
              <a:solidFill>
                <a:srgbClr val="92D05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5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6815" cy="68580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085" y="972093"/>
            <a:ext cx="3377477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48454" cy="229514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1"/>
            <a:ext cx="7000875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0" name="ลูกศรเชื่อมต่อแบบตรง 9"/>
          <p:cNvCxnSpPr/>
          <p:nvPr/>
        </p:nvCxnSpPr>
        <p:spPr>
          <a:xfrm>
            <a:off x="4176141" y="2432304"/>
            <a:ext cx="868680" cy="8229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84" y="2852927"/>
            <a:ext cx="2510063" cy="36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4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20862450">
            <a:off x="3393191" y="2031112"/>
            <a:ext cx="6016123" cy="3551087"/>
            <a:chOff x="6018459" y="1621966"/>
            <a:chExt cx="5601477" cy="3398902"/>
          </a:xfrm>
        </p:grpSpPr>
        <p:sp>
          <p:nvSpPr>
            <p:cNvPr id="22" name="圆角矩形 21"/>
            <p:cNvSpPr/>
            <p:nvPr/>
          </p:nvSpPr>
          <p:spPr>
            <a:xfrm rot="729212">
              <a:off x="6018459" y="1621966"/>
              <a:ext cx="4971751" cy="3398902"/>
            </a:xfrm>
            <a:prstGeom prst="roundRect">
              <a:avLst>
                <a:gd name="adj" fmla="val 17864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764548">
              <a:off x="8237952" y="2313613"/>
              <a:ext cx="3381984" cy="5994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zh-CN" altLang="en-US" sz="32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作业。</a:t>
              </a:r>
              <a:endParaRPr lang="zh-CN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6114" y="2274656"/>
            <a:ext cx="2101250" cy="37683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9491" flipH="1">
            <a:off x="716944" y="403869"/>
            <a:ext cx="1650250" cy="2058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69428" y="1305047"/>
            <a:ext cx="1344691" cy="8218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5756" y="2648115"/>
            <a:ext cx="1081482" cy="11761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91583">
            <a:off x="7800632" y="5128501"/>
            <a:ext cx="585383" cy="5848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328" y="4368158"/>
            <a:ext cx="348500" cy="348160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4024243" y="3824276"/>
            <a:ext cx="4069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/>
              <a:t>练习</a:t>
            </a:r>
            <a:r>
              <a:rPr lang="en-US" altLang="zh-CN" sz="4000" dirty="0" smtClean="0"/>
              <a:t> </a:t>
            </a:r>
            <a:r>
              <a:rPr lang="en-US" sz="4000" dirty="0" smtClean="0"/>
              <a:t>2</a:t>
            </a:r>
            <a:r>
              <a:rPr lang="zh-CN" altLang="en-US" sz="4000" dirty="0" smtClean="0"/>
              <a:t>、</a:t>
            </a:r>
            <a:r>
              <a:rPr lang="en-US" altLang="zh-CN" sz="4000" dirty="0" smtClean="0"/>
              <a:t>3</a:t>
            </a:r>
            <a:r>
              <a:rPr lang="zh-CN" altLang="en-US" sz="4000" dirty="0" smtClean="0"/>
              <a:t>、</a:t>
            </a:r>
            <a:r>
              <a:rPr lang="en-US" altLang="zh-CN" sz="4000" dirty="0" smtClean="0"/>
              <a:t>4</a:t>
            </a:r>
            <a:r>
              <a:rPr lang="zh-CN" altLang="en-US" sz="4000" dirty="0" smtClean="0"/>
              <a:t>、</a:t>
            </a:r>
            <a:r>
              <a:rPr lang="en-US" altLang="zh-CN" sz="4000" dirty="0" smtClean="0"/>
              <a:t>5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8652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rot="20542075">
            <a:off x="3141433" y="2398039"/>
            <a:ext cx="5115503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9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</a:t>
            </a:r>
            <a:r>
              <a:rPr lang="zh-CN" altLang="en-US" sz="9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观看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908175" y="602531"/>
            <a:ext cx="10375651" cy="5652939"/>
            <a:chOff x="1267357" y="602531"/>
            <a:chExt cx="10375651" cy="56529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809178" y="3603009"/>
            <a:ext cx="2451312" cy="492162"/>
            <a:chOff x="6809178" y="3603009"/>
            <a:chExt cx="2451312" cy="492162"/>
          </a:xfrm>
        </p:grpSpPr>
        <p:sp>
          <p:nvSpPr>
            <p:cNvPr id="19" name="圆角矩形 18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name="adj" fmla="val 49943"/>
              </a:avLst>
            </a:prstGeom>
            <a:solidFill>
              <a:srgbClr val="FFD01F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88499" y="3693461"/>
              <a:ext cx="151996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spc="300" dirty="0">
                  <a:ln w="6350">
                    <a:noFill/>
                  </a:ln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THANK YOU</a:t>
              </a:r>
              <a:endParaRPr lang="zh-CN" altLang="en-US" sz="1600" spc="300" dirty="0">
                <a:ln w="6350">
                  <a:noFill/>
                </a:ln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8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924846" y="911194"/>
            <a:ext cx="2342308" cy="1723666"/>
            <a:chOff x="4965790" y="897547"/>
            <a:chExt cx="2342308" cy="1723666"/>
          </a:xfrm>
        </p:grpSpPr>
        <p:sp>
          <p:nvSpPr>
            <p:cNvPr id="2" name="文本框 1"/>
            <p:cNvSpPr txBox="1"/>
            <p:nvPr/>
          </p:nvSpPr>
          <p:spPr>
            <a:xfrm>
              <a:off x="4965790" y="897547"/>
              <a:ext cx="2342308" cy="13849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96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8400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目</a:t>
              </a:r>
              <a:r>
                <a:rPr lang="zh-CN" altLang="en-US" sz="8400" dirty="0">
                  <a:solidFill>
                    <a:srgbClr val="6DCEA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录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087527" y="2129051"/>
              <a:ext cx="2128331" cy="492162"/>
              <a:chOff x="6809178" y="3603009"/>
              <a:chExt cx="2128331" cy="492162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6809178" y="3603009"/>
                <a:ext cx="2128331" cy="492162"/>
              </a:xfrm>
              <a:prstGeom prst="roundRect">
                <a:avLst>
                  <a:gd name="adj" fmla="val 49943"/>
                </a:avLst>
              </a:prstGeom>
              <a:solidFill>
                <a:srgbClr val="FFD01F"/>
              </a:solidFill>
              <a:ln w="25400">
                <a:solidFill>
                  <a:srgbClr val="363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174273" y="3693461"/>
                <a:ext cx="1398139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600" spc="300" dirty="0">
                    <a:ln w="6350">
                      <a:noFill/>
                    </a:ln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CONTENTS</a:t>
                </a:r>
                <a:endParaRPr lang="zh-CN" altLang="en-US" sz="1600" spc="300" dirty="0">
                  <a:ln w="6350">
                    <a:noFill/>
                  </a:ln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909708" y="3646395"/>
            <a:ext cx="2236511" cy="1621716"/>
            <a:chOff x="909708" y="3646395"/>
            <a:chExt cx="2236511" cy="1621716"/>
          </a:xfrm>
        </p:grpSpPr>
        <p:grpSp>
          <p:nvGrpSpPr>
            <p:cNvPr id="6" name="组合 5"/>
            <p:cNvGrpSpPr/>
            <p:nvPr/>
          </p:nvGrpSpPr>
          <p:grpSpPr>
            <a:xfrm>
              <a:off x="1300886" y="3646395"/>
              <a:ext cx="1454159" cy="857355"/>
              <a:chOff x="4924846" y="3946657"/>
              <a:chExt cx="1454159" cy="857355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5395284" y="4146297"/>
                <a:ext cx="513281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01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909708" y="4560225"/>
              <a:ext cx="2236511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 smtClean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复习旧课</a:t>
              </a:r>
              <a:endParaRPr lang="zh-CN" altLang="en-US" sz="4000" dirty="0">
                <a:ln w="25400">
                  <a:solidFill>
                    <a:srgbClr val="36363E">
                      <a:alpha val="30000"/>
                    </a:srgbClr>
                  </a:solidFill>
                </a:ln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12910" y="3646395"/>
            <a:ext cx="1454159" cy="1621716"/>
            <a:chOff x="4012910" y="3646395"/>
            <a:chExt cx="1454159" cy="1621716"/>
          </a:xfrm>
        </p:grpSpPr>
        <p:grpSp>
          <p:nvGrpSpPr>
            <p:cNvPr id="23" name="组合 22"/>
            <p:cNvGrpSpPr/>
            <p:nvPr/>
          </p:nvGrpSpPr>
          <p:grpSpPr>
            <a:xfrm>
              <a:off x="4012910" y="3646395"/>
              <a:ext cx="1454159" cy="857355"/>
              <a:chOff x="4924846" y="3946657"/>
              <a:chExt cx="1454159" cy="85735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5364825" y="4146297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02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134694" y="4560225"/>
              <a:ext cx="1210588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 smtClean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6DCEA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生词</a:t>
              </a:r>
              <a:endParaRPr lang="zh-CN" altLang="en-US" sz="4000" dirty="0">
                <a:ln w="25400">
                  <a:solidFill>
                    <a:srgbClr val="36363E">
                      <a:alpha val="30000"/>
                    </a:srgbClr>
                  </a:solidFill>
                </a:ln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90237" y="3646395"/>
            <a:ext cx="1723549" cy="1621716"/>
            <a:chOff x="6590237" y="3646395"/>
            <a:chExt cx="1723549" cy="1621716"/>
          </a:xfrm>
        </p:grpSpPr>
        <p:grpSp>
          <p:nvGrpSpPr>
            <p:cNvPr id="28" name="组合 27"/>
            <p:cNvGrpSpPr/>
            <p:nvPr/>
          </p:nvGrpSpPr>
          <p:grpSpPr>
            <a:xfrm>
              <a:off x="6724935" y="3646395"/>
              <a:ext cx="1454159" cy="857355"/>
              <a:chOff x="4924846" y="3946657"/>
              <a:chExt cx="1454159" cy="857355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5366430" y="4146297"/>
                <a:ext cx="570989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03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590237" y="4560225"/>
              <a:ext cx="1723549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 smtClean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语言点</a:t>
              </a:r>
              <a:endParaRPr lang="zh-CN" altLang="en-US" sz="4000" dirty="0">
                <a:ln w="25400">
                  <a:solidFill>
                    <a:srgbClr val="36363E">
                      <a:alpha val="30000"/>
                    </a:srgbClr>
                  </a:solidFill>
                </a:ln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436958" y="3646395"/>
            <a:ext cx="1454159" cy="1621716"/>
            <a:chOff x="9436958" y="3646395"/>
            <a:chExt cx="1454159" cy="1621716"/>
          </a:xfrm>
        </p:grpSpPr>
        <p:grpSp>
          <p:nvGrpSpPr>
            <p:cNvPr id="33" name="组合 32"/>
            <p:cNvGrpSpPr/>
            <p:nvPr/>
          </p:nvGrpSpPr>
          <p:grpSpPr>
            <a:xfrm>
              <a:off x="9436958" y="3646395"/>
              <a:ext cx="1454159" cy="857355"/>
              <a:chOff x="4924846" y="3946657"/>
              <a:chExt cx="1454159" cy="857355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5364024" y="4146297"/>
                <a:ext cx="575799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algn="ctr">
                  <a:defRPr sz="9600" b="1">
                    <a:ln w="25400">
                      <a:solidFill>
                        <a:srgbClr val="36363E">
                          <a:alpha val="70000"/>
                        </a:srgbClr>
                      </a:solidFill>
                    </a:ln>
                    <a:solidFill>
                      <a:srgbClr val="FF4C78"/>
                    </a:solidFill>
                    <a:latin typeface="汉仪晓波美妍体W" panose="00020600040101010101" pitchFamily="18" charset="-122"/>
                    <a:ea typeface="汉仪晓波美妍体W" panose="00020600040101010101" pitchFamily="18" charset="-122"/>
                  </a:defRPr>
                </a:lvl1pPr>
              </a:lstStyle>
              <a:p>
                <a:r>
                  <a:rPr lang="en-US" altLang="zh-CN" sz="2800" dirty="0">
                    <a:ln w="25400"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04</a:t>
                </a:r>
                <a:endParaRPr lang="zh-CN" altLang="en-US" sz="2800" dirty="0">
                  <a:ln w="2540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9558743" y="4560225"/>
              <a:ext cx="1210588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defRPr sz="8400" b="1">
                  <a:ln w="25400">
                    <a:solidFill>
                      <a:srgbClr val="36363E">
                        <a:alpha val="70000"/>
                      </a:srgbClr>
                    </a:solidFill>
                  </a:ln>
                  <a:solidFill>
                    <a:srgbClr val="FF4C78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defRPr>
              </a:lvl1pPr>
            </a:lstStyle>
            <a:p>
              <a:r>
                <a:rPr lang="zh-CN" altLang="en-US" sz="4000" dirty="0" smtClean="0">
                  <a:ln w="25400">
                    <a:solidFill>
                      <a:srgbClr val="36363E">
                        <a:alpha val="30000"/>
                      </a:srgbClr>
                    </a:solidFill>
                  </a:ln>
                  <a:solidFill>
                    <a:srgbClr val="6DCEA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课文</a:t>
              </a:r>
              <a:endParaRPr lang="zh-CN" altLang="en-US" sz="4000" dirty="0">
                <a:ln w="25400">
                  <a:solidFill>
                    <a:srgbClr val="36363E">
                      <a:alpha val="30000"/>
                    </a:srgbClr>
                  </a:solidFill>
                </a:ln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6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86" y="909000"/>
            <a:ext cx="9791229" cy="5040000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4772561" y="2903482"/>
            <a:ext cx="264687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dirty="0" smtClean="0"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生</a:t>
            </a:r>
            <a:r>
              <a:rPr lang="zh-CN" altLang="en-US" dirty="0" smtClean="0">
                <a:solidFill>
                  <a:srgbClr val="FF006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词</a:t>
            </a:r>
            <a:endParaRPr lang="zh-CN" altLang="en-US" dirty="0">
              <a:solidFill>
                <a:srgbClr val="FF0066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23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/>
          <a:srcRect l="5579" r="5579"/>
          <a:stretch/>
        </p:blipFill>
        <p:spPr>
          <a:xfrm>
            <a:off x="0" y="-594"/>
            <a:ext cx="12192000" cy="6858594"/>
          </a:xfrm>
          <a:prstGeom prst="rect">
            <a:avLst/>
          </a:prstGeom>
        </p:spPr>
      </p:pic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640325"/>
              </p:ext>
            </p:extLst>
          </p:nvPr>
        </p:nvGraphicFramePr>
        <p:xfrm>
          <a:off x="73152" y="917159"/>
          <a:ext cx="11987784" cy="57972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97557"/>
                <a:gridCol w="2232724"/>
                <a:gridCol w="2562389"/>
                <a:gridCol w="2397557"/>
                <a:gridCol w="2397557"/>
              </a:tblGrid>
              <a:tr h="57659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交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并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搬家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工资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炒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专业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不过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房子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…</a:t>
                      </a:r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起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庆祝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企业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考虑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租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上下班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桃园新村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34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管理（企业管理）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理想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爱人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花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除了 </a:t>
                      </a:r>
                      <a:r>
                        <a:rPr lang="en-US" altLang="zh-CN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… </a:t>
                      </a:r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以外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增长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分期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够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选修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毕业生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付款（分期付款）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笔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就业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数 （人数）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合算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供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竞争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…</a:t>
                      </a:r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起来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市郊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长期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激烈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压力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新村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投资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  <a:tr h="585737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硕士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搬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公务员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做客</a:t>
                      </a:r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38"/>
          <p:cNvSpPr txBox="1"/>
          <p:nvPr/>
        </p:nvSpPr>
        <p:spPr>
          <a:xfrm>
            <a:off x="4407409" y="209273"/>
            <a:ext cx="30120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sz="4000" dirty="0" smtClean="0">
                <a:solidFill>
                  <a:srgbClr val="6DCEA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生</a:t>
            </a:r>
            <a:r>
              <a:rPr lang="zh-CN" altLang="en-US" sz="4000" dirty="0" smtClean="0">
                <a:solidFill>
                  <a:srgbClr val="FF006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词</a:t>
            </a:r>
            <a:endParaRPr lang="zh-CN" altLang="en-US" sz="4000" dirty="0">
              <a:solidFill>
                <a:srgbClr val="FF0066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4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0386" y="909000"/>
            <a:ext cx="9791229" cy="5040000"/>
            <a:chOff x="866015" y="909000"/>
            <a:chExt cx="9791229" cy="50400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4157009" y="2903482"/>
            <a:ext cx="387798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zh-CN" altLang="en-US" dirty="0" smtClean="0">
                <a:solidFill>
                  <a:srgbClr val="6DCFA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语</a:t>
            </a:r>
            <a:r>
              <a:rPr lang="zh-CN" altLang="en-US" dirty="0" smtClean="0">
                <a:solidFill>
                  <a:srgbClr val="FFC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言</a:t>
            </a:r>
            <a:r>
              <a:rPr lang="zh-CN" altLang="en-US" dirty="0" smtClean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点</a:t>
            </a:r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2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5190" b="6070"/>
          <a:stretch/>
        </p:blipFill>
        <p:spPr>
          <a:xfrm>
            <a:off x="0" y="0"/>
            <a:ext cx="1246327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" y="86135"/>
            <a:ext cx="1055750" cy="911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" y="5287065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78569" y="1496060"/>
            <a:ext cx="221951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zh-CN" altLang="en-US" sz="3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除了</a:t>
            </a:r>
            <a:r>
              <a:rPr lang="en-US" altLang="zh-CN" sz="3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… </a:t>
            </a:r>
            <a:r>
              <a:rPr lang="zh-CN" altLang="en-US" sz="3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以外</a:t>
            </a:r>
            <a:endParaRPr lang="zh-CN" altLang="en-US" sz="3000" spc="-1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511296" y="2249424"/>
            <a:ext cx="728776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除了</a:t>
            </a:r>
            <a:r>
              <a:rPr lang="en-US" altLang="zh-CN" sz="2400" dirty="0" smtClean="0"/>
              <a:t>… </a:t>
            </a:r>
            <a:r>
              <a:rPr lang="zh-CN" altLang="en-US" sz="2400" dirty="0" smtClean="0"/>
              <a:t>以外 常常跟“还、也、只、都” 连用。</a:t>
            </a:r>
            <a:r>
              <a:rPr lang="th-TH" altLang="zh-CN" sz="2400" dirty="0" smtClean="0"/>
              <a:t> </a:t>
            </a:r>
            <a:r>
              <a:rPr lang="zh-CN" altLang="en-US" sz="2400" dirty="0" smtClean="0"/>
              <a:t>例如：</a:t>
            </a:r>
            <a:endParaRPr lang="th-TH" sz="24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697480" y="3075047"/>
            <a:ext cx="63002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李老师</a:t>
            </a:r>
            <a:r>
              <a:rPr lang="zh-CN" altLang="en-US" sz="2400" dirty="0" smtClean="0">
                <a:solidFill>
                  <a:srgbClr val="FF0000"/>
                </a:solidFill>
              </a:rPr>
              <a:t>除了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教中文</a:t>
            </a:r>
            <a:r>
              <a:rPr lang="zh-CN" altLang="en-US" sz="2400" dirty="0" smtClean="0">
                <a:solidFill>
                  <a:srgbClr val="FF0000"/>
                </a:solidFill>
              </a:rPr>
              <a:t>以外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CN" altLang="en-US" sz="2400" dirty="0" smtClean="0">
                <a:solidFill>
                  <a:srgbClr val="0066FF"/>
                </a:solidFill>
              </a:rPr>
              <a:t>还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在一家公司工作。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他</a:t>
            </a:r>
            <a:r>
              <a:rPr lang="zh-CN" altLang="en-US" sz="2400" dirty="0">
                <a:solidFill>
                  <a:srgbClr val="FF0000"/>
                </a:solidFill>
              </a:rPr>
              <a:t>除</a:t>
            </a:r>
            <a:r>
              <a:rPr lang="zh-CN" altLang="en-US" sz="2400" dirty="0" smtClean="0">
                <a:solidFill>
                  <a:srgbClr val="FF0000"/>
                </a:solidFill>
              </a:rPr>
              <a:t>了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喝啤酒</a:t>
            </a:r>
            <a:r>
              <a:rPr lang="zh-CN" altLang="en-US" sz="2400" dirty="0" smtClean="0">
                <a:solidFill>
                  <a:srgbClr val="FF0000"/>
                </a:solidFill>
              </a:rPr>
              <a:t>以外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，有时候</a:t>
            </a:r>
            <a:r>
              <a:rPr lang="zh-CN" altLang="en-US" sz="2400" dirty="0" smtClean="0">
                <a:solidFill>
                  <a:srgbClr val="0066FF"/>
                </a:solidFill>
              </a:rPr>
              <a:t>也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喝白酒。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这件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事</a:t>
            </a:r>
            <a:r>
              <a:rPr lang="zh-CN" altLang="en-US" sz="2400" dirty="0" smtClean="0">
                <a:solidFill>
                  <a:srgbClr val="FF0000"/>
                </a:solidFill>
              </a:rPr>
              <a:t>除了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</a:rPr>
              <a:t>以外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CN" altLang="en-US" sz="2400" dirty="0" smtClean="0">
                <a:solidFill>
                  <a:srgbClr val="0066FF"/>
                </a:solidFill>
              </a:rPr>
              <a:t>只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有老林一个人知道。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这件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事</a:t>
            </a:r>
            <a:r>
              <a:rPr lang="zh-CN" altLang="en-US" sz="2400" dirty="0" smtClean="0">
                <a:solidFill>
                  <a:srgbClr val="FF0000"/>
                </a:solidFill>
              </a:rPr>
              <a:t>除了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</a:rPr>
              <a:t>以外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，其他人</a:t>
            </a:r>
            <a:r>
              <a:rPr lang="zh-CN" altLang="en-US" sz="2400" dirty="0" smtClean="0">
                <a:solidFill>
                  <a:srgbClr val="0066FF"/>
                </a:solidFill>
              </a:rPr>
              <a:t>都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知道了。</a:t>
            </a:r>
            <a:endParaRPr lang="th-TH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5640" y="218952"/>
            <a:ext cx="11777471" cy="6099049"/>
            <a:chOff x="1038677" y="1184036"/>
            <a:chExt cx="4851075" cy="4449170"/>
          </a:xfrm>
        </p:grpSpPr>
        <p:sp>
          <p:nvSpPr>
            <p:cNvPr id="8" name="圆角矩形 7"/>
            <p:cNvSpPr/>
            <p:nvPr/>
          </p:nvSpPr>
          <p:spPr>
            <a:xfrm>
              <a:off x="1038677" y="1184036"/>
              <a:ext cx="4851075" cy="4449170"/>
            </a:xfrm>
            <a:prstGeom prst="roundRect">
              <a:avLst>
                <a:gd name="adj" fmla="val 30588"/>
              </a:avLst>
            </a:prstGeom>
            <a:solidFill>
              <a:schemeClr val="bg1"/>
            </a:solidFill>
            <a:ln w="635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38677" y="2415651"/>
              <a:ext cx="4802784" cy="3816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zh-CN" altLang="en-US" sz="28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是副词，加强否定语气，强调真实情况跟人们看到的或想象下的不一样。例如：</a:t>
              </a:r>
              <a:endParaRPr lang="zh-CN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616" y="-101829"/>
            <a:ext cx="2139696" cy="18880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48" y="218952"/>
            <a:ext cx="738000" cy="808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751" y="69478"/>
            <a:ext cx="1310640" cy="772738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5734812" y="549828"/>
            <a:ext cx="92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并</a:t>
            </a:r>
            <a:endParaRPr lang="th-TH" sz="3200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697480" y="3241265"/>
            <a:ext cx="7139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/>
              <a:t>她长得</a:t>
            </a:r>
            <a:r>
              <a:rPr lang="zh-CN" altLang="en-US" sz="2800" dirty="0" smtClean="0">
                <a:solidFill>
                  <a:srgbClr val="FF0066"/>
                </a:solidFill>
              </a:rPr>
              <a:t>并</a:t>
            </a:r>
            <a:r>
              <a:rPr lang="zh-CN" altLang="en-US" sz="2800" dirty="0" smtClean="0"/>
              <a:t>不丑。 </a:t>
            </a:r>
            <a:r>
              <a:rPr lang="th-TH" altLang="zh-CN" sz="2800" dirty="0" smtClean="0"/>
              <a:t>หล่อนโตมาก็ใช่ว่าจะขี้</a:t>
            </a:r>
            <a:r>
              <a:rPr lang="th-TH" altLang="zh-CN" sz="2800" dirty="0" err="1" smtClean="0"/>
              <a:t>เหร่</a:t>
            </a:r>
            <a:r>
              <a:rPr lang="th-TH" altLang="zh-CN" sz="2800" dirty="0" smtClean="0"/>
              <a:t>นะ</a:t>
            </a:r>
          </a:p>
          <a:p>
            <a:pPr>
              <a:lnSpc>
                <a:spcPct val="200000"/>
              </a:lnSpc>
            </a:pPr>
            <a:r>
              <a:rPr lang="zh-CN" altLang="en-US" sz="2800" dirty="0" smtClean="0"/>
              <a:t>出问题的原因，他</a:t>
            </a:r>
            <a:r>
              <a:rPr lang="zh-CN" altLang="en-US" sz="2800" dirty="0" smtClean="0">
                <a:solidFill>
                  <a:srgbClr val="FF0066"/>
                </a:solidFill>
              </a:rPr>
              <a:t>并</a:t>
            </a:r>
            <a:r>
              <a:rPr lang="zh-CN" altLang="en-US" sz="2800" dirty="0" smtClean="0"/>
              <a:t>没有告诉我。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zh-CN" altLang="en-US" sz="2800" dirty="0" smtClean="0"/>
              <a:t>他</a:t>
            </a:r>
            <a:r>
              <a:rPr lang="zh-CN" altLang="en-US" sz="2800" dirty="0"/>
              <a:t>跟小王结</a:t>
            </a:r>
            <a:r>
              <a:rPr lang="zh-CN" altLang="en-US" sz="2800" dirty="0" smtClean="0"/>
              <a:t>婚</a:t>
            </a:r>
            <a:r>
              <a:rPr lang="zh-CN" altLang="en-US" sz="2800" dirty="0" smtClean="0">
                <a:solidFill>
                  <a:srgbClr val="FF0066"/>
                </a:solidFill>
              </a:rPr>
              <a:t>并</a:t>
            </a:r>
            <a:r>
              <a:rPr lang="zh-CN" altLang="en-US" sz="2800" dirty="0" smtClean="0"/>
              <a:t>不是因为真的爱小王。</a:t>
            </a:r>
            <a:endParaRPr lang="th-TH" altLang="zh-CN" sz="2800" dirty="0" smtClean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042666" y="2616513"/>
            <a:ext cx="562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/>
              <a:t>ใช่ว่าจะ มิใช่ หรือ...ก็หาไม่ ฯลฯ</a:t>
            </a:r>
            <a:endParaRPr lang="th-TH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349880" y="4013280"/>
              <a:ext cx="2235600" cy="179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0520" y="4003920"/>
                <a:ext cx="2254320" cy="18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9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4048" y="540389"/>
            <a:ext cx="11128248" cy="6116443"/>
            <a:chOff x="2378645" y="5359277"/>
            <a:chExt cx="6616255" cy="716145"/>
          </a:xfrm>
        </p:grpSpPr>
        <p:sp>
          <p:nvSpPr>
            <p:cNvPr id="16" name="圆角矩形 15"/>
            <p:cNvSpPr/>
            <p:nvPr/>
          </p:nvSpPr>
          <p:spPr>
            <a:xfrm>
              <a:off x="2378645" y="5359277"/>
              <a:ext cx="6616255" cy="716145"/>
            </a:xfrm>
            <a:prstGeom prst="roundRect">
              <a:avLst>
                <a:gd name="adj" fmla="val 4994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835956" y="5400979"/>
              <a:ext cx="1670218" cy="576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6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不过</a:t>
              </a:r>
              <a:r>
                <a:rPr lang="en-US" altLang="zh-CN" sz="26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(●'◡'●)</a:t>
              </a:r>
              <a:r>
                <a:rPr lang="th-TH" altLang="zh-CN" sz="2600" dirty="0" smtClean="0">
                  <a:ln w="63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แต่</a:t>
              </a:r>
              <a:endParaRPr lang="zh-CN" altLang="en-US" sz="2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68" y="652931"/>
            <a:ext cx="799500" cy="7987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02780" y="745365"/>
            <a:ext cx="424180" cy="4237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03138" y="686743"/>
            <a:ext cx="717597" cy="7168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5091">
            <a:off x="10180827" y="217955"/>
            <a:ext cx="2118867" cy="44121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55" y="104171"/>
            <a:ext cx="1322250" cy="2129920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1280160" y="1605105"/>
            <a:ext cx="977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dirty="0" smtClean="0"/>
              <a:t>คำว่า </a:t>
            </a:r>
            <a:r>
              <a:rPr lang="zh-CN" altLang="en-US" sz="2000" dirty="0" smtClean="0"/>
              <a:t>“不过”、“可是”</a:t>
            </a:r>
            <a:r>
              <a:rPr lang="th-TH" altLang="zh-CN" sz="2000" dirty="0" smtClean="0"/>
              <a:t> และ </a:t>
            </a:r>
            <a:r>
              <a:rPr lang="zh-CN" altLang="en-US" sz="2000" dirty="0" smtClean="0"/>
              <a:t>“但是” </a:t>
            </a:r>
            <a:r>
              <a:rPr lang="th-TH" altLang="zh-CN" sz="2000" dirty="0" smtClean="0"/>
              <a:t>มีความหมายส่วนใหญ่เหมือนกัน สามารถใช้แทนกันได้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dirty="0" smtClean="0"/>
              <a:t>“不过”和“可是”常用于</a:t>
            </a:r>
            <a:r>
              <a:rPr lang="zh-CN" altLang="en-US" sz="2000" dirty="0" smtClean="0">
                <a:solidFill>
                  <a:srgbClr val="00B0F0"/>
                </a:solidFill>
              </a:rPr>
              <a:t>口语</a:t>
            </a:r>
            <a:r>
              <a:rPr lang="zh-CN" altLang="en-US" sz="2000" dirty="0" smtClean="0"/>
              <a:t>。 </a:t>
            </a:r>
            <a:r>
              <a:rPr lang="th-TH" altLang="zh-CN" sz="2000" dirty="0" smtClean="0"/>
              <a:t>  ใช้ในภาษาพูด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dirty="0" smtClean="0"/>
              <a:t>“但是” 常用语</a:t>
            </a:r>
            <a:r>
              <a:rPr lang="zh-CN" altLang="en-US" sz="2000" dirty="0" smtClean="0">
                <a:solidFill>
                  <a:srgbClr val="00B0F0"/>
                </a:solidFill>
              </a:rPr>
              <a:t>口语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和</a:t>
            </a:r>
            <a:r>
              <a:rPr lang="zh-CN" altLang="en-US" sz="2000" dirty="0" smtClean="0">
                <a:solidFill>
                  <a:srgbClr val="00B0F0"/>
                </a:solidFill>
              </a:rPr>
              <a:t>书面语</a:t>
            </a:r>
            <a:r>
              <a:rPr lang="zh-CN" altLang="en-US" sz="2000" dirty="0" smtClean="0"/>
              <a:t>。 </a:t>
            </a:r>
            <a:r>
              <a:rPr lang="th-TH" altLang="zh-CN" sz="2000" dirty="0" smtClean="0"/>
              <a:t>ใช้ได้ทั้งภาษาพูดและภาษาเขียน</a:t>
            </a:r>
            <a:endParaRPr lang="th-TH" sz="2000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546760" y="3543300"/>
            <a:ext cx="7238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虽然学习汉语困难很多，</a:t>
            </a:r>
            <a:r>
              <a:rPr lang="zh-CN" altLang="en-US" sz="2400" dirty="0" smtClean="0">
                <a:solidFill>
                  <a:srgbClr val="FF0066"/>
                </a:solidFill>
              </a:rPr>
              <a:t>不过</a:t>
            </a:r>
            <a:r>
              <a:rPr lang="zh-CN" altLang="en-US" sz="2400" dirty="0" smtClean="0"/>
              <a:t>我要坚强下去。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这里的冬</a:t>
            </a:r>
            <a:r>
              <a:rPr lang="zh-CN" altLang="en-US" sz="2400" dirty="0" smtClean="0"/>
              <a:t>天虽然很冷，</a:t>
            </a:r>
            <a:r>
              <a:rPr lang="zh-CN" altLang="en-US" sz="2400" dirty="0" smtClean="0">
                <a:solidFill>
                  <a:srgbClr val="FF0066"/>
                </a:solidFill>
              </a:rPr>
              <a:t>不过</a:t>
            </a:r>
            <a:r>
              <a:rPr lang="zh-CN" altLang="en-US" sz="2400" dirty="0" smtClean="0"/>
              <a:t>屋子里很暖和。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她的脾气一向很大，</a:t>
            </a:r>
            <a:r>
              <a:rPr lang="zh-CN" altLang="en-US" sz="2400" dirty="0">
                <a:solidFill>
                  <a:srgbClr val="FF0066"/>
                </a:solidFill>
              </a:rPr>
              <a:t>不过</a:t>
            </a:r>
            <a:r>
              <a:rPr lang="zh-CN" altLang="en-US" sz="2400" dirty="0"/>
              <a:t>现在好多</a:t>
            </a:r>
            <a:r>
              <a:rPr lang="zh-CN" altLang="en-US" sz="2400" dirty="0" smtClean="0"/>
              <a:t>了。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5592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579" r="5579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9456" y="-630936"/>
            <a:ext cx="12883896" cy="766267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05628" y="1198976"/>
            <a:ext cx="1380744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zh-CN" sz="3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 </a:t>
            </a:r>
            <a:r>
              <a:rPr lang="zh-CN" altLang="en-US" sz="3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是</a:t>
            </a:r>
            <a:r>
              <a:rPr lang="en-US" altLang="zh-CN" sz="3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A</a:t>
            </a:r>
            <a:endParaRPr lang="zh-CN" altLang="en-U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78180" y="2334396"/>
            <a:ext cx="1083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“</a:t>
            </a:r>
            <a:r>
              <a:rPr lang="en-US" altLang="zh-CN" sz="2000" dirty="0" smtClean="0"/>
              <a:t>A 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 A</a:t>
            </a:r>
            <a:r>
              <a:rPr lang="zh-CN" altLang="en-US" sz="2000" dirty="0" smtClean="0"/>
              <a:t>”结构，表示让步，有“</a:t>
            </a:r>
            <a:r>
              <a:rPr lang="zh-CN" altLang="en-US" sz="2000" dirty="0"/>
              <a:t>强然</a:t>
            </a:r>
            <a:r>
              <a:rPr lang="zh-CN" altLang="en-US" sz="2000" dirty="0" smtClean="0"/>
              <a:t>” 之意。第二小句常有“可是、只是、但是、不过”等词。例如：</a:t>
            </a:r>
            <a:endParaRPr lang="th-TH" sz="2000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15568" y="3136392"/>
            <a:ext cx="8558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漂亮</a:t>
            </a:r>
            <a:r>
              <a:rPr lang="zh-CN" altLang="en-US" sz="2400" dirty="0" smtClean="0">
                <a:solidFill>
                  <a:srgbClr val="0070C0"/>
                </a:solidFill>
              </a:rPr>
              <a:t>是</a:t>
            </a:r>
            <a:r>
              <a:rPr lang="zh-CN" altLang="en-US" sz="2400" dirty="0">
                <a:solidFill>
                  <a:srgbClr val="FF0000"/>
                </a:solidFill>
              </a:rPr>
              <a:t>漂亮</a:t>
            </a:r>
            <a:r>
              <a:rPr lang="zh-CN" altLang="en-US" sz="2400" dirty="0" smtClean="0"/>
              <a:t>，只是太远了点儿。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东西</a:t>
            </a:r>
            <a:r>
              <a:rPr lang="zh-CN" altLang="en-US" sz="2400" dirty="0" smtClean="0">
                <a:solidFill>
                  <a:srgbClr val="FF0000"/>
                </a:solidFill>
              </a:rPr>
              <a:t>好</a:t>
            </a:r>
            <a:r>
              <a:rPr lang="zh-CN" altLang="en-US" sz="2400" dirty="0" smtClean="0">
                <a:solidFill>
                  <a:srgbClr val="0070C0"/>
                </a:solidFill>
              </a:rPr>
              <a:t>是</a:t>
            </a:r>
            <a:r>
              <a:rPr lang="zh-CN" altLang="en-US" sz="2400" dirty="0" smtClean="0">
                <a:solidFill>
                  <a:srgbClr val="FF0000"/>
                </a:solidFill>
              </a:rPr>
              <a:t>好</a:t>
            </a:r>
            <a:r>
              <a:rPr lang="zh-CN" altLang="en-US" sz="2400" dirty="0" smtClean="0"/>
              <a:t>，只是价钱太贵了。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他</a:t>
            </a:r>
            <a:r>
              <a:rPr lang="zh-CN" altLang="en-US" sz="2400" dirty="0">
                <a:solidFill>
                  <a:srgbClr val="FF0000"/>
                </a:solidFill>
              </a:rPr>
              <a:t>有钱</a:t>
            </a:r>
            <a:r>
              <a:rPr lang="zh-CN" altLang="en-US" sz="2400" dirty="0">
                <a:solidFill>
                  <a:srgbClr val="0070C0"/>
                </a:solidFill>
              </a:rPr>
              <a:t>是</a:t>
            </a:r>
            <a:r>
              <a:rPr lang="zh-CN" altLang="en-US" sz="2400" dirty="0">
                <a:solidFill>
                  <a:srgbClr val="FF0000"/>
                </a:solidFill>
              </a:rPr>
              <a:t>有</a:t>
            </a:r>
            <a:r>
              <a:rPr lang="zh-CN" altLang="en-US" sz="2400" dirty="0" smtClean="0">
                <a:solidFill>
                  <a:srgbClr val="FF0000"/>
                </a:solidFill>
              </a:rPr>
              <a:t>钱</a:t>
            </a:r>
            <a:r>
              <a:rPr lang="zh-CN" altLang="en-US" sz="2400" dirty="0" smtClean="0"/>
              <a:t>，可是她吃的、穿的、用的都是很一般。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我</a:t>
            </a:r>
            <a:r>
              <a:rPr lang="zh-CN" altLang="en-US" sz="2400" dirty="0">
                <a:solidFill>
                  <a:srgbClr val="FF0000"/>
                </a:solidFill>
              </a:rPr>
              <a:t>想去</a:t>
            </a:r>
            <a:r>
              <a:rPr lang="zh-CN" altLang="en-US" sz="2400" dirty="0">
                <a:solidFill>
                  <a:srgbClr val="0070C0"/>
                </a:solidFill>
              </a:rPr>
              <a:t>是</a:t>
            </a:r>
            <a:r>
              <a:rPr lang="zh-CN" altLang="en-US" sz="2400" dirty="0">
                <a:solidFill>
                  <a:srgbClr val="FF0000"/>
                </a:solidFill>
              </a:rPr>
              <a:t>想</a:t>
            </a:r>
            <a:r>
              <a:rPr lang="zh-CN" altLang="en-US" sz="2400" dirty="0" smtClean="0">
                <a:solidFill>
                  <a:srgbClr val="FF0000"/>
                </a:solidFill>
              </a:rPr>
              <a:t>去</a:t>
            </a:r>
            <a:r>
              <a:rPr lang="zh-CN" altLang="en-US" sz="2400" dirty="0" smtClean="0"/>
              <a:t>，但是不知爸爸是不是同意让我去。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9639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  <p:tag name="ISPRING_SCORM_RATE_SLIDES" val="0"/>
  <p:tag name="ISPRING_SCORM_RATE_QUIZZES" val="0"/>
  <p:tag name="ISPRING_SCORM_PASSING_SCORE" val="0.000000"/>
  <p:tag name="ISPRING_ULTRA_SCORM_COURSE_ID" val="34423029-4C51-4149-880F-0573D0017A4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八批\317563"/>
  <p:tag name="ISPRING_FIRST_PUBLISH" val="1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hhd5y1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hhd5y1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873</TotalTime>
  <Words>891</Words>
  <Application>Microsoft Office PowerPoint</Application>
  <PresentationFormat>แบบจอกว้าง</PresentationFormat>
  <Paragraphs>123</Paragraphs>
  <Slides>17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4" baseType="lpstr">
      <vt:lpstr>SimSun</vt:lpstr>
      <vt:lpstr>字魂59号-创粗黑</vt:lpstr>
      <vt:lpstr>TH SarabunPSK</vt:lpstr>
      <vt:lpstr>Tw Cen MT Condensed Extra Bold</vt:lpstr>
      <vt:lpstr>Wingdings 2</vt:lpstr>
      <vt:lpstr>HDOfficeLightV0</vt:lpstr>
      <vt:lpstr>1_HDOfficeLightV0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User</cp:lastModifiedBy>
  <cp:revision>181</cp:revision>
  <dcterms:created xsi:type="dcterms:W3CDTF">2017-08-26T02:21:25Z</dcterms:created>
  <dcterms:modified xsi:type="dcterms:W3CDTF">2020-07-29T10:37:29Z</dcterms:modified>
</cp:coreProperties>
</file>