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924" r:id="rId1"/>
  </p:sldMasterIdLst>
  <p:sldIdLst>
    <p:sldId id="256" r:id="rId2"/>
    <p:sldId id="257" r:id="rId3"/>
    <p:sldId id="259" r:id="rId4"/>
    <p:sldId id="295" r:id="rId5"/>
    <p:sldId id="258" r:id="rId6"/>
    <p:sldId id="260" r:id="rId7"/>
    <p:sldId id="261" r:id="rId8"/>
    <p:sldId id="262" r:id="rId9"/>
    <p:sldId id="263" r:id="rId10"/>
    <p:sldId id="265" r:id="rId11"/>
    <p:sldId id="264" r:id="rId12"/>
    <p:sldId id="266" r:id="rId13"/>
    <p:sldId id="267" r:id="rId14"/>
    <p:sldId id="268" r:id="rId15"/>
    <p:sldId id="269" r:id="rId16"/>
    <p:sldId id="270" r:id="rId17"/>
    <p:sldId id="272" r:id="rId18"/>
    <p:sldId id="271" r:id="rId19"/>
    <p:sldId id="273" r:id="rId20"/>
    <p:sldId id="274" r:id="rId21"/>
    <p:sldId id="275" r:id="rId22"/>
    <p:sldId id="276" r:id="rId23"/>
    <p:sldId id="277" r:id="rId24"/>
    <p:sldId id="284" r:id="rId25"/>
    <p:sldId id="285" r:id="rId26"/>
    <p:sldId id="286" r:id="rId27"/>
    <p:sldId id="278" r:id="rId28"/>
    <p:sldId id="287" r:id="rId29"/>
    <p:sldId id="288" r:id="rId30"/>
    <p:sldId id="293" r:id="rId31"/>
    <p:sldId id="289" r:id="rId32"/>
    <p:sldId id="290" r:id="rId33"/>
    <p:sldId id="291" r:id="rId34"/>
    <p:sldId id="279" r:id="rId35"/>
    <p:sldId id="292" r:id="rId36"/>
    <p:sldId id="280" r:id="rId37"/>
    <p:sldId id="281" r:id="rId38"/>
    <p:sldId id="294" r:id="rId39"/>
    <p:sldId id="282" r:id="rId40"/>
    <p:sldId id="283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64" autoAdjust="0"/>
    <p:restoredTop sz="94660"/>
  </p:normalViewPr>
  <p:slideViewPr>
    <p:cSldViewPr snapToGrid="0">
      <p:cViewPr varScale="1">
        <p:scale>
          <a:sx n="64" d="100"/>
          <a:sy n="64" d="100"/>
        </p:scale>
        <p:origin x="6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2194560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915938"/>
            <a:ext cx="11506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10/8/2023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285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1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5586B75A-687E-405C-8A0B-8D00578BA2C3}" type="datetimeFigureOut">
              <a:rPr lang="en-US" smtClean="0"/>
              <a:pPr/>
              <a:t>10/8/2023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636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260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94560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1827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10/8/2023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159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613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858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470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832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199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607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10/8/2023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8917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h-TH" sz="7200" b="1" dirty="0"/>
              <a:t>การได้มาซึ่งสัญชาติไทย</a:t>
            </a:r>
          </a:p>
        </p:txBody>
      </p:sp>
    </p:spTree>
    <p:extLst>
      <p:ext uri="{BB962C8B-B14F-4D97-AF65-F5344CB8AC3E}">
        <p14:creationId xmlns:p14="http://schemas.microsoft.com/office/powerpoint/2010/main" val="3178411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000" b="1" dirty="0"/>
              <a:t>กฎกระทรวง</a:t>
            </a:r>
            <a:br>
              <a:rPr lang="th-TH" sz="2000" dirty="0"/>
            </a:br>
            <a:br>
              <a:rPr lang="th-TH" sz="2000" dirty="0"/>
            </a:br>
            <a:r>
              <a:rPr lang="th-TH" sz="2400" dirty="0"/>
              <a:t>กำหนดวิธีการและค่าธรรมเนียมคำขอพิสูจน์ความเป็นบิดาซึ่งมีสัญชาติไทยของผู้เกิด เพื่อการได้สัญชาติไทยโดยการเกิด พ.ศ. ๒๕๕๓</a:t>
            </a:r>
            <a:br>
              <a:rPr lang="th-TH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91440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th-TH" altLang="th-TH" dirty="0">
                <a:solidFill>
                  <a:srgbClr val="0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ข้อ ๑  ผู้เกิดหรือผู้มีส่วนได้เสียที่ประสงค์จะพิสูจน์ความเป็นบิดาซึ่งมีสัญชาติไทยของผู้เกิดเพื่อการได้สัญชาติไทยโดยการเกิด ให้ยื่นคำขอต่อพนักงานเจ้าหน้าที่ ตามแบบที่รัฐมนตรีกำหนดโดยประกาศในราชกิจจานุเบกษา พร้อมด้วยหลักฐานประกอบคำขอ ดังต่อไปนี้</a:t>
            </a:r>
            <a:endParaRPr lang="en-US" altLang="th-TH" sz="1050" dirty="0">
              <a:solidFill>
                <a:schemeClr val="tx1"/>
              </a:solidFill>
            </a:endParaRPr>
          </a:p>
          <a:p>
            <a:pPr marL="0" lvl="0" indent="91440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th-TH" altLang="th-TH" dirty="0">
                <a:solidFill>
                  <a:srgbClr val="0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(๑) </a:t>
            </a:r>
            <a:r>
              <a:rPr lang="th-TH" altLang="th-TH" u="sng" dirty="0">
                <a:solidFill>
                  <a:srgbClr val="0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รูปถ่าย</a:t>
            </a:r>
            <a:r>
              <a:rPr lang="th-TH" altLang="th-TH" dirty="0">
                <a:solidFill>
                  <a:srgbClr val="0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ครึ่งตัวหน้าตรงไม่สวมหมวก ขนาด ๔ </a:t>
            </a:r>
            <a:r>
              <a:rPr lang="en-US" altLang="th-TH" sz="10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th-TH" altLang="th-TH" dirty="0">
                <a:solidFill>
                  <a:srgbClr val="0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 ๖ เซนติเมตร </a:t>
            </a:r>
            <a:r>
              <a:rPr lang="th-TH" altLang="th-TH" u="sng" dirty="0">
                <a:solidFill>
                  <a:srgbClr val="0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ของผู้เกิดและบิดา</a:t>
            </a:r>
            <a:r>
              <a:rPr lang="th-TH" altLang="th-TH" dirty="0">
                <a:solidFill>
                  <a:srgbClr val="0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ในกรณีปรากฏตัวบิดาหรือสามารถหารูปถ่ายของบิดาได้ คนละหนึ่งรูป</a:t>
            </a:r>
            <a:endParaRPr lang="en-US" altLang="th-TH" sz="1050" dirty="0">
              <a:solidFill>
                <a:schemeClr val="tx1"/>
              </a:solidFill>
            </a:endParaRPr>
          </a:p>
          <a:p>
            <a:pPr marL="0" lvl="0" indent="91440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th-TH" altLang="th-TH" dirty="0">
                <a:solidFill>
                  <a:srgbClr val="0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(๒) </a:t>
            </a:r>
            <a:r>
              <a:rPr lang="th-TH" altLang="th-TH" u="sng" dirty="0">
                <a:solidFill>
                  <a:srgbClr val="0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หลักฐานทางทะเบียนของผู้เกิดและบิดา</a:t>
            </a:r>
            <a:r>
              <a:rPr lang="th-TH" altLang="th-TH" dirty="0">
                <a:solidFill>
                  <a:srgbClr val="0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ประกอบด้วย สำเนาทะเบียนบ้าน สำเนาบัตรประจำตัวประชาชน หรือเอกสารอื่นที่ทางราชการออกให้ซึ่งมีรูปถ่ายและเลขประจำตัวประชาชนของผู้เกิดและบิดา สูติบัตรหรือหนังสือรับรองการเกิดหรือเอกสารอื่นที่ทางราชการออกให้ซึ่งมีรายการชื่อตัว ชื่อสกุลของบิดา และมารดาของผู้เกิด (ถ้ามี)</a:t>
            </a:r>
            <a:endParaRPr lang="en-US" altLang="th-TH" sz="1050" dirty="0">
              <a:solidFill>
                <a:schemeClr val="tx1"/>
              </a:solidFill>
            </a:endParaRPr>
          </a:p>
          <a:p>
            <a:pPr marL="0" lvl="0" indent="91440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th-TH" altLang="th-TH" u="sng" dirty="0">
                <a:solidFill>
                  <a:srgbClr val="0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ในกรณีที่ผู้ยื่นคำขอมีหลักฐานการตรวจสารพันธุกรรม (</a:t>
            </a:r>
            <a:r>
              <a:rPr lang="en-US" altLang="th-TH" sz="105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DNA</a:t>
            </a:r>
            <a:r>
              <a:rPr lang="th-TH" altLang="th-TH" sz="105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th-TH" altLang="th-TH" u="sng" dirty="0">
                <a:solidFill>
                  <a:srgbClr val="0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 หรือหลักฐานการตรวจทางวิทยาศาสตร์อื่น ๆ</a:t>
            </a:r>
            <a:r>
              <a:rPr lang="th-TH" altLang="th-TH" dirty="0">
                <a:solidFill>
                  <a:srgbClr val="0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ที่ออกโดยหน่วยงานของรัฐหรือหน่วยงานอื่นที่อธิบดีกรมการปกครองรับรองตามหลักเกณฑ์และวิธีการที่รัฐมนตรีกำหนดโดยประกาศในราชกิจจานุเบกษา ซึ่งพิสูจน์ว่าบิดาและผู้เกิดเป็นบิดาและบุตรกัน </a:t>
            </a:r>
            <a:r>
              <a:rPr lang="th-TH" altLang="th-TH" u="sng" dirty="0">
                <a:solidFill>
                  <a:srgbClr val="0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หรือมีหลักฐานอื่น ๆ ที่แสดงความสัมพันธ์ระหว่างบิดา </a:t>
            </a:r>
            <a:r>
              <a:rPr lang="th-TH" altLang="th-TH" dirty="0">
                <a:solidFill>
                  <a:srgbClr val="0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และผู้เกิดว่าเป็นบิดาและบุตรกัน ให้ยื่นมาพร้อมกับคำขอด้วย</a:t>
            </a:r>
            <a:endParaRPr lang="en-US" altLang="th-TH" sz="1050" dirty="0">
              <a:solidFill>
                <a:schemeClr val="tx1"/>
              </a:solidFill>
            </a:endParaRPr>
          </a:p>
          <a:p>
            <a:pPr marL="0" lvl="0" indent="91440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th-TH" altLang="th-TH" dirty="0">
                <a:solidFill>
                  <a:srgbClr val="00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กรณีหลักฐานตามวรรคหนึ่งจัดทำขึ้นในต่างประเทศ ผู้ยื่นคำขอต้องจัดให้มีการรับรองความถูกต้องและคำแปลภาษาไทยของหลักฐานดังกล่าวตามระเบียบกระทรวงการต่างประเทศว่าด้วยการรับรองเอกสารด้วย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1472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ตัวอย่าง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b="1" dirty="0"/>
              <a:t>หลง เป็นบุตรที่เกิดในวันที่ </a:t>
            </a:r>
            <a:r>
              <a:rPr lang="th-TH" sz="2800" b="1" u="sng" dirty="0"/>
              <a:t>๔ กุมภาพันธ์ พ.ศ. ๒๕๕๘ </a:t>
            </a:r>
            <a:r>
              <a:rPr lang="th-TH" sz="2800" b="1" dirty="0"/>
              <a:t>จาก อิน ผู้เป็นชายสัญชาติไทย โดยได้เสียกับ ห่าน ซึ่งเป็นหญิงสัญชาติรัสเซีย บนชายหาดแห่งหนึ่ง โดยไม่มีการจดทะเบียนสมรสแต่อย่างใด </a:t>
            </a:r>
          </a:p>
          <a:p>
            <a:r>
              <a:rPr lang="th-TH" sz="2800" b="1" dirty="0"/>
              <a:t>หลง เป็นบุตรที่เกิดในวันที่ </a:t>
            </a:r>
            <a:r>
              <a:rPr lang="th-TH" sz="2800" b="1" u="sng" dirty="0"/>
              <a:t>๔ กุมภาพันธ์ พ.ศ. ๒๕๔๕ </a:t>
            </a:r>
            <a:r>
              <a:rPr lang="th-TH" sz="2800" b="1" dirty="0"/>
              <a:t>จาก อิน ผู้เป็นชายสัญชาติไทย โดยได้เสียกับ ห่าน ซึ่งเป็นหญิงสัญชาติรัสเซีย บนชายหาดแห่งหนึ่ง โดยไม่มีการจดทะเบียนสมรสแต่อย่างใด</a:t>
            </a:r>
          </a:p>
          <a:p>
            <a:r>
              <a:rPr lang="th-TH" sz="2800" b="1" dirty="0"/>
              <a:t>โปรดสังเกตว่าข้อเท็จจริงทั้งสองทำให้สัญชาติของ หลง ต่างกันอย่างสิ้นเชิง</a:t>
            </a:r>
          </a:p>
          <a:p>
            <a:r>
              <a:rPr lang="th-TH" sz="2800" b="1" dirty="0"/>
              <a:t>เพราะมาตรา ๗ วรรคสองมิได้กำหนดให้มีผลบังคับใช้ย้อนหลัง จึงต้องตีความตามหลักทั่วไปคือ ห้ามใช้กฎหมายย้อนหลัง 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5E090D6-BEC3-4E7D-7ACB-7DF6E619104B}"/>
              </a:ext>
            </a:extLst>
          </p:cNvPr>
          <p:cNvSpPr txBox="1">
            <a:spLocks/>
          </p:cNvSpPr>
          <p:nvPr/>
        </p:nvSpPr>
        <p:spPr>
          <a:xfrm>
            <a:off x="5128875" y="6162344"/>
            <a:ext cx="7315200" cy="695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5" algn="thaiDist"/>
            <a:r>
              <a:rPr lang="th-TH" sz="2600" b="1" dirty="0" err="1"/>
              <a:t>กฤษ</a:t>
            </a:r>
            <a:r>
              <a:rPr lang="th-TH" sz="2600" b="1" dirty="0"/>
              <a:t>ณ</a:t>
            </a:r>
            <a:r>
              <a:rPr lang="th-TH" sz="2600" b="1" dirty="0" err="1"/>
              <a:t>์พ</a:t>
            </a:r>
            <a:r>
              <a:rPr lang="th-TH" sz="2600" b="1" dirty="0"/>
              <a:t>ชร โสมณวัตร</a:t>
            </a:r>
            <a:r>
              <a:rPr lang="en-US" sz="2600" b="1" dirty="0"/>
              <a:t> </a:t>
            </a:r>
            <a:r>
              <a:rPr lang="th-TH" sz="2600" b="1" dirty="0"/>
              <a:t>คณะนิติศาสตร์ มหาวิทยาลัยเชียงใหม่</a:t>
            </a:r>
          </a:p>
        </p:txBody>
      </p:sp>
    </p:spTree>
    <p:extLst>
      <p:ext uri="{BB962C8B-B14F-4D97-AF65-F5344CB8AC3E}">
        <p14:creationId xmlns:p14="http://schemas.microsoft.com/office/powerpoint/2010/main" val="4077538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ข้อสังเกต</a:t>
            </a:r>
            <a:br>
              <a:rPr lang="th-TH" b="1" dirty="0"/>
            </a:br>
            <a:r>
              <a:rPr lang="th-TH" sz="3200" b="1" dirty="0"/>
              <a:t>เกี่ยวกับการได้สัญชาติตามหลักสายโลหิตของบิดา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sz="2800" b="1" dirty="0"/>
              <a:t>เป็นเรื่องของ บิดากับผู้เกิด มารดาไม่มีส่วนเกี่ยวข้อง (มารดาอาจเป็นคนต่างด้าว คนไร้สัญชาติ คนหนีเข้าเมือง หรือเป็นทูต ฯลฯ)</a:t>
            </a:r>
          </a:p>
          <a:p>
            <a:r>
              <a:rPr lang="th-TH" sz="2800" b="1" dirty="0"/>
              <a:t>ถึงแม้บิดาต้องมีสัญชาติไทยระหว่างที่ผู้เกิดกำลังเกิด แต่การมีสภาพบุคคลของบิดา ไม่เกี่ยวข้องกับการได้สัญชาติของผู้เกิด</a:t>
            </a:r>
          </a:p>
          <a:p>
            <a:r>
              <a:rPr lang="th-TH" sz="2800" b="1" dirty="0"/>
              <a:t>ถ้าบิดาเสียสัญชาติไทยไปก่อนที่ผู้เกิดจะเกิด ผู้เกิดย่อมไม่ได้สัญชาติไทย</a:t>
            </a:r>
          </a:p>
          <a:p>
            <a:r>
              <a:rPr lang="th-TH" sz="2800" b="1" dirty="0"/>
              <a:t>และผู้เกิดย่อมไม่เสียสัญชาติไทยไป หากภายหลังบิดาเสียหรือสละสัญชาติในภายหลังที่ผู้เกิดได้สัญชาติไทยไปแล้ว</a:t>
            </a:r>
          </a:p>
          <a:p>
            <a:r>
              <a:rPr lang="th-TH" sz="2800" b="1" dirty="0"/>
              <a:t>การมีหลายสัญชาติของบิดามิใช่ปัญหา ผู้เกิดอาจได้สัญชาติไทยตามหลักสายโลหิตของบิดาอยู่ดี</a:t>
            </a:r>
          </a:p>
          <a:p>
            <a:r>
              <a:rPr lang="th-TH" sz="2800" b="1" dirty="0"/>
              <a:t>หลักเกณฑ์ตาม ประมวลกฎหมายแพ่งและพาณิชย์ เรื่องบิดา มารดา และบุตร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DB10C324-297A-74C7-FFF5-725EB29AEFE3}"/>
              </a:ext>
            </a:extLst>
          </p:cNvPr>
          <p:cNvSpPr txBox="1">
            <a:spLocks/>
          </p:cNvSpPr>
          <p:nvPr/>
        </p:nvSpPr>
        <p:spPr>
          <a:xfrm>
            <a:off x="5128875" y="6162344"/>
            <a:ext cx="7315200" cy="695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5" algn="thaiDist"/>
            <a:r>
              <a:rPr lang="th-TH" sz="2600" b="1" dirty="0" err="1"/>
              <a:t>กฤษ</a:t>
            </a:r>
            <a:r>
              <a:rPr lang="th-TH" sz="2600" b="1" dirty="0"/>
              <a:t>ณ</a:t>
            </a:r>
            <a:r>
              <a:rPr lang="th-TH" sz="2600" b="1" dirty="0" err="1"/>
              <a:t>์พ</a:t>
            </a:r>
            <a:r>
              <a:rPr lang="th-TH" sz="2600" b="1" dirty="0"/>
              <a:t>ชร โสมณวัตร</a:t>
            </a:r>
            <a:r>
              <a:rPr lang="en-US" sz="2600" b="1" dirty="0"/>
              <a:t> </a:t>
            </a:r>
            <a:r>
              <a:rPr lang="th-TH" sz="2600" b="1" dirty="0"/>
              <a:t>คณะนิติศาสตร์ มหาวิทยาลัยเชียงใหม่</a:t>
            </a:r>
          </a:p>
        </p:txBody>
      </p:sp>
    </p:spTree>
    <p:extLst>
      <p:ext uri="{BB962C8B-B14F-4D97-AF65-F5344CB8AC3E}">
        <p14:creationId xmlns:p14="http://schemas.microsoft.com/office/powerpoint/2010/main" val="237749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2800" b="1" dirty="0"/>
              <a:t>การขาดจากการสมรสก่อนที่ผู้เกิดจะเกิดและได้สัญชาติไทย</a:t>
            </a:r>
          </a:p>
          <a:p>
            <a:r>
              <a:rPr lang="th-TH" sz="2800" b="1" dirty="0"/>
              <a:t>บุตรยังคงมีสิทธิสืบสัญชาติของบิดาได้ ในฐานะที่ได้รับข้อสันนิษฐานว่าเป็นบุตรที่ชอบด้วยกฎหมายของบิดา ตาม ป.พ.พ. มาตรา ๑๕๓๖</a:t>
            </a:r>
          </a:p>
          <a:p>
            <a:r>
              <a:rPr lang="th-TH" sz="2800" b="1" dirty="0"/>
              <a:t>หมายความว่า หากการสมรสสิ้นสุดลง ภายใน ๓๑๐ วัน ผู้เกิดที่เกิดจากหญิง ซึ่งเคยเป็นคู่สมรสของมารดา ให้สันนิษฐานไว้ก่อนว่าเป็นบุตรที่ชอบด้วยกฎหมายของบิดา</a:t>
            </a:r>
          </a:p>
          <a:p>
            <a:r>
              <a:rPr lang="th-TH" sz="2800" b="1" dirty="0"/>
              <a:t>ดังนั้น ผู้เกิดย่อมมีสิทธิได้สัญชาติไทยหากเกิดภายใน ๓๑๐ วันนับตั้งแต่การสมรสสิ้นสุดลง</a:t>
            </a:r>
          </a:p>
          <a:p>
            <a:r>
              <a:rPr lang="th-TH" sz="2800" b="1" dirty="0"/>
              <a:t>อย่างไรก็ตาม หลักเกณฑ์ดังกล่าว ตาม พ.รบ. สัญชาติ ฉบับปัจจุบันจำเป็นต้องทำความเข้าใจให้ดีว่า ผู้เกิดอาจได้สัญชาติไทยจากการสืบสายโลหิตของบิดา ไม่ว่าบิดาจะชอบด้วยกฎหมายหรือไม่ก็ตาม เพียงแต่วิธีการเรียกร้องตามกฎหมายจะวิธีการและผลต่างกัน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66CE0877-1234-A037-2BB3-677C7173D1E5}"/>
              </a:ext>
            </a:extLst>
          </p:cNvPr>
          <p:cNvSpPr txBox="1">
            <a:spLocks/>
          </p:cNvSpPr>
          <p:nvPr/>
        </p:nvSpPr>
        <p:spPr>
          <a:xfrm>
            <a:off x="5128875" y="6162344"/>
            <a:ext cx="7315200" cy="695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5" algn="thaiDist"/>
            <a:r>
              <a:rPr lang="th-TH" sz="2600" b="1" dirty="0" err="1"/>
              <a:t>กฤษ</a:t>
            </a:r>
            <a:r>
              <a:rPr lang="th-TH" sz="2600" b="1" dirty="0"/>
              <a:t>ณ</a:t>
            </a:r>
            <a:r>
              <a:rPr lang="th-TH" sz="2600" b="1" dirty="0" err="1"/>
              <a:t>์พ</a:t>
            </a:r>
            <a:r>
              <a:rPr lang="th-TH" sz="2600" b="1" dirty="0"/>
              <a:t>ชร โสมณวัตร</a:t>
            </a:r>
            <a:r>
              <a:rPr lang="en-US" sz="2600" b="1" dirty="0"/>
              <a:t> </a:t>
            </a:r>
            <a:r>
              <a:rPr lang="th-TH" sz="2600" b="1" dirty="0"/>
              <a:t>คณะนิติศาสตร์ มหาวิทยาลัยเชียงใหม่</a:t>
            </a:r>
          </a:p>
        </p:txBody>
      </p:sp>
    </p:spTree>
    <p:extLst>
      <p:ext uri="{BB962C8B-B14F-4D97-AF65-F5344CB8AC3E}">
        <p14:creationId xmlns:p14="http://schemas.microsoft.com/office/powerpoint/2010/main" val="130061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ยกตัวอย่างเช่น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3200" b="1" dirty="0"/>
              <a:t>ทองดี เป็นบุตรของ ศักดิ์ ชายสัญชาติไทยและลาว กับ พะงาหญิงเมียร์มาร์ ทองดีเกิดในวันที่ ๗ สิงหาคม พ.ศ. ๒๕๓๖ โดยทั้งคู้มิได้สมรสกัน หลังจากทองดีเกิดขึ้น ศักดิ์ ได้รับบัญชาจากเวียงจันทร์ให้ยึดกรุงศรีอยุทธยาคืนจากประเทศไทย รัฐบาลไทยรู้เข้าจึงถอนสัญชาติของศักดิ์ ในวันที่ ๑๐ ธันวาคม พ.ศ. ๒๕๓๖</a:t>
            </a:r>
          </a:p>
          <a:p>
            <a:r>
              <a:rPr lang="th-TH" sz="3200" b="1" dirty="0"/>
              <a:t>ทองดี ย่อมไม่ได้สัญชาติไทย เพราะเป็นบุตรที่มีได้เกิดจากบิดาที่ชอบด้วยกฎหมาย โดยข้อเท็จจริงอื่นๆ ไม่เกี่ยว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CB65A04-6FF3-3162-BCF7-C36D361BA9ED}"/>
              </a:ext>
            </a:extLst>
          </p:cNvPr>
          <p:cNvSpPr txBox="1">
            <a:spLocks/>
          </p:cNvSpPr>
          <p:nvPr/>
        </p:nvSpPr>
        <p:spPr>
          <a:xfrm>
            <a:off x="5128875" y="6162344"/>
            <a:ext cx="7315200" cy="695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5" algn="thaiDist"/>
            <a:r>
              <a:rPr lang="th-TH" sz="2600" b="1" dirty="0" err="1"/>
              <a:t>กฤษ</a:t>
            </a:r>
            <a:r>
              <a:rPr lang="th-TH" sz="2600" b="1" dirty="0"/>
              <a:t>ณ</a:t>
            </a:r>
            <a:r>
              <a:rPr lang="th-TH" sz="2600" b="1" dirty="0" err="1"/>
              <a:t>์พ</a:t>
            </a:r>
            <a:r>
              <a:rPr lang="th-TH" sz="2600" b="1" dirty="0"/>
              <a:t>ชร โสมณวัตร</a:t>
            </a:r>
            <a:r>
              <a:rPr lang="en-US" sz="2600" b="1" dirty="0"/>
              <a:t> </a:t>
            </a:r>
            <a:r>
              <a:rPr lang="th-TH" sz="2600" b="1" dirty="0"/>
              <a:t>คณะนิติศาสตร์ มหาวิทยาลัยเชียงใหม่</a:t>
            </a:r>
          </a:p>
        </p:txBody>
      </p:sp>
    </p:spTree>
    <p:extLst>
      <p:ext uri="{BB962C8B-B14F-4D97-AF65-F5344CB8AC3E}">
        <p14:creationId xmlns:p14="http://schemas.microsoft.com/office/powerpoint/2010/main" val="224241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b="1" dirty="0"/>
              <a:t> ทองดี เป็นบุตรของ ศักดิ์ ชายสัญชาติไทยและลาว กับ พะงาหญิงเมียร์มาร์   ทองดีเกิดในวันที่ ๗ สิงหาคม พ.ศ. ๒๕๓๖ โดยทั้งคู้ได้สมรสกันในวันที่ ๑๐ สิงหาคม พ.ศ. ๒๕๓๖ หลังจากทองดีเกิดขึ้น ศักดิ์ ได้รับบัญชาจากเวียงจันทร์ให้ยึดกรุงศรีอยุทธยาคืนจากประเทศไทย รัฐบาลไทยรู้เข้าจึงถอนสัญชาติของศักดิ์ ในวันที่ ๑๐ ธันวาคม พ.ศ. ๒๕๓๖ เมื่อพะงารู้เข้า จึงรีบหย่าขาดจากศักดิ์ ในวันที่ ๑๑ ธันวาคม พ.ศ. ๒๕๓๖</a:t>
            </a:r>
          </a:p>
          <a:p>
            <a:r>
              <a:rPr lang="th-TH" sz="2800" b="1" dirty="0"/>
              <a:t>ทองดี ย่อมเป็นบุตรโดยชอบด้วยกฎหมายของบิดา ตาม ป.พ.พ. มาตรา ๑๕๔๗ (เป็นบตรที่ชอบดด้วยกฎหมาย เพราะการสมรสกันภายหลัง), มาตรา ๑๕๕๗ (ให้มีผลนับตั้งแต่วันที่เด็กเกิด) ทองดีย่อมได้สัญชาติไทยด้วยการเกิดตามหลักสายโลหิตบิดา </a:t>
            </a:r>
          </a:p>
          <a:p>
            <a:endParaRPr lang="th-TH" sz="2800" b="1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2206FFC-FC16-5FF6-1A27-733537394D46}"/>
              </a:ext>
            </a:extLst>
          </p:cNvPr>
          <p:cNvSpPr txBox="1">
            <a:spLocks/>
          </p:cNvSpPr>
          <p:nvPr/>
        </p:nvSpPr>
        <p:spPr>
          <a:xfrm>
            <a:off x="5128875" y="6162344"/>
            <a:ext cx="7315200" cy="695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5" algn="thaiDist"/>
            <a:r>
              <a:rPr lang="th-TH" sz="2600" b="1" dirty="0" err="1"/>
              <a:t>กฤษ</a:t>
            </a:r>
            <a:r>
              <a:rPr lang="th-TH" sz="2600" b="1" dirty="0"/>
              <a:t>ณ</a:t>
            </a:r>
            <a:r>
              <a:rPr lang="th-TH" sz="2600" b="1" dirty="0" err="1"/>
              <a:t>์พ</a:t>
            </a:r>
            <a:r>
              <a:rPr lang="th-TH" sz="2600" b="1" dirty="0"/>
              <a:t>ชร โสมณวัตร</a:t>
            </a:r>
            <a:r>
              <a:rPr lang="en-US" sz="2600" b="1" dirty="0"/>
              <a:t> </a:t>
            </a:r>
            <a:r>
              <a:rPr lang="th-TH" sz="2600" b="1" dirty="0"/>
              <a:t>คณะนิติศาสตร์ มหาวิทยาลัยเชียงใหม่</a:t>
            </a:r>
          </a:p>
        </p:txBody>
      </p:sp>
    </p:spTree>
    <p:extLst>
      <p:ext uri="{BB962C8B-B14F-4D97-AF65-F5344CB8AC3E}">
        <p14:creationId xmlns:p14="http://schemas.microsoft.com/office/powerpoint/2010/main" val="577704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b="1" dirty="0"/>
              <a:t>ทองดี เป็นบุตรของ ศักดิ์ ชายสัญชาติไทยและลาว และยังเป็นสายลับตัวฉกาดที่มีทรัพย์สมบัติมากมายมหาศาล กับ พะงาหญิงเมียร์มาร์ ที่เกิดในวันที่ ๗ สิงหาคม พ.ศ. ๒๕๕๖ โดยทั้งสองไม่ได้สมรสกัน หลังจากทองดีเกิด ศักดิ์ ได้รับบัญชาจากหลวงพระบางให้ยึดกรุงศรีอยุทธยาคืนจากประเทศไทย จึงหนีไปปฏิบัติภารกิจ โดยไม่ได้สมรสหรือรับรองบุตรไว้แต่อย่างใด</a:t>
            </a:r>
          </a:p>
          <a:p>
            <a:r>
              <a:rPr lang="th-TH" sz="2800" b="1" dirty="0"/>
              <a:t>ในฐานะทนายจะสู้คดีอย่างไร เพื่อให้ทองดีได้สัญชาติไทย</a:t>
            </a:r>
          </a:p>
          <a:p>
            <a:r>
              <a:rPr lang="th-TH" sz="2800" b="1" dirty="0"/>
              <a:t>เราอาจใช้วิธีการตาม มาตรา ๗ วรรคสอง ซึ่งพิสูจน์ความเป็นบิดาของศักดิ์ ซึ่งมีสัญชาติไทย</a:t>
            </a:r>
          </a:p>
          <a:p>
            <a:r>
              <a:rPr lang="th-TH" sz="2800" b="1" dirty="0"/>
              <a:t>หรือเราอาจฟ้องให้ศักดิ์รับรอง ทองดี เป็นบุตรโดยชอบด้วยกฎหมาย เพื่อให้ได้สัญชาติตาม มาตรา ๗(๑) ก็ได้</a:t>
            </a:r>
          </a:p>
          <a:p>
            <a:r>
              <a:rPr lang="th-TH" sz="2800" b="1" dirty="0"/>
              <a:t>ผลทางกฎหมายต่างกันอย่างไร</a:t>
            </a:r>
            <a:r>
              <a:rPr lang="en-US" sz="2800" b="1" dirty="0"/>
              <a:t>? </a:t>
            </a:r>
            <a:r>
              <a:rPr lang="th-TH" sz="2800" b="1" dirty="0"/>
              <a:t>ผลประโยชน์ต่างกันอย่างไร</a:t>
            </a:r>
            <a:r>
              <a:rPr lang="en-US" sz="2800" b="1" dirty="0"/>
              <a:t>?</a:t>
            </a:r>
            <a:endParaRPr lang="th-TH" sz="2800" b="1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DB5D8CFE-9906-F52D-DDA2-7DCDA6DF3AA6}"/>
              </a:ext>
            </a:extLst>
          </p:cNvPr>
          <p:cNvSpPr txBox="1">
            <a:spLocks/>
          </p:cNvSpPr>
          <p:nvPr/>
        </p:nvSpPr>
        <p:spPr>
          <a:xfrm>
            <a:off x="5128875" y="6162344"/>
            <a:ext cx="7315200" cy="695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5" algn="thaiDist"/>
            <a:r>
              <a:rPr lang="th-TH" sz="2600" b="1" dirty="0" err="1"/>
              <a:t>กฤษ</a:t>
            </a:r>
            <a:r>
              <a:rPr lang="th-TH" sz="2600" b="1" dirty="0"/>
              <a:t>ณ</a:t>
            </a:r>
            <a:r>
              <a:rPr lang="th-TH" sz="2600" b="1" dirty="0" err="1"/>
              <a:t>์พ</a:t>
            </a:r>
            <a:r>
              <a:rPr lang="th-TH" sz="2600" b="1" dirty="0"/>
              <a:t>ชร โสมณวัตร</a:t>
            </a:r>
            <a:r>
              <a:rPr lang="en-US" sz="2600" b="1" dirty="0"/>
              <a:t> </a:t>
            </a:r>
            <a:r>
              <a:rPr lang="th-TH" sz="2600" b="1" dirty="0"/>
              <a:t>คณะนิติศาสตร์ มหาวิทยาลัยเชียงใหม่</a:t>
            </a:r>
          </a:p>
        </p:txBody>
      </p:sp>
    </p:spTree>
    <p:extLst>
      <p:ext uri="{BB962C8B-B14F-4D97-AF65-F5344CB8AC3E}">
        <p14:creationId xmlns:p14="http://schemas.microsoft.com/office/powerpoint/2010/main" val="1530917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คววามเปลี่ยนแปลงใน พ.ร.บ. สัญชาติ ว่าด้วยสายโลหิตของบิดา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400" b="1" dirty="0"/>
              <a:t>พ.ศ. ๒๔๕๖ – บุคคลผู้กำเนิดแต่บิดาเปนคนไทย แม้เกิดในพระราชอาณาจักรก็ดี เกิดนอกพระราชอาณาจักรก็ดี – ใน พ.ศ. ๒๔๕๖ ยังไม่มี ป.พ.พ. ที่กำหนดกฎเกณฑ์เรื่องครอบครัว ดังนั้นไม่ต้องคิดเรื่องชอบด้วกยฎหมายหรือไม่ ให้ดูเฉพาะข้อเท็จจริงทางพฤตินัย “อยู่กินกันฉันสามีภรรยา”</a:t>
            </a:r>
          </a:p>
          <a:p>
            <a:r>
              <a:rPr lang="th-TH" sz="2400" b="1" dirty="0"/>
              <a:t>วันที่ ๒๗ พฤษภาคม พุทธศักราช ๒๔๗๘ มีการประกาศใช้ประมวลกฎหมายแพ่งและพาณิชย์บรรพครอบครัว</a:t>
            </a:r>
          </a:p>
          <a:p>
            <a:r>
              <a:rPr lang="th-TH" sz="2400" b="1" dirty="0"/>
              <a:t>รวมการได้สัญชาติตามหลักสายโลหิตจากบิดหรือมารดาใน มาตรา ๗(๑) ใน พ.ร.บ. สัญชาติ พ.ศ. ๒๕๐๘ (ฉบับที่สอง) มีผลบังคับใช้วันที่ ๒๖ กุมภาพันธ์ พ.ศ. ๒๕๓๕ </a:t>
            </a:r>
          </a:p>
          <a:p>
            <a:r>
              <a:rPr lang="th-TH" sz="2400" b="1" dirty="0"/>
              <a:t>วันที่ ๑๙ กุมภาพันธ์ พ.ศ. ๒๕๕๑ มีการประกาศใช้ พ.ร.บ. สัญชาติ พ.ศ. ๒๕๐๘ (ฉบับที่ ๔, ๒๕๕๑) มาตรา ๖ ให้แก้ไขขเพิ่มเติม มาตรา ๗ วรรคสอง (มีผลบังคับใช้วันที่ ๒๘ กุมภาพันธ์ ๒๕๕๑ ตามมาตรา ๒)</a:t>
            </a:r>
          </a:p>
          <a:p>
            <a:r>
              <a:rPr lang="th-TH" sz="2400" b="1" dirty="0"/>
              <a:t>นอกเหนือจากช่วงเวลาเหล่านี้ การได้สัญชาติตามหลักสายโลหิตของบิดาไม่มีความเปลี่ยนแปลงใดใดทั้งสิ้น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B1F9D0A-9A8D-7B08-8E06-F81A8EE4C9CC}"/>
              </a:ext>
            </a:extLst>
          </p:cNvPr>
          <p:cNvSpPr txBox="1">
            <a:spLocks/>
          </p:cNvSpPr>
          <p:nvPr/>
        </p:nvSpPr>
        <p:spPr>
          <a:xfrm>
            <a:off x="5128875" y="6162344"/>
            <a:ext cx="7315200" cy="695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5" algn="thaiDist"/>
            <a:r>
              <a:rPr lang="th-TH" sz="2600" b="1" dirty="0" err="1"/>
              <a:t>กฤษ</a:t>
            </a:r>
            <a:r>
              <a:rPr lang="th-TH" sz="2600" b="1" dirty="0"/>
              <a:t>ณ</a:t>
            </a:r>
            <a:r>
              <a:rPr lang="th-TH" sz="2600" b="1" dirty="0" err="1"/>
              <a:t>์พ</a:t>
            </a:r>
            <a:r>
              <a:rPr lang="th-TH" sz="2600" b="1" dirty="0"/>
              <a:t>ชร โสมณวัตร</a:t>
            </a:r>
            <a:r>
              <a:rPr lang="en-US" sz="2600" b="1" dirty="0"/>
              <a:t> </a:t>
            </a:r>
            <a:r>
              <a:rPr lang="th-TH" sz="2600" b="1" dirty="0"/>
              <a:t>คณะนิติศาสตร์ มหาวิทยาลัยเชียงใหม่</a:t>
            </a:r>
          </a:p>
        </p:txBody>
      </p:sp>
    </p:spTree>
    <p:extLst>
      <p:ext uri="{BB962C8B-B14F-4D97-AF65-F5344CB8AC3E}">
        <p14:creationId xmlns:p14="http://schemas.microsoft.com/office/powerpoint/2010/main" val="1933125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i="1" dirty="0"/>
              <a:t>คุณภาพของสัญชาติไทย</a:t>
            </a:r>
            <a:r>
              <a:rPr lang="th-TH" sz="3200" b="1" i="1" dirty="0"/>
              <a:t>ตามหลักสายโลหิตของบิดา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b="1" dirty="0"/>
              <a:t>สัญชาติไทยตามหลักสายโ,หิตของบิดาเป็นสัญชาติไทยที่มีเสถียรภาพที่สุด (เท่าที่เคยมีมา)</a:t>
            </a:r>
          </a:p>
          <a:p>
            <a:r>
              <a:rPr lang="th-TH" sz="3200" b="1" dirty="0"/>
              <a:t>เพราะไม่อาจถูกถอนสัญชาติได้เลย</a:t>
            </a:r>
          </a:p>
          <a:p>
            <a:r>
              <a:rPr lang="th-TH" sz="3200" b="1" dirty="0"/>
              <a:t>เป็นส่วนที่ถูกเปลี่ยนแปลงน้อยมาก</a:t>
            </a:r>
          </a:p>
          <a:p>
            <a:r>
              <a:rPr lang="th-TH" sz="3200" b="1" dirty="0"/>
              <a:t>การเสียสัญชาติไทยที่ได้จากสายโลหิตของบิดานั้นเกิดขึ้นเฉพาะจากการถูกถอนสัญชาติเนื่องจากทรยศ (และมีสัญชาติอื่นพร้อมกัน) หรือการแสดงเจตนาของตนเองเท่านั้น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517F70D5-C708-752A-263C-F5FD7629A2BB}"/>
              </a:ext>
            </a:extLst>
          </p:cNvPr>
          <p:cNvSpPr txBox="1">
            <a:spLocks/>
          </p:cNvSpPr>
          <p:nvPr/>
        </p:nvSpPr>
        <p:spPr>
          <a:xfrm>
            <a:off x="5128875" y="6162344"/>
            <a:ext cx="7315200" cy="695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5" algn="thaiDist"/>
            <a:r>
              <a:rPr lang="th-TH" sz="2600" b="1" dirty="0" err="1"/>
              <a:t>กฤษ</a:t>
            </a:r>
            <a:r>
              <a:rPr lang="th-TH" sz="2600" b="1" dirty="0"/>
              <a:t>ณ</a:t>
            </a:r>
            <a:r>
              <a:rPr lang="th-TH" sz="2600" b="1" dirty="0" err="1"/>
              <a:t>์พ</a:t>
            </a:r>
            <a:r>
              <a:rPr lang="th-TH" sz="2600" b="1" dirty="0"/>
              <a:t>ชร โสมณวัตร</a:t>
            </a:r>
            <a:r>
              <a:rPr lang="en-US" sz="2600" b="1" dirty="0"/>
              <a:t> </a:t>
            </a:r>
            <a:r>
              <a:rPr lang="th-TH" sz="2600" b="1" dirty="0"/>
              <a:t>คณะนิติศาสตร์ มหาวิทยาลัยเชียงใหม่</a:t>
            </a:r>
          </a:p>
        </p:txBody>
      </p:sp>
    </p:spTree>
    <p:extLst>
      <p:ext uri="{BB962C8B-B14F-4D97-AF65-F5344CB8AC3E}">
        <p14:creationId xmlns:p14="http://schemas.microsoft.com/office/powerpoint/2010/main" val="160292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การได้สัญชาติไทยตามหลักสายโลหิตของมารดา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b="1" dirty="0"/>
              <a:t>สัญชาติด้วยการเกิดเป็นสิ่งที่ได้มาจากหลากหลายช่องทางในเวลาพร้อมกันได้ ซึ่งโดยปกติการได้สัญชาติไทยไม่ว่าด้วยช่องทางอะไรก็มีผลเหมือนกัน</a:t>
            </a:r>
          </a:p>
          <a:p>
            <a:r>
              <a:rPr lang="th-TH" sz="2800" b="1" dirty="0"/>
              <a:t>อีกทางหนึ่งคือการได้สัญชาติไทยจากหลักสายโลหิตของมารดา</a:t>
            </a:r>
          </a:p>
          <a:p>
            <a:r>
              <a:rPr lang="th-TH" sz="2800" b="1" dirty="0"/>
              <a:t>ดังนั้น หากข้อเท็จจริงคลาดจากการได้สัญชาติตามหลักสายโลหิตของบิดา สิ่งที่ต้องคิดต่อทันที คือ บุคคลอาจได้สัญชาติตามหลักสายโลหิตของมารดาหรือไม่ ฯลฯ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87712672-00FD-9465-33FC-91A629D5C5EF}"/>
              </a:ext>
            </a:extLst>
          </p:cNvPr>
          <p:cNvSpPr txBox="1">
            <a:spLocks/>
          </p:cNvSpPr>
          <p:nvPr/>
        </p:nvSpPr>
        <p:spPr>
          <a:xfrm>
            <a:off x="5128875" y="6162344"/>
            <a:ext cx="7315200" cy="695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5" algn="thaiDist"/>
            <a:r>
              <a:rPr lang="th-TH" sz="2600" b="1" dirty="0" err="1"/>
              <a:t>กฤษ</a:t>
            </a:r>
            <a:r>
              <a:rPr lang="th-TH" sz="2600" b="1" dirty="0"/>
              <a:t>ณ</a:t>
            </a:r>
            <a:r>
              <a:rPr lang="th-TH" sz="2600" b="1" dirty="0" err="1"/>
              <a:t>์พ</a:t>
            </a:r>
            <a:r>
              <a:rPr lang="th-TH" sz="2600" b="1" dirty="0"/>
              <a:t>ชร โสมณวัตร</a:t>
            </a:r>
            <a:r>
              <a:rPr lang="en-US" sz="2600" b="1" dirty="0"/>
              <a:t> </a:t>
            </a:r>
            <a:r>
              <a:rPr lang="th-TH" sz="2600" b="1" dirty="0"/>
              <a:t>คณะนิติศาสตร์ มหาวิทยาลัยเชียงใหม่</a:t>
            </a:r>
          </a:p>
        </p:txBody>
      </p:sp>
    </p:spTree>
    <p:extLst>
      <p:ext uri="{BB962C8B-B14F-4D97-AF65-F5344CB8AC3E}">
        <p14:creationId xmlns:p14="http://schemas.microsoft.com/office/powerpoint/2010/main" val="1094831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8800" b="1" dirty="0"/>
              <a:t>วิธีการได้มาซึ่งสัญชาติ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thaiDist"/>
            <a:r>
              <a:rPr lang="th-TH" sz="3600" b="1" dirty="0"/>
              <a:t>กฎหมายระหว่างประเทศยอมรับว่า การได้มาซึ่งสัญชาติของรัฐใดย่อมขึ้นอยู่กับกฎหมายซึ่งออกโดยอำนาจอธิปไตยของรัฐนั้นๆ โดยแท้</a:t>
            </a:r>
          </a:p>
          <a:p>
            <a:pPr algn="thaiDist"/>
            <a:r>
              <a:rPr lang="th-TH" sz="3600" b="1" dirty="0"/>
              <a:t>ข้อยกเว้นประการเดียวที่กฎหมายระหว่างประเทศเข้ายุ่งเกี่ยว คือ รัฐต้องกำหนดเงื่อนไขแห่งการได้สัญชาติ โดยไม่ขัดแย้งกับความสัมพันธ์ที่แท้จริง (</a:t>
            </a:r>
            <a:r>
              <a:rPr lang="en-US" sz="3600" b="1" dirty="0"/>
              <a:t>Genuine link</a:t>
            </a:r>
            <a:r>
              <a:rPr lang="th-TH" sz="3600" b="1" dirty="0"/>
              <a:t>) ระหว่างบุคคลกับรัฐ</a:t>
            </a:r>
          </a:p>
        </p:txBody>
      </p:sp>
    </p:spTree>
    <p:extLst>
      <p:ext uri="{BB962C8B-B14F-4D97-AF65-F5344CB8AC3E}">
        <p14:creationId xmlns:p14="http://schemas.microsoft.com/office/powerpoint/2010/main" val="853838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b="1" dirty="0"/>
              <a:t>พระราชบัญญัติ</a:t>
            </a:r>
            <a:r>
              <a:rPr lang="th-TH" sz="4000" b="1" dirty="0" err="1"/>
              <a:t>สัญญ</a:t>
            </a:r>
            <a:r>
              <a:rPr lang="th-TH" sz="4000" b="1" dirty="0"/>
              <a:t>ชาติ พ.ศ. ๒๕๐๘ (๒๕๕๕)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b="1" dirty="0"/>
              <a:t>พระราชบัญญัติ</a:t>
            </a:r>
            <a:r>
              <a:rPr lang="th-TH" sz="3200" b="1" dirty="0" err="1"/>
              <a:t>สัญญ</a:t>
            </a:r>
            <a:r>
              <a:rPr lang="th-TH" sz="3200" b="1" dirty="0"/>
              <a:t>ชาติ พ.ศ. ๒๕๐๘ (๒๕๕๕)</a:t>
            </a:r>
          </a:p>
          <a:p>
            <a:r>
              <a:rPr lang="th-TH" sz="3200" b="1" dirty="0"/>
              <a:t>มาตรา ๗ บุคคลเหล่านี้ย่อมได้สัญชาติไทยด้วยการเกิด</a:t>
            </a:r>
          </a:p>
          <a:p>
            <a:r>
              <a:rPr lang="th-TH" sz="3200" b="1" dirty="0"/>
              <a:t>(๑) ผู้เกิดโดยบิดาหรือ</a:t>
            </a:r>
            <a:r>
              <a:rPr lang="th-TH" sz="3200" b="1" dirty="0">
                <a:solidFill>
                  <a:schemeClr val="accent6"/>
                </a:solidFill>
              </a:rPr>
              <a:t>มารดา</a:t>
            </a:r>
            <a:r>
              <a:rPr lang="th-TH" sz="3200" b="1" dirty="0"/>
              <a:t>เป็นผู้มีสัญชาติไทย ไม่ว่าจะเกิดในหรือนอกราชอาณาจักรไทย</a:t>
            </a:r>
          </a:p>
        </p:txBody>
      </p:sp>
    </p:spTree>
    <p:extLst>
      <p:ext uri="{BB962C8B-B14F-4D97-AF65-F5344CB8AC3E}">
        <p14:creationId xmlns:p14="http://schemas.microsoft.com/office/powerpoint/2010/main" val="4177985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หลักคิด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b="1" dirty="0"/>
              <a:t>มารดาเป็นมารดาอันชอบด้วยกฎหมายของบุตรธิดาเสมอ</a:t>
            </a:r>
          </a:p>
          <a:p>
            <a:r>
              <a:rPr lang="th-TH" sz="2800" b="1" dirty="0"/>
              <a:t>ดังนั้น ตั้งแต่อดีตมาจนปัจจุบันไม่มีประเด็นต้องพิจารณาว่ามารดาเป็นมารดาที่ชอบด้วยกฎหมายของผู้เกิดหรือไม่</a:t>
            </a:r>
          </a:p>
          <a:p>
            <a:r>
              <a:rPr lang="th-TH" sz="2800" b="1" dirty="0"/>
              <a:t>ประเด็นที่ต้องพิจารณา คือ ระหว่างการ “เกิด” นั้นมารดาเป็นผู้มีสัญชาติไทยหรือไม่ เพราะหากไม่มีสัญชาติไทยก็ย่อมไม่สามารถสืบสัญชาติไทยด้วยหลักสายโลหิตได้</a:t>
            </a:r>
          </a:p>
        </p:txBody>
      </p:sp>
    </p:spTree>
    <p:extLst>
      <p:ext uri="{BB962C8B-B14F-4D97-AF65-F5344CB8AC3E}">
        <p14:creationId xmlns:p14="http://schemas.microsoft.com/office/powerpoint/2010/main" val="2787093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ข้อสังเกต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b="1" dirty="0"/>
              <a:t>มารดาต้องมีสัญชาติไทยขณะที่ผู้เกิดได้เกิดขึ้นมา จึงได้ได้สัญชาติตามหลักสายโลหิต</a:t>
            </a:r>
          </a:p>
          <a:p>
            <a:r>
              <a:rPr lang="th-TH" sz="2800" b="1" dirty="0"/>
              <a:t>แม้ภายหลังมารดาเกิดสูญเสียสัญชาติก็ไม่ทำให้สัญชาติของบุตรที่มีอยู่ก่อนได้รับผลกระทบใดใด</a:t>
            </a:r>
          </a:p>
          <a:p>
            <a:r>
              <a:rPr lang="th-TH" sz="2800" b="1" dirty="0"/>
              <a:t>ข้อเท็จจริงเกี่ยวกับการถือหลายสัญชาติไม่มีผลต่อการพิจารณาเรื่องการได้สัญชาติไทย</a:t>
            </a:r>
          </a:p>
          <a:p>
            <a:r>
              <a:rPr lang="th-TH" sz="2800" b="1" dirty="0"/>
              <a:t>เรื่องสืบสัญชาติจากสายโลหิตของมารดา บิดาไม่มีส่วนเกี่ยวข้อง ไม่ว่าบิดาจะเป็นคนต่างด้าว คนไร้สัญชาติ ฯลฯ</a:t>
            </a:r>
          </a:p>
          <a:p>
            <a:r>
              <a:rPr lang="th-TH" sz="2800" b="1" dirty="0"/>
              <a:t>สถานที่เกิดไม่มีส่วนเกี่ยวข้องกับการพิจารณาว่าบุคคลจะได้สัญชาติตามหลักสายโ,หิตหรือไม่</a:t>
            </a:r>
          </a:p>
        </p:txBody>
      </p:sp>
    </p:spTree>
    <p:extLst>
      <p:ext uri="{BB962C8B-B14F-4D97-AF65-F5344CB8AC3E}">
        <p14:creationId xmlns:p14="http://schemas.microsoft.com/office/powerpoint/2010/main" val="4188955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ข้อยุ่งยาก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b="1" dirty="0"/>
              <a:t>ข้อยุ่งยากของการได้สัญชาติตามหลักสายโลหิตของมารดานั้นแทบจะไม่มี นอกจากเมื่อต้องพิจารณาร่วมกับกฎหมายเก่าๆ</a:t>
            </a:r>
          </a:p>
          <a:p>
            <a:r>
              <a:rPr lang="th-TH" sz="2800" b="1" dirty="0"/>
              <a:t>พ.ร.บ. สัญชาติ พ.ศ. ๒๔๕๖ (มีผล ๑๐ เมษายน พ.ศ. ๒๔๕๖)</a:t>
            </a:r>
          </a:p>
          <a:p>
            <a:pPr lvl="1"/>
            <a:r>
              <a:rPr lang="th-TH" sz="2600" b="1" i="1" dirty="0"/>
              <a:t>ม.๓ “บุคคลผู้ได้กำเนิดแต่มารดาเปนคนไทย แต่ฝ่ายบิดาไม่ปรากฎ”</a:t>
            </a:r>
          </a:p>
          <a:p>
            <a:pPr lvl="1"/>
            <a:r>
              <a:rPr lang="th-TH" sz="2600" b="1" dirty="0"/>
              <a:t>การได้สัญชาติจากสายโลหิตของมารดาเกิดขึ้นได้ต่อเมื่อไม่ปรากฎตัวบิดาเท่านั้น</a:t>
            </a:r>
          </a:p>
          <a:p>
            <a:pPr lvl="1"/>
            <a:r>
              <a:rPr lang="th-TH" sz="2600" b="1" dirty="0"/>
              <a:t>ม.๔ หญิงไทยที่สมรสกับคนต่างด้าวย่อมสละสัญชาติไทย ถ้ากฎหมายของประเทศสามีอนุญาตให้ถือสัญชาติสามีได้</a:t>
            </a:r>
          </a:p>
          <a:p>
            <a:pPr lvl="1"/>
            <a:r>
              <a:rPr lang="th-TH" sz="2600" b="1" dirty="0"/>
              <a:t>สัญชาติของหญิงต่างด้าวที่เคยเป็นไทยย่อมกลับคืนมาเมื่อการสมรสนั้นสิ้นสุดลง</a:t>
            </a:r>
            <a:endParaRPr lang="th-TH" sz="2800" b="1" dirty="0"/>
          </a:p>
          <a:p>
            <a:r>
              <a:rPr lang="th-TH" sz="2800" b="1" dirty="0"/>
              <a:t>ป.พ.พ. บรรพ ๕ ยังไม่มีผลบังคับใช้ในช่วงเวลาดังกล่าว จนกว่าจะถึง วันที่ ๒๗ พฤษภาคม พุทธศักราช ๒๔๗๘ </a:t>
            </a:r>
          </a:p>
        </p:txBody>
      </p:sp>
    </p:spTree>
    <p:extLst>
      <p:ext uri="{BB962C8B-B14F-4D97-AF65-F5344CB8AC3E}">
        <p14:creationId xmlns:p14="http://schemas.microsoft.com/office/powerpoint/2010/main" val="4093520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ให้วินิจฉัยตาม </a:t>
            </a:r>
            <a:r>
              <a:rPr lang="en-US" b="1" dirty="0"/>
              <a:t> </a:t>
            </a:r>
            <a:r>
              <a:rPr lang="th-TH" b="1" dirty="0"/>
              <a:t>พรบ. สัญชาติ ๒๔๕๖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b="1" dirty="0"/>
              <a:t>โจ เกิดวันที่ ๑๔ ตุลาคม ๒๔๕๘ เป็นบุตรของ ราเชล ผู้เป็นหญิงชาวไทย ที่อยู่ระหว่างการมาท่องเที่ยวพักผ่อนในประเทศอิเดียช่วง พ.ศ. ๒๔๕๗ โดยระหว่างนั้นราเชลมีความสัมพันธ์แบบ </a:t>
            </a:r>
            <a:r>
              <a:rPr lang="en-US" sz="3200" b="1" dirty="0"/>
              <a:t>one night stand </a:t>
            </a:r>
            <a:r>
              <a:rPr lang="th-TH" sz="3200" b="1" dirty="0"/>
              <a:t>กับนายทองดี ชาวอินเดีย, นายโคเคน ชาวไทย, นายเดวิด ชาวรัฐเซีย, นายซึเนโอะ ชาวญี่ปุ่น, ทั้งนี้ เท่าที่ราเชลพอจะทราบได้</a:t>
            </a:r>
          </a:p>
          <a:p>
            <a:pPr marL="0" indent="0">
              <a:buNone/>
            </a:pPr>
            <a:r>
              <a:rPr lang="th-TH" sz="3200" b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37413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b="1" dirty="0"/>
              <a:t>โจ เกิดวันที่ ๑๔ ตุลาคม ๒๔๕๘ เป็นบุตรของ ราเชล ผู้เป็นหญิงชาวไทย ที่อยู่ระหว่างการมาท่องเที่ยวพักผ่อนในประเทศอินเดียช่วง พ.ศ. ๒๔๕๗ โดยระหว่างนั้นราเชลมีความสัมพันธ์แบบ </a:t>
            </a:r>
            <a:r>
              <a:rPr lang="en-US" sz="3200" b="1" dirty="0"/>
              <a:t>one night stand </a:t>
            </a:r>
            <a:r>
              <a:rPr lang="th-TH" sz="3200" b="1" dirty="0"/>
              <a:t>กับนายทองดี ชาวอินเดีย, นายโคเคน ชาวไทย, นายเดวิด ชาวรัฐเซีย, นายซึเนโอะ ชาวญี่ปุ่น, ทั้งนี้ เท่าที่ราเชลพอจะทราบได้</a:t>
            </a:r>
          </a:p>
          <a:p>
            <a:r>
              <a:rPr lang="th-TH" sz="3200" b="1" dirty="0"/>
              <a:t>อย่างไรก็ตาม หลังจากการพักผ่อนที่อินเดีย ราเชล ตกลงปลงใจกับนายซึเนะโอะและสมรสกันตามกฎหมายของญี่ปุ่น ในวันที่ ๓๐ กันยายน พ.ศ. ๒๔๕๘</a:t>
            </a:r>
          </a:p>
          <a:p>
            <a:r>
              <a:rPr lang="th-TH" sz="3200" b="1" dirty="0"/>
              <a:t>โดยสมมุติกฎหมายสัญชาติของญี่ปุ่นอนุญาตให้ภรรยาได้รับสัญชาติตามสามีชาวญี่ปุ่นได้</a:t>
            </a:r>
          </a:p>
          <a:p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323478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b="1" dirty="0"/>
              <a:t>โจ เกิดวันที่ ๑๔ ตุลาคม ๒๔๕๘ เป็นบุตรของ ราเชล ผู้เป็นหญิงชาวไทย ที่อยู่ระหว่างการมาท่องเที่ยวพักผ่อนในประเทศอินเดียช่วง พ.ศ. ๒๔๕๗ โดยระหว่างนั้นราเชลมีความสัมพันธ์แบบ </a:t>
            </a:r>
            <a:r>
              <a:rPr lang="en-US" sz="2800" b="1" dirty="0"/>
              <a:t>one night stand </a:t>
            </a:r>
            <a:r>
              <a:rPr lang="th-TH" sz="2800" b="1" dirty="0"/>
              <a:t>กับนายทองดี ชาวอินเดีย, นายโคเคน ชาวไทย, นายเดวิด ชาวรัฐเซีย, นายซึเนโอะ ชาวญี่ปุ่น, ทั้งนี้ เท่าที่ราเชลพอจะทราบได้</a:t>
            </a:r>
          </a:p>
          <a:p>
            <a:r>
              <a:rPr lang="th-TH" sz="2800" b="1" dirty="0"/>
              <a:t>อย่างไรก็ตาม หลังจากการพักผ่อนที่อินเดีย ราเชล ตกลงปลงใจกับนายซึเนะโอะและสมรสกันตามกฎหมายของญี่ปุ่น ในวันที่ ๓๐ กันยายน พ.ศ. ๒๔๕๘</a:t>
            </a:r>
          </a:p>
          <a:p>
            <a:r>
              <a:rPr lang="th-TH" sz="2800" b="1" dirty="0"/>
              <a:t>โดยสมมุติกฎหมายสัญชาติของญี่ปุ่นอนุญาตให้ภรรยาได้รับสัญชาติตามสามีชาวญี่ปุ่นได้</a:t>
            </a:r>
          </a:p>
          <a:p>
            <a:r>
              <a:rPr lang="th-TH" sz="2800" b="1" dirty="0"/>
              <a:t>ต่อมาในวันที่ ๑๖ ตุลาคม ๒๔๕๘ ซึเนโอะเบื่อราเชลแล้วจึงหย่าขาดจากกัน</a:t>
            </a:r>
          </a:p>
        </p:txBody>
      </p:sp>
    </p:spTree>
    <p:extLst>
      <p:ext uri="{BB962C8B-B14F-4D97-AF65-F5344CB8AC3E}">
        <p14:creationId xmlns:p14="http://schemas.microsoft.com/office/powerpoint/2010/main" val="128509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b="1" dirty="0"/>
              <a:t>พ.ร.บ. สัญชาติ พ.ศ. ๒๔๙๕ (มีผลบังคับใช้ ๑๓ กุมภาพันธ์ พ.ศ. ๒๔๙๕)</a:t>
            </a:r>
          </a:p>
          <a:p>
            <a:pPr lvl="1"/>
            <a:r>
              <a:rPr lang="th-TH" sz="2800" b="1" i="1" dirty="0"/>
              <a:t>ม.๗(๒) “ผู้เกิดโดยมารดาเป็นคนไทย แต่ไม่ปรากฏบิดาที่ชอบด้วยกฎหมาย หรือบิดาไม่มีสัญชาติ ไม่ว่าเกิดในหรือนอกราชอาณาจักร”</a:t>
            </a:r>
          </a:p>
          <a:p>
            <a:pPr lvl="1"/>
            <a:r>
              <a:rPr lang="th-TH" sz="2600" b="1" dirty="0"/>
              <a:t>(จะได้จากมารดาเฉพาะต่อเมื่อไม่สามารถได้จากบิดา เพราะไม่มี, เพราะไม่ชอบด้วยกฎหมาย, เพราะไม่มีสัญชาติอื่น ฯลฯ)</a:t>
            </a:r>
          </a:p>
          <a:p>
            <a:pPr lvl="1"/>
            <a:r>
              <a:rPr lang="th-TH" sz="2600" b="1" dirty="0"/>
              <a:t>หญิงต่างด้าวที่สมรสกับคนไทยย่อมได้สัญชาติไทย (ม.๘)</a:t>
            </a:r>
          </a:p>
          <a:p>
            <a:pPr lvl="1"/>
            <a:r>
              <a:rPr lang="th-TH" sz="2600" b="1" dirty="0"/>
              <a:t>หญิงไทยทีสมรสกับคนต่างด้าวย่อมสละสัญชาติไทย หากกฎหมายของประเทศสามีอนุญาตและหญิงแสดงเจตจำนงโดยชัดแจ้งว่าสละสัญชาติไทย</a:t>
            </a:r>
          </a:p>
        </p:txBody>
      </p:sp>
    </p:spTree>
    <p:extLst>
      <p:ext uri="{BB962C8B-B14F-4D97-AF65-F5344CB8AC3E}">
        <p14:creationId xmlns:p14="http://schemas.microsoft.com/office/powerpoint/2010/main" val="249616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ให้วินิจฉัยตาม </a:t>
            </a:r>
            <a:br>
              <a:rPr lang="th-TH" b="1" dirty="0"/>
            </a:br>
            <a:r>
              <a:rPr lang="th-TH" b="1" dirty="0"/>
              <a:t>พรบ. สัญชาติ ๒๔๙๕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2800" b="1" dirty="0"/>
              <a:t>โจ เกิดวันที่ ๑๔ ตุลาคม ๒๔๙๕ เป็นบุตรของ ราเชล ผู้เป็นหญิงชาวไทย ที่อยู่ระหว่างการมาท่องเที่ยวพักผ่อนในประเทศอินเดียช่วง พ.ศ. ๒๔๙๕ โดยระหว่างนั้นราเชลมีความสัมพันธ์แบบ </a:t>
            </a:r>
            <a:r>
              <a:rPr lang="en-US" sz="2800" b="1" dirty="0"/>
              <a:t>one night stand </a:t>
            </a:r>
            <a:r>
              <a:rPr lang="th-TH" sz="2800" b="1" dirty="0"/>
              <a:t>กับนายทองดี ชาวอินเดีย, นายโคเคน ชาวไทย, นายเดวิด ชาวรัฐเซีย, นายซึเนโอะ ชาวญี่ปุ่น, ทั้งนี้ เท่าที่ราเชลพอจะทราบได้</a:t>
            </a:r>
          </a:p>
          <a:p>
            <a:r>
              <a:rPr lang="th-TH" sz="2800" b="1" dirty="0"/>
              <a:t>อย่างไรก็ตาม หลังจากการพักผ่อนที่อินเดีย ราเชล ตกลงปลงใจกับนายซึเนะโอะและสมรสกันตามกฎหมายของญี่ปุ่น ในวันที่ ๓๐ กันยายน พ.ศ. ๒๔๙๕</a:t>
            </a:r>
          </a:p>
          <a:p>
            <a:r>
              <a:rPr lang="th-TH" sz="2800" b="1" dirty="0"/>
              <a:t>โดยสมมุติกฎหมายสัญชาติของญี่ปุ่นอนุญาตให้ภรรยาได้รับสัญชาติตามสามีชาวญี่ปุ่นได้</a:t>
            </a:r>
          </a:p>
          <a:p>
            <a:r>
              <a:rPr lang="th-TH" sz="2800" b="1" dirty="0"/>
              <a:t>ต่อมาในวันที่ ๑๖ ตุลาคม ๒๔๙๕ ซึเนโอะเบื่อราเชลแล้วจึงหย่าขาดจากกัน</a:t>
            </a:r>
          </a:p>
        </p:txBody>
      </p:sp>
    </p:spTree>
    <p:extLst>
      <p:ext uri="{BB962C8B-B14F-4D97-AF65-F5344CB8AC3E}">
        <p14:creationId xmlns:p14="http://schemas.microsoft.com/office/powerpoint/2010/main" val="20950519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b="1" dirty="0"/>
              <a:t>โจแอน เป็นหญิงชาวรัสเซีย เข้ามาอยู่ประเทศไทยใน พ.ศ. ๒๔๙๐ หลังจากนั้นไม่นานเธอได้พอกับนายทองสุก ชาวไทย จึงได้เสียและมีบุตรร่วมกัน คือ นายปริ ในวันที่ ๑๗ ธันวาคม ๒๔๙๕ </a:t>
            </a:r>
            <a:r>
              <a:rPr lang="en-US" sz="3200" b="1" dirty="0"/>
              <a:t>civil</a:t>
            </a:r>
            <a:endParaRPr lang="th-TH" sz="3200" b="1" dirty="0"/>
          </a:p>
          <a:p>
            <a:r>
              <a:rPr lang="th-TH" sz="3200" b="1" dirty="0"/>
              <a:t>โจแอน เป็นหญิงชาวรัสเซีย เข้ามาอยู่ประเทศไทยใน พ.ศ. ๒๔๕๗ หลังจากนั้นไม่นานเธอได้พอกับนายทองสุก ชาวไทย จึงได้เสียและมีบุตรร่วมกัน คือ นายปริ ในวันที่ ๑๗ ธันวาคม ๒๔๕๗ </a:t>
            </a:r>
          </a:p>
        </p:txBody>
      </p:sp>
    </p:spTree>
    <p:extLst>
      <p:ext uri="{BB962C8B-B14F-4D97-AF65-F5344CB8AC3E}">
        <p14:creationId xmlns:p14="http://schemas.microsoft.com/office/powerpoint/2010/main" val="260987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7200" b="1" dirty="0">
                <a:solidFill>
                  <a:srgbClr val="FF0000"/>
                </a:solidFill>
              </a:rPr>
              <a:t>การได้สัญชาติด้วยการเกิด</a:t>
            </a:r>
            <a:endParaRPr lang="th-TH" sz="72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5400" b="1" dirty="0"/>
              <a:t>หลักสืบสายโลหิต </a:t>
            </a:r>
            <a:r>
              <a:rPr lang="en-US" sz="5400" b="1" dirty="0"/>
              <a:t>: </a:t>
            </a:r>
            <a:r>
              <a:rPr lang="th-TH" sz="5400" b="1" dirty="0"/>
              <a:t>การสืบสายโลหิตจากผู้มีสัญชาติ </a:t>
            </a:r>
          </a:p>
          <a:p>
            <a:pPr marL="0" indent="0" algn="thaiDist">
              <a:buNone/>
            </a:pPr>
            <a:r>
              <a:rPr lang="th-TH" sz="5400" b="1" dirty="0"/>
              <a:t>หลักดินแดน </a:t>
            </a:r>
            <a:r>
              <a:rPr lang="en-US" sz="5400" b="1" dirty="0"/>
              <a:t>: </a:t>
            </a:r>
            <a:r>
              <a:rPr lang="th-TH" sz="5400" b="1" dirty="0"/>
              <a:t>การกำเนิดในดินแดนรัฐ </a:t>
            </a:r>
          </a:p>
        </p:txBody>
      </p:sp>
    </p:spTree>
    <p:extLst>
      <p:ext uri="{BB962C8B-B14F-4D97-AF65-F5344CB8AC3E}">
        <p14:creationId xmlns:p14="http://schemas.microsoft.com/office/powerpoint/2010/main" val="573879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b="1" dirty="0"/>
              <a:t>โจแอน เป็นหญิงชาวรัสเซีย เข้ามาอยู่ประเทศไทยใน พ.ศ. ๒๔๙๐ หลังจากนั้นไม่นานเธอได้พอกับนายทองสุก ชาวไทย จึงสมรส ในวันที่ ๒ พฤศจิกายน ๒๔๙๕ และมีบุตรร่วมกัน คือ นายปริ ในวันที่ ๑๗ ธันวาคม ๒๔๙๕</a:t>
            </a:r>
          </a:p>
          <a:p>
            <a:r>
              <a:rPr lang="th-TH" sz="3200" b="1" dirty="0"/>
              <a:t>นายปรีจะได้สัญชาติไทยหรือไม่</a:t>
            </a:r>
            <a:r>
              <a:rPr lang="en-US" sz="3200" b="1" dirty="0"/>
              <a:t>? </a:t>
            </a:r>
            <a:r>
              <a:rPr lang="th-TH" sz="3200" b="1" dirty="0"/>
              <a:t>ด้วยเหตุผล</a:t>
            </a:r>
            <a:r>
              <a:rPr lang="en-US" sz="3200" b="1" dirty="0"/>
              <a:t>?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48219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2800" b="1" dirty="0"/>
              <a:t>พ.ร.บ. สัญชาติ (ฉบับที่ ๒) พ.ศ. ๒๔๙๖ (มีผลบังคับใช้ ๔ กุมภาพันธ์ พ.ศ. ๒๔๙๖)</a:t>
            </a:r>
          </a:p>
          <a:p>
            <a:r>
              <a:rPr lang="th-TH" sz="2800" b="1" dirty="0"/>
              <a:t>แก้ไขมาตรา ๗ ของ พ.ร.บ. สัญชาติ ๒๔๙๕</a:t>
            </a:r>
          </a:p>
          <a:p>
            <a:r>
              <a:rPr lang="th-TH" sz="2800" b="1" dirty="0"/>
              <a:t>“บุคคลดั่งต่อไปนี้ ย่อมได้สัญชาติไทยโดยการเกิด”</a:t>
            </a:r>
          </a:p>
          <a:p>
            <a:r>
              <a:rPr lang="th-TH" sz="2800" b="1" dirty="0"/>
              <a:t>(๑)...</a:t>
            </a:r>
          </a:p>
          <a:p>
            <a:r>
              <a:rPr lang="th-TH" sz="2800" b="1" dirty="0"/>
              <a:t>(๒) เกิดนอกราชอาณาจักรโดยมารดาเป็นคนไทย แต่ไม่ปรากฏบิดาที่ชอบด้วยกฎหมาย หรือบิดาไม่มีสัญชาติ</a:t>
            </a:r>
          </a:p>
          <a:p>
            <a:r>
              <a:rPr lang="th-TH" sz="2800" b="1" dirty="0"/>
              <a:t>(๓) ผู้เกิดในราชอาณาจักรโดยมารดาเป็นคนไทย</a:t>
            </a:r>
          </a:p>
          <a:p>
            <a:r>
              <a:rPr lang="th-TH" sz="2800" b="1" dirty="0"/>
              <a:t>โปรดสังเกตว่า พรบ. ปี ๒๔๙๖ ไม่มีการได้สัญชาติด้วยหลักดินแดนโดยแท้ มีเฉพาะ (๑) หลักสายโลหิตของบิดา (๒) หลักสายโลหิตของมารดาโดยแท้ และ (๓) หลักสายโลหิตของมารดาประกอบกับหลักดินแดน</a:t>
            </a:r>
          </a:p>
        </p:txBody>
      </p:sp>
    </p:spTree>
    <p:extLst>
      <p:ext uri="{BB962C8B-B14F-4D97-AF65-F5344CB8AC3E}">
        <p14:creationId xmlns:p14="http://schemas.microsoft.com/office/powerpoint/2010/main" val="60687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ให้วินิจฉัยตาม </a:t>
            </a:r>
            <a:br>
              <a:rPr lang="th-TH" b="1" dirty="0"/>
            </a:br>
            <a:r>
              <a:rPr lang="th-TH" b="1" dirty="0"/>
              <a:t>พรบ. สัญชาติ ๒๔๙๖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b="1" dirty="0"/>
              <a:t>บุญเจือเป็นหญิงชาวไทย พบรักกับนายทองดีชาวไทย จึงอยู่กินกันฉันสามีภรรยา และมีธิดาด้วยกันคือ ทองนาก ในวันที่ ๓๐ มีนาคม พ.ศ. ๒๔๙๖ </a:t>
            </a:r>
            <a:r>
              <a:rPr lang="en-US" sz="2800" b="1" dirty="0"/>
              <a:t>iii</a:t>
            </a:r>
            <a:endParaRPr lang="th-TH" sz="2800" b="1" dirty="0"/>
          </a:p>
          <a:p>
            <a:r>
              <a:rPr lang="th-TH" sz="2800" b="1" dirty="0"/>
              <a:t>บุญเจือเป็นหญิงชาวไทย พบรักกับนายทองดีชาวไทย จึงสมรสกัน และมีธิดาด้วยกันคือ ทองนาก ในวันที่ ๓๐ มีนาคม พ.ศ. ๒๔๙๖ </a:t>
            </a:r>
            <a:r>
              <a:rPr lang="en-US" sz="2800" b="1" dirty="0" err="1"/>
              <a:t>i</a:t>
            </a:r>
            <a:endParaRPr lang="th-TH" sz="2800" b="1" dirty="0"/>
          </a:p>
          <a:p>
            <a:r>
              <a:rPr lang="th-TH" sz="2800" b="1" dirty="0"/>
              <a:t>บุญเจือเป็นหญิงชาวไทยเมื่อไปรบในสงครามเวียดนาม ได้พบรักกับนายทองดีชาวเวียดนาม จึงสมรสกันแล้วใช้ชีวิตร่วมกันที่เวียดนามจนมีธิดาด้วยกันคือ ทองนาก ในวันที่ ๓๐ มีนาคม พ.ศ. ๒๔๙๖ </a:t>
            </a:r>
            <a:r>
              <a:rPr lang="en-US" sz="2800" b="1" dirty="0"/>
              <a:t>“</a:t>
            </a:r>
            <a:endParaRPr lang="th-TH" sz="2800" b="1" dirty="0"/>
          </a:p>
          <a:p>
            <a:r>
              <a:rPr lang="th-TH" sz="2800" b="1" dirty="0"/>
              <a:t>บุญเจือเป็นหญิงชาวไทยเมื่อไปรบในสงครามเวียดนาม ได้พบรักกับนายทองดีชาวเวียดนาม จึงอยู่กินกันฉันสามีภรรยาที่เวียดนาม และมีธิดาด้วยกันคือ ทองนาก ในวันที่ ๓๐ มีนาคม พ.ศ. ๒๔๙๖ </a:t>
            </a:r>
            <a:r>
              <a:rPr lang="en-US" sz="2800" b="1" dirty="0"/>
              <a:t>ii</a:t>
            </a:r>
            <a:endParaRPr lang="th-TH" sz="2800" b="1" dirty="0"/>
          </a:p>
        </p:txBody>
      </p:sp>
    </p:spTree>
    <p:extLst>
      <p:ext uri="{BB962C8B-B14F-4D97-AF65-F5344CB8AC3E}">
        <p14:creationId xmlns:p14="http://schemas.microsoft.com/office/powerpoint/2010/main" val="2941574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2800" b="1" dirty="0"/>
              <a:t>พ.ร.บ. สัญชาติ (ฉบับที่ ๓) พ.ศ. ๒๔๙๙ (มีผลบังคับใช้ ๑๓ กุมภาพันธ์ พ.ศ. ๒๕๐๐)</a:t>
            </a:r>
          </a:p>
          <a:p>
            <a:r>
              <a:rPr lang="th-TH" sz="2800" b="1" dirty="0"/>
              <a:t>แก้ไขมาตรา ๗ ของ พ.ร.บ. สัญชาติ ๒๔๙๕ </a:t>
            </a:r>
          </a:p>
          <a:p>
            <a:r>
              <a:rPr lang="th-TH" sz="2800" b="1" dirty="0"/>
              <a:t>“บุคคลดั่งต่อไปนี้ ย่อมได้สัญชาติไทยโดยการเกิด”</a:t>
            </a:r>
          </a:p>
          <a:p>
            <a:r>
              <a:rPr lang="th-TH" sz="2800" b="1" dirty="0"/>
              <a:t>(๑)...</a:t>
            </a:r>
          </a:p>
          <a:p>
            <a:r>
              <a:rPr lang="th-TH" sz="2800" b="1" dirty="0"/>
              <a:t>(๒) เกิดนอกราชอาณาจักรโดยมารดาเป็นคนไทย แต่ไม่ปรากฏบิดาที่ชอบด้วยกฎหมาย หรือบิดาไม่มีสัญชาติ</a:t>
            </a:r>
          </a:p>
          <a:p>
            <a:r>
              <a:rPr lang="th-TH" sz="2800" b="1" dirty="0"/>
              <a:t>(๓) ผู้เกิดในราชอาณาจักรไทย</a:t>
            </a:r>
          </a:p>
          <a:p>
            <a:r>
              <a:rPr lang="th-TH" sz="2800" b="1" dirty="0"/>
              <a:t>โปรดสังเกตว่า พรบ. ปี ๒๕๐๐ มีการได้สัญชาติด้วยหลักดินแดนโดยแท้ ได้แก่ (๑) หลักสายโลหิตของบิดา (๒) หลักสายโลหิตของมารดาโดยแท้ และ (๓) หลักดินแดน</a:t>
            </a:r>
          </a:p>
        </p:txBody>
      </p:sp>
    </p:spTree>
    <p:extLst>
      <p:ext uri="{BB962C8B-B14F-4D97-AF65-F5344CB8AC3E}">
        <p14:creationId xmlns:p14="http://schemas.microsoft.com/office/powerpoint/2010/main" val="184503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b="1" dirty="0"/>
              <a:t>พ.ร.บ. สัญชาติ พ.ศ. ๒๕๐๓ (มีผลบังคับใช้ ๑ กุมภาพันธ์ พ.ศ. ๒๕๐๓)</a:t>
            </a:r>
          </a:p>
          <a:p>
            <a:pPr lvl="1"/>
            <a:r>
              <a:rPr lang="th-TH" sz="2600" b="1" dirty="0"/>
              <a:t>มาตรา ๘ หญิงต่างด้าวซึ่งทำการสมรสกับคนไทย จะได้สัญชาติไทยต่อเมื่อได้ยื่นคำขอตามหลักเกณฑ์และวิธีการที่กำหนดในกฎกระทรวง และได้รับอนุมัติจากรัฐมนตรี</a:t>
            </a:r>
          </a:p>
          <a:p>
            <a:pPr lvl="1"/>
            <a:r>
              <a:rPr lang="th-TH" sz="2600" b="1" dirty="0"/>
              <a:t>มาตรา ๑๓ ทวิ หญิงต่างด้าวซึ่งได้สัญชาติไทยโดยการสมรสก่อนหรือหลังวันที่พระราชบัญญัตินี้ใช้บังคับอาจถูกถอนสัญชาติได้ เมื่อปรากฏว่า การสมรสนั้นปกปิดข้อเท็จจริงหรือแสดงความเท็จอันเป็นสาระสำคัญ, ได้กระทำการอันเป็นอันตรายต่อความปลอดภัยของรัฐหรือผลประโยชน์ของประเทศ, ได้กระทำที่ขัดต่อความสุขเกษม</a:t>
            </a:r>
          </a:p>
        </p:txBody>
      </p:sp>
    </p:spTree>
    <p:extLst>
      <p:ext uri="{BB962C8B-B14F-4D97-AF65-F5344CB8AC3E}">
        <p14:creationId xmlns:p14="http://schemas.microsoft.com/office/powerpoint/2010/main" val="12298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b="1" dirty="0"/>
              <a:t>บุญรอด เกิดในวันที่ ๓๐ กุมภาพันธ์ ๒๕๐๓ จากนางราเชล หญิงชาวอังกฤษ ซึ่งคบหากับนายโรเบริตมาตั้งแต่ พ.ศ. ๒๔๙๕ ซึ่งนายโรเบริตชาวไทยจากการแปลงสัญชาติจากมาเลเซียมาเป็นไทยใน พ.ศ. ๒๔๙๐ จากนั้นทั้งคู่จึงแต่งงานกันในวันที่ ๑๔ กุมภาพันธ์ ๒๕๐๓ หลังจากนั้นรัฐบาลไทยพอว่านายโรเบริตเป็นคอมมิวนิสต์จึงถอนสัญชาติไทยในวันที่ ๑๕ มีนาคม ๒๕๐๓</a:t>
            </a:r>
          </a:p>
          <a:p>
            <a:r>
              <a:rPr lang="th-TH" sz="3200" b="1" dirty="0"/>
              <a:t>บุญรอดมีสิทธิได้รับสัญชาติไทยหรือไม่</a:t>
            </a:r>
            <a:r>
              <a:rPr lang="en-US" sz="3200" b="1" dirty="0"/>
              <a:t>?</a:t>
            </a:r>
            <a:endParaRPr lang="th-TH" sz="3200" b="1" dirty="0"/>
          </a:p>
        </p:txBody>
      </p:sp>
    </p:spTree>
    <p:extLst>
      <p:ext uri="{BB962C8B-B14F-4D97-AF65-F5344CB8AC3E}">
        <p14:creationId xmlns:p14="http://schemas.microsoft.com/office/powerpoint/2010/main" val="2411827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sz="2800" b="1" dirty="0"/>
              <a:t>พ.ร.บ. สัญชาติ พ.ศ. ๒๕๐๘ (มีผลบังคับใช้วันที่ ๕ สิงหาคม พ.ศ. ๒๕๐๘)</a:t>
            </a:r>
          </a:p>
          <a:p>
            <a:pPr lvl="1"/>
            <a:r>
              <a:rPr lang="th-TH" sz="2600" b="1" dirty="0"/>
              <a:t>มาตรา ๗(๒) ผู้เกิดนอกราชอาณาจักรไทยโดยมารดาเป็นผู้มีสัญชาติไทย แต่ไม่ปรากฎบิดาที่ชอบด้วยกฎหมายหรือบิดาไม่มีสัญชาติ </a:t>
            </a:r>
          </a:p>
          <a:p>
            <a:pPr lvl="1"/>
            <a:r>
              <a:rPr lang="th-TH" sz="2600" b="1" dirty="0"/>
              <a:t>มาตรา ๙ หญิงต่างด้าวที่สมรสกับผู้มัสัญชาติไทย ถ้าประสงค์จะได้สัญชาติไทยให้ยื่นคำร้อง โดยรัฐมนตรีต้องอนุมัติคำขอดังกล่าว</a:t>
            </a:r>
          </a:p>
          <a:p>
            <a:pPr lvl="1"/>
            <a:r>
              <a:rPr lang="th-TH" sz="2600" b="1" dirty="0"/>
              <a:t>มาตรา ๑๓ หญิงซึ่งมีสัญชาติไทยหากสมรสกับคนต่างด้าวอาจถือสัญชาติของสามีได้ ถ้าประสงค์สละสัญชาติไทยต้องแสดงความจำนง</a:t>
            </a:r>
            <a:endParaRPr lang="th-TH" sz="2800" b="1" dirty="0"/>
          </a:p>
          <a:p>
            <a:r>
              <a:rPr lang="th-TH" sz="2800" b="1" dirty="0"/>
              <a:t>สรุป คือ ข้อยุ่งยากของการได้สัญชาติไทยด้วยหลักสายโลหิตของมารดา คือความยุ่งยากในการวินิจฉัยสัญชาติของหญิงซึ่งเป็นมารดานั้นเอง</a:t>
            </a:r>
          </a:p>
          <a:p>
            <a:r>
              <a:rPr lang="th-TH" sz="2800" b="1" dirty="0"/>
              <a:t>เพราะมีบทบัญญัติหลายช่วงเวลาที่บังคับให้เกิดความเปลี่ยนแปลงสัญชาติของหญิงหรือมารดา</a:t>
            </a:r>
          </a:p>
        </p:txBody>
      </p:sp>
    </p:spTree>
    <p:extLst>
      <p:ext uri="{BB962C8B-B14F-4D97-AF65-F5344CB8AC3E}">
        <p14:creationId xmlns:p14="http://schemas.microsoft.com/office/powerpoint/2010/main" val="152342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เช่น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2800" b="1" dirty="0"/>
              <a:t>ทองเหม็น เป็นชายชาวญี่ปุ่นฉุด บุษบา สาวไทยไปเป็นภรรยาในวันที่ ๑๒ มกราคม พ.ศ. ๒๔๓๕ และอยู่กินกันจนมีบุตรคือ นายทองดี ในวันที่ ๒๒ สิงหาคม พ.ศ. ๒๔๕๗ </a:t>
            </a:r>
            <a:r>
              <a:rPr lang="en-US" sz="2800" b="1" dirty="0"/>
              <a:t>-</a:t>
            </a:r>
            <a:endParaRPr lang="th-TH" sz="2800" b="1" dirty="0"/>
          </a:p>
          <a:p>
            <a:r>
              <a:rPr lang="th-TH" sz="2800" b="1" dirty="0"/>
              <a:t>ทองเหม็น เป็นชายชาวญี่ปุ่นฉุด บุษบา สาวไทยไปเป็นภรรยาในวันที่ ๑๒ มกราคม พ.ศ. ๒๔๗๙ และอยู่กินกันจนมีบุตรคือ นายทองดี ในวันที่ ๒๒ สิงหาคม พ.ศ. ๒๔๘๘</a:t>
            </a:r>
            <a:r>
              <a:rPr lang="en-US" sz="2800" b="1" dirty="0"/>
              <a:t> -</a:t>
            </a:r>
            <a:endParaRPr lang="th-TH" sz="2800" b="1" dirty="0"/>
          </a:p>
          <a:p>
            <a:r>
              <a:rPr lang="th-TH" sz="2800" b="1" dirty="0"/>
              <a:t>ทองเหม็น เป็นชายชาวญี่ปุ่นขอ บุษบา สาวไทยไปเป็นภรรยาในวันที่ ๑๒ มกราคม พ.ศ. ๒๕๐๘ โดยบุษบาไม่ได้แสดงเจตจำนงเรื่องใดใดอีก และอยู่กินกันจนมีบุตรคือ นายทองดี ในวันที่ ๒๒ สิงหาคม พ.ศ. ๒๕๐๙ </a:t>
            </a:r>
            <a:r>
              <a:rPr lang="en-US" sz="2800" b="1" dirty="0"/>
              <a:t>-</a:t>
            </a:r>
            <a:endParaRPr lang="th-TH" sz="2800" b="1" dirty="0"/>
          </a:p>
          <a:p>
            <a:r>
              <a:rPr lang="th-TH" sz="2800" b="1" dirty="0"/>
              <a:t>ทองเหม็น เป็นชายชาวญี่ปุ่นขอ บุษบา สาวไทยไปเป็นภรรยาในวันที่ ๑๒ มกราคม พ.ศ. ๒๕๐๘ โดยบุษบาได้แสดงเจตจำนงขอใช้สัญชาติญี่ปุ่นพร้อมการสมรส และอยู่กินกันจนมีบุตรคือ นายทองดี ในวันที่ ๒๒ สิงหาคม พ.ศ. ๒๕๐๙</a:t>
            </a:r>
          </a:p>
        </p:txBody>
      </p:sp>
    </p:spTree>
    <p:extLst>
      <p:ext uri="{BB962C8B-B14F-4D97-AF65-F5344CB8AC3E}">
        <p14:creationId xmlns:p14="http://schemas.microsoft.com/office/powerpoint/2010/main" val="10314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sz="2800" b="1" dirty="0"/>
              <a:t>พ.ร.บ. สัญชาติ พ.ศ. ๒๕๐๘ (ฉบับที่ ๒) พ.ศ. ๒๕๓๕ (มีผลบังคับใช้วันที่ ๒๖ กุมภาพันธ์ พ.ศ. ๒๕๓๕)</a:t>
            </a:r>
          </a:p>
          <a:p>
            <a:r>
              <a:rPr lang="th-TH" sz="2800" b="1" dirty="0"/>
              <a:t>แก้ไข มาตรา ๗ เรื่องการได้สัญชาติด้วยการเกิด</a:t>
            </a:r>
          </a:p>
          <a:p>
            <a:r>
              <a:rPr lang="th-TH" sz="2800" b="1" dirty="0"/>
              <a:t>“บุคคลดังต่อไปนี้ย่อมได้สัญชาติไทยโดยการเกิด”</a:t>
            </a:r>
          </a:p>
          <a:p>
            <a:r>
              <a:rPr lang="th-TH" sz="2800" b="1" dirty="0"/>
              <a:t>(๑) ผู้เกิดโดยบิดาหรือมารดาเป็นผู้มีสัญชาติไทย ไม่ว่าจะเกิดในหรือนอกราชอาณาจักร</a:t>
            </a:r>
          </a:p>
          <a:p>
            <a:r>
              <a:rPr lang="th-TH" sz="2800" b="1" dirty="0"/>
              <a:t>(๒) ...หลักดินแดน (ค่อยว่ากัน)</a:t>
            </a:r>
          </a:p>
          <a:p>
            <a:r>
              <a:rPr lang="th-TH" sz="2800" b="1" dirty="0"/>
              <a:t>หลัง ๒๖ กุมภาพันธ์ พ.ศ. ๒๕๓๕ การได้สัญชาติด้วยหลักสายโลหิตของบิดา และหลักสายโ,หิตของมารดาแทบไม่มความแตกต่างกันอย่างสำคัญอีก</a:t>
            </a:r>
          </a:p>
          <a:p>
            <a:r>
              <a:rPr lang="th-TH" sz="2800" b="1" dirty="0"/>
              <a:t>ความเปลี่ยนแปลงอื่นๆ ในหลักสายโลหิตของมารดาก็เช่นกัน</a:t>
            </a:r>
          </a:p>
        </p:txBody>
      </p:sp>
    </p:spTree>
    <p:extLst>
      <p:ext uri="{BB962C8B-B14F-4D97-AF65-F5344CB8AC3E}">
        <p14:creationId xmlns:p14="http://schemas.microsoft.com/office/powerpoint/2010/main" val="303249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คุณภาพของสัญชาติไทยโดยหลักสืบสายโลหิตของมารดา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2800" b="1" dirty="0"/>
              <a:t>บุคคลที่ได้สัญชาติตามหลักการสืบสายโลหิตของมารดาสามารถแบ่งออกได้เป็น ๕ กลุ่ม</a:t>
            </a:r>
          </a:p>
          <a:p>
            <a:pPr lvl="1"/>
            <a:r>
              <a:rPr lang="th-TH" sz="2400" b="1" dirty="0"/>
              <a:t>๑. ผู้ซึ่งมีมารดาเป็นไทยและบิดาที่ชอบด้วยกฎหมายเป็นไทย</a:t>
            </a:r>
          </a:p>
          <a:p>
            <a:pPr lvl="1"/>
            <a:r>
              <a:rPr lang="th-TH" sz="2400" b="1" dirty="0"/>
              <a:t>๒. ผู้ซึ่งมีมารดาเป็นไทยและบิดาตามข้อเท็จจริง (ไม่ชอบด้วยกฎหมาย) เป็นไทย</a:t>
            </a:r>
          </a:p>
          <a:p>
            <a:pPr lvl="1"/>
            <a:r>
              <a:rPr lang="th-TH" sz="2400" b="1" dirty="0"/>
              <a:t>๓. ผู้ซึ่งมีมารดาเป็นไทยแต่บิดาที่ชอบด้วยกฎหมายเป็นต่างด้าว</a:t>
            </a:r>
          </a:p>
          <a:p>
            <a:pPr lvl="1"/>
            <a:r>
              <a:rPr lang="th-TH" sz="2400" b="1" dirty="0"/>
              <a:t>๔. ผู้ซึ่งมารดาเป็นไทยแต่บิดาตามข้อเท็จจริงเป็นต่างด้าว</a:t>
            </a:r>
          </a:p>
          <a:p>
            <a:pPr lvl="1"/>
            <a:r>
              <a:rPr lang="th-TH" sz="2400" b="1" dirty="0"/>
              <a:t>๕. ผู้ซึ่งมีมารดาเป็นไทย แต่ไม่ปรากฏตัวบิดา</a:t>
            </a:r>
          </a:p>
          <a:p>
            <a:r>
              <a:rPr lang="th-TH" sz="2800" b="1" dirty="0"/>
              <a:t>กรณีของผู้ที่มีมารดาเป็นไทยแต่มีบิดาที่ชอบด้วยกฎหมายเป็นคนต่างด้าวมีลักษณะเงื่อนไข คืออาจเสียสัญชาติได้ </a:t>
            </a:r>
          </a:p>
          <a:p>
            <a:r>
              <a:rPr lang="th-TH" sz="2800" b="1" dirty="0"/>
              <a:t>คนเหล่านี้ต้องแจ้งเจตจำนงเพื่อเลือกสัญชาติไทยเมื่อบรรลุติภาวะไปไม่เกิน ๑ ปี มิฉะนั้นถือว่าเป็นไทยต่อไป</a:t>
            </a:r>
          </a:p>
          <a:p>
            <a:r>
              <a:rPr lang="th-TH" sz="2800" b="1" dirty="0"/>
              <a:t>คนเหล่านี้หากต้องการถือสัญชาติไทยต้องไม่รับใบสำคัญประจำตัวต่างด้าว</a:t>
            </a:r>
          </a:p>
        </p:txBody>
      </p:sp>
    </p:spTree>
    <p:extLst>
      <p:ext uri="{BB962C8B-B14F-4D97-AF65-F5344CB8AC3E}">
        <p14:creationId xmlns:p14="http://schemas.microsoft.com/office/powerpoint/2010/main" val="121936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7200" b="1" dirty="0">
                <a:solidFill>
                  <a:srgbClr val="FFFF00"/>
                </a:solidFill>
              </a:rPr>
              <a:t>การได้สัญชาติภายหลังการเกิด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sz="4400" b="1" dirty="0"/>
              <a:t>การมีผู้มิลำเนาถาวรอยู่ในรัฐผู้ให้สัญชาติ</a:t>
            </a:r>
          </a:p>
          <a:p>
            <a:pPr algn="thaiDist"/>
            <a:r>
              <a:rPr lang="th-TH" sz="4400" b="1" dirty="0"/>
              <a:t>การเป็นบุคคลในครอบครัวของรัฐผู้ให้สัญชาติ</a:t>
            </a:r>
          </a:p>
          <a:p>
            <a:pPr algn="thaiDist"/>
            <a:r>
              <a:rPr lang="th-TH" sz="4400" b="1" dirty="0"/>
              <a:t>การเป็นข้ารัฐการ</a:t>
            </a:r>
            <a:r>
              <a:rPr lang="en-US" sz="4400" b="1" dirty="0"/>
              <a:t>-</a:t>
            </a:r>
            <a:r>
              <a:rPr lang="th-TH" sz="4400" b="1" dirty="0"/>
              <a:t>ราชการของรัฐผู้ให้สัญชาติ</a:t>
            </a:r>
          </a:p>
          <a:p>
            <a:pPr algn="thaiDist"/>
            <a:r>
              <a:rPr lang="th-TH" sz="4400" b="1" dirty="0"/>
              <a:t>การแสดงเจตนาแปลงชาติ</a:t>
            </a:r>
          </a:p>
        </p:txBody>
      </p:sp>
    </p:spTree>
    <p:extLst>
      <p:ext uri="{BB962C8B-B14F-4D97-AF65-F5344CB8AC3E}">
        <p14:creationId xmlns:p14="http://schemas.microsoft.com/office/powerpoint/2010/main" val="28800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สรุปข้อควรระวัง</a:t>
            </a:r>
            <a:br>
              <a:rPr lang="th-TH" b="1" dirty="0"/>
            </a:br>
            <a:r>
              <a:rPr lang="th-TH" sz="2800" b="1" dirty="0"/>
              <a:t>การได้สัญชาติตามหลักสายโลหิต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2400" b="1" dirty="0"/>
              <a:t>ต้องแยกแยะให้ดี โดยไม่คิดปนกันระหว่างการได้สัญชาติตามสายโลหิตของบิดา หรือมารดา</a:t>
            </a:r>
          </a:p>
          <a:p>
            <a:r>
              <a:rPr lang="th-TH" sz="2400" b="1" dirty="0"/>
              <a:t>ควรพิจารณา การได้สัญชาติด้วยสายโลหิตของบิดาก่อนมารดา โดยเฉพาะอย่างยิ่งเมื่อข้อเท็จจริงคาบเกี่ยวกับกฎหมายเก่า เพราะกฎหมายกำหนดหลักเกณฑืไว้ต่างกัน ซึ่งอาจนำไปสู่การวินิจฉัยข้อกฎหมายผิด</a:t>
            </a:r>
          </a:p>
          <a:p>
            <a:r>
              <a:rPr lang="th-TH" sz="2400" b="1" dirty="0"/>
              <a:t>การพิจารณาหลักสายโลหิตของบิดา ก่อน พ.ศ. ๒๕๕๑ ต้องระวังเรื่องความชอบด้วยกฎหมายของบิดา และเงื่อนไขตามกฎหมายครอบครัว</a:t>
            </a:r>
          </a:p>
          <a:p>
            <a:r>
              <a:rPr lang="th-TH" sz="2400" b="1" dirty="0"/>
              <a:t>การพิจารณาหลักสายโลหิตจากมารดาต้องระวังเรื่องความผกผันของสัญชาติมารดาด้วยผลของกฎหมายที่เปลี่ยนแปลงไปมา</a:t>
            </a:r>
          </a:p>
          <a:p>
            <a:r>
              <a:rPr lang="th-TH" sz="2400" b="1" dirty="0"/>
              <a:t>ต้องพิจารณาทั้งสองทาง หากพบว่าบุคคลอาจได้สัญชาติจากทั้งสายโลหิตของบิดาและมารดาก็ต้องอ้างขึ้นทั้งสองอย่าง </a:t>
            </a:r>
          </a:p>
          <a:p>
            <a:r>
              <a:rPr lang="th-TH" sz="2400" b="1" dirty="0"/>
              <a:t>เพราะหลายครั้งสิทธิหน้าที่ของคนที่ได้สัญชาติจากสองทางนั้นต่างกัน หากลงว่าได้สัญชาติจากสายโลหิตมารดาโดยลำพังอาจกระทบต่อสิทธิ กรณีเกิดกฎหมายพิสดารบางประเภทที่ถอนสัญชาติบุคคล เช่น พ.ร.บ. สัญชาติ ๒๕๐๓ ที่ถอนสัญชาติหญิงทีได้สัญชาติจากการสมรสย้อนหลังได้ เป็นต้น</a:t>
            </a:r>
          </a:p>
        </p:txBody>
      </p:sp>
    </p:spTree>
    <p:extLst>
      <p:ext uri="{BB962C8B-B14F-4D97-AF65-F5344CB8AC3E}">
        <p14:creationId xmlns:p14="http://schemas.microsoft.com/office/powerpoint/2010/main" val="19917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h-TH" sz="6000" b="1" dirty="0"/>
              <a:t>สิทธิหน้าที่ที่แตกต่างกันตามวิธีการได้มาซึ่งสัญชาติไทย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การได้สัญชาติไทยด้วยการเกิด</a:t>
            </a:r>
            <a:endParaRPr lang="th-TH" sz="3400" b="1" dirty="0"/>
          </a:p>
          <a:p>
            <a:r>
              <a:rPr lang="th-TH" sz="3600" b="1" dirty="0"/>
              <a:t>การได้สัญชาติไทยภายหลังการเกิด</a:t>
            </a:r>
          </a:p>
          <a:p>
            <a:pPr lvl="1"/>
            <a:r>
              <a:rPr lang="th-TH" sz="3400" b="1" dirty="0"/>
              <a:t>สิทธิหน้าทีของผู้ที่ได้สัญชาติทั้งสองกลุ่มจะต่างกัน โดยเฉพาะอย่างยิ่งการดำรงตำแหน่งสำคัญในรัฐนั้นๆ</a:t>
            </a:r>
          </a:p>
          <a:p>
            <a:pPr lvl="2"/>
            <a:r>
              <a:rPr lang="th-TH" sz="3200" b="1" dirty="0"/>
              <a:t>เช่นการเป็นประมุขของรัฐ การเป็นหัวหน้ารัฐบาล กองทัพ รัฐสภา หรือศาล</a:t>
            </a:r>
          </a:p>
        </p:txBody>
      </p:sp>
    </p:spTree>
    <p:extLst>
      <p:ext uri="{BB962C8B-B14F-4D97-AF65-F5344CB8AC3E}">
        <p14:creationId xmlns:p14="http://schemas.microsoft.com/office/powerpoint/2010/main" val="399277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6600" b="1" dirty="0"/>
              <a:t>หลักสืบสายโลหิต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b="1" dirty="0"/>
              <a:t>หลักสืบสายโลหิตเป็นหลักที่แสดงความสัมพันธ์ระหว่างบุคคลกับชุมชนตามธรรมชาติ</a:t>
            </a:r>
          </a:p>
          <a:p>
            <a:r>
              <a:rPr lang="th-TH" sz="4000" b="1" dirty="0"/>
              <a:t>ปรากฏในพระราชบัญญัติสัญชาติทุกฉบับ แต่เงื่อนไขจะต่างกันไปตามสถานการณ์บ้านเมือง</a:t>
            </a:r>
          </a:p>
        </p:txBody>
      </p:sp>
    </p:spTree>
    <p:extLst>
      <p:ext uri="{BB962C8B-B14F-4D97-AF65-F5344CB8AC3E}">
        <p14:creationId xmlns:p14="http://schemas.microsoft.com/office/powerpoint/2010/main" val="285776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h-TH" sz="5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พ.ร.บ.สัญชาติ </a:t>
            </a:r>
            <a:r>
              <a:rPr lang="en-US" sz="5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2508 </a:t>
            </a:r>
            <a:r>
              <a:rPr lang="th-TH" sz="5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แก้ไขเพิ่มเติมปี </a:t>
            </a:r>
            <a:r>
              <a:rPr lang="en-US" sz="5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2551</a:t>
            </a:r>
            <a:r>
              <a:rPr lang="th-TH" sz="5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(ปัจจุบัน)</a:t>
            </a:r>
            <a:r>
              <a:rPr lang="en-US" sz="5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endParaRPr lang="th-TH" sz="54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มาตรา ๗ บุคคลดังต่อไปนี้ย่อมได้สัญชาติไทยโดยการเกิด</a:t>
            </a:r>
          </a:p>
          <a:p>
            <a:r>
              <a:rPr lang="th-TH" sz="3600" b="1" dirty="0"/>
              <a:t>(๑) ผู้เกิดโดย</a:t>
            </a:r>
            <a:r>
              <a:rPr lang="th-TH" sz="3600" b="1" dirty="0">
                <a:solidFill>
                  <a:schemeClr val="accent6"/>
                </a:solidFill>
              </a:rPr>
              <a:t>บิดา</a:t>
            </a:r>
            <a:r>
              <a:rPr lang="th-TH" sz="3600" b="1" dirty="0"/>
              <a:t>หรือมารดาเป็นผู้มีสัญชาติไทย ไม่ว่าจะเกิดในหรือนอกราชอาณาจักรไทย</a:t>
            </a:r>
          </a:p>
          <a:p>
            <a:r>
              <a:rPr lang="th-TH" sz="3600" b="1" dirty="0"/>
              <a:t>...</a:t>
            </a:r>
          </a:p>
          <a:p>
            <a:r>
              <a:rPr lang="th-TH" sz="3600" b="1" dirty="0"/>
              <a:t>คำว่าบิดาตาม (๑) ให้หมายความรวมถึงผู้ซึ่งได้รับการพิสูจน์ว่าเป็นบิดาของผู้เกิดตามวิธีการที่กำหนดในกฎกระทรวง แม้ผู้นั้นจะมิได้จดทะเบียนสมรสกับมารดาของผู้เกิด และมิได้จดทะเบียนรับรองผู้เกิดเป็นบุตรก็ตาม (</a:t>
            </a:r>
            <a:r>
              <a:rPr lang="en-US" sz="3600" b="1" dirty="0"/>
              <a:t>2551</a:t>
            </a:r>
            <a:r>
              <a:rPr lang="th-TH" sz="36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07308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3200" b="1" dirty="0"/>
              <a:t>การได้สัญชาติตามหลักสายโลหิตอาจเป็นสายโลหิตของบิดาหรือมารดาที่มีสัญชาติไทยก็ได้</a:t>
            </a:r>
          </a:p>
          <a:p>
            <a:r>
              <a:rPr lang="th-TH" sz="3200" b="1" dirty="0"/>
              <a:t>(ตัวอย่าง</a:t>
            </a:r>
            <a:r>
              <a:rPr lang="en-US" sz="3200" b="1" dirty="0"/>
              <a:t>: </a:t>
            </a:r>
            <a:r>
              <a:rPr lang="th-TH" sz="3200" b="1" dirty="0"/>
              <a:t>จาก พันทิพย์ กาญจณจิตรา สายสุนทร, </a:t>
            </a:r>
            <a:r>
              <a:rPr lang="th-TH" sz="3200" b="1" i="1" dirty="0"/>
              <a:t>คำอธิบายกฎหมายสัญชาติไทย</a:t>
            </a:r>
            <a:r>
              <a:rPr lang="th-TH" sz="3200" b="1" dirty="0"/>
              <a:t>, กรุงเทพฯ</a:t>
            </a:r>
            <a:r>
              <a:rPr lang="en-US" sz="3200" b="1" dirty="0"/>
              <a:t>: </a:t>
            </a:r>
            <a:r>
              <a:rPr lang="th-TH" sz="3200" b="1" dirty="0"/>
              <a:t>วิญญูชน, ๒๕๔๔,</a:t>
            </a:r>
            <a:r>
              <a:rPr lang="en-US" sz="3200" b="1" dirty="0"/>
              <a:t> </a:t>
            </a:r>
            <a:r>
              <a:rPr lang="th-TH" sz="3200" b="1" dirty="0"/>
              <a:t>หน้า ๖๑)</a:t>
            </a:r>
          </a:p>
          <a:p>
            <a:r>
              <a:rPr lang="th-TH" sz="3200" b="1" dirty="0" err="1"/>
              <a:t>คริส</a:t>
            </a:r>
            <a:r>
              <a:rPr lang="th-TH" sz="3200" b="1" dirty="0"/>
              <a:t>เกิดในประเทศอังกฤษจากบิดาไทย และมารดาญี่ปุ่น </a:t>
            </a:r>
            <a:r>
              <a:rPr lang="th-TH" sz="3200" b="1" dirty="0" err="1"/>
              <a:t>คริส</a:t>
            </a:r>
            <a:r>
              <a:rPr lang="th-TH" sz="3200" b="1" u="sng" dirty="0"/>
              <a:t>จึงอาจ</a:t>
            </a:r>
            <a:r>
              <a:rPr lang="th-TH" sz="3200" b="1" dirty="0"/>
              <a:t>ได้สัญชาติไทยโดยหลักสายโลหิตจากบิดา</a:t>
            </a:r>
          </a:p>
          <a:p>
            <a:r>
              <a:rPr lang="th-TH" sz="3200" b="1" dirty="0"/>
              <a:t>คาร่าเกิดในประเทศมาเลเซียจากบิดาอังกฤษและมารดาไทย คาร่า</a:t>
            </a:r>
            <a:r>
              <a:rPr lang="th-TH" sz="3200" b="1" u="sng" dirty="0"/>
              <a:t>จึงอาจ</a:t>
            </a:r>
            <a:r>
              <a:rPr lang="th-TH" sz="3200" b="1" dirty="0"/>
              <a:t>ได้สัญชาติไทยตามหลักสายโลหิตจากมารดา</a:t>
            </a:r>
          </a:p>
          <a:p>
            <a:r>
              <a:rPr lang="th-TH" sz="3200" b="1" dirty="0"/>
              <a:t>หมายถึงการเกิดสิทธิที่จะมีสัญชาติไทยเท่านั้น ขึ้นอยู่กับการแสดงเจตนาอีกส่วนหนึ่งด้วย</a:t>
            </a:r>
          </a:p>
        </p:txBody>
      </p:sp>
    </p:spTree>
    <p:extLst>
      <p:ext uri="{BB962C8B-B14F-4D97-AF65-F5344CB8AC3E}">
        <p14:creationId xmlns:p14="http://schemas.microsoft.com/office/powerpoint/2010/main" val="96256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หลักคิดกรณีสืบสัญชาติจากสายโลหิตของบิดา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2800" b="1" dirty="0"/>
              <a:t>การได้สัญชาติไทยตามหลักสายโลหิต ตามมาตรา ๗(๑) มีองค์ประกอบ ดังนี้</a:t>
            </a:r>
          </a:p>
          <a:p>
            <a:r>
              <a:rPr lang="th-TH" sz="2800" b="1" dirty="0"/>
              <a:t>๑. เป็นผู้ที่เกิดจากบิดาที่มีสัญชาติไทย</a:t>
            </a:r>
          </a:p>
          <a:p>
            <a:r>
              <a:rPr lang="th-TH" sz="2800" b="1" dirty="0"/>
              <a:t>๒. บิดาต้องเป็นบิดาที่ชอบด้วยกฎหมายของบุตร ขณะที่บุตรเกิด</a:t>
            </a:r>
          </a:p>
          <a:p>
            <a:r>
              <a:rPr lang="th-TH" sz="2800" b="1" dirty="0"/>
              <a:t>*เว้นหากผู้เกิดเกิดหลังการมีผลบังคับใช้ของ พระราชบัญญัติสัญชาติ (ฉบับที่ ๔) พ.ศ. ๒๕๕๑ ซึ่งมาตรา ๗ วรรคสอง ระบุให้ บิดาหมายความรวมถึงผู้ที่ได้ได้จดทะเบียนสมรสกับมารดาและไม่ได้รับรองบุตร หากมีการพิสูจน์ตามวิธีของกฎกระทรวง</a:t>
            </a:r>
          </a:p>
          <a:p>
            <a:r>
              <a:rPr lang="th-TH" sz="2800" b="1" dirty="0"/>
              <a:t>** ก่อนการบัญญัติไว้โดยชัดแจ้งถึงความหมายของ “บิดา” พ.ร.บ. สัญชาติ ใช้เพียงคำกลางๆ แต่มีแนวคำพิพากษาฎีกาว่า บิดาต้องเป็นโดยชอบด้วยกฎหมายเท่านั้น (ฎ. ๔๖๘/๒๕๒๔)</a:t>
            </a:r>
          </a:p>
          <a:p>
            <a:r>
              <a:rPr lang="th-TH" sz="2800" b="1" dirty="0"/>
              <a:t>*** เกิด หมายถึงการมีสภาพบุคคลตาม ป.พ.พ. มาตรา ๑๕ (คลอดและอยู่รอดเป็นทารก) บิดาต้องมีสัญชาติไทยอยู่ระหว่างการเกิดของบุตร บุตรจึงจะได้สัญชาติไทย</a:t>
            </a:r>
          </a:p>
        </p:txBody>
      </p:sp>
    </p:spTree>
    <p:extLst>
      <p:ext uri="{BB962C8B-B14F-4D97-AF65-F5344CB8AC3E}">
        <p14:creationId xmlns:p14="http://schemas.microsoft.com/office/powerpoint/2010/main" val="44569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606060"/>
      </a:dk2>
      <a:lt2>
        <a:srgbClr val="EDEDED"/>
      </a:lt2>
      <a:accent1>
        <a:srgbClr val="FFC000"/>
      </a:accent1>
      <a:accent2>
        <a:srgbClr val="A5D028"/>
      </a:accent2>
      <a:accent3>
        <a:srgbClr val="0CC978"/>
      </a:accent3>
      <a:accent4>
        <a:srgbClr val="099BDD"/>
      </a:accent4>
      <a:accent5>
        <a:srgbClr val="47BFCD"/>
      </a:accent5>
      <a:accent6>
        <a:srgbClr val="DD7C15"/>
      </a:accent6>
      <a:hlink>
        <a:srgbClr val="FF9933"/>
      </a:hlink>
      <a:folHlink>
        <a:srgbClr val="B2B2B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1D2DA32-AC8B-4194-BF85-FF4A5B40EB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357</TotalTime>
  <Words>4612</Words>
  <Application>Microsoft Office PowerPoint</Application>
  <PresentationFormat>Widescreen</PresentationFormat>
  <Paragraphs>199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Corbel</vt:lpstr>
      <vt:lpstr>TH Sarabun New</vt:lpstr>
      <vt:lpstr>Times New Roman</vt:lpstr>
      <vt:lpstr>Wingdings</vt:lpstr>
      <vt:lpstr>Banded</vt:lpstr>
      <vt:lpstr>การได้มาซึ่งสัญชาติไทย</vt:lpstr>
      <vt:lpstr>วิธีการได้มาซึ่งสัญชาติ</vt:lpstr>
      <vt:lpstr>การได้สัญชาติด้วยการเกิด</vt:lpstr>
      <vt:lpstr>การได้สัญชาติภายหลังการเกิด</vt:lpstr>
      <vt:lpstr>สิทธิหน้าที่ที่แตกต่างกันตามวิธีการได้มาซึ่งสัญชาติไทย</vt:lpstr>
      <vt:lpstr>หลักสืบสายโลหิต</vt:lpstr>
      <vt:lpstr>พ.ร.บ.สัญชาติ 2508 แก้ไขเพิ่มเติมปี 2551 (ปัจจุบัน) </vt:lpstr>
      <vt:lpstr>PowerPoint Presentation</vt:lpstr>
      <vt:lpstr>หลักคิดกรณีสืบสัญชาติจากสายโลหิตของบิดา</vt:lpstr>
      <vt:lpstr>กฎกระทรวง  กำหนดวิธีการและค่าธรรมเนียมคำขอพิสูจน์ความเป็นบิดาซึ่งมีสัญชาติไทยของผู้เกิด เพื่อการได้สัญชาติไทยโดยการเกิด พ.ศ. ๒๕๕๓ </vt:lpstr>
      <vt:lpstr>ตัวอย่าง </vt:lpstr>
      <vt:lpstr>ข้อสังเกต เกี่ยวกับการได้สัญชาติตามหลักสายโลหิตของบิดา</vt:lpstr>
      <vt:lpstr>PowerPoint Presentation</vt:lpstr>
      <vt:lpstr>ยกตัวอย่างเช่น</vt:lpstr>
      <vt:lpstr>PowerPoint Presentation</vt:lpstr>
      <vt:lpstr>PowerPoint Presentation</vt:lpstr>
      <vt:lpstr>คววามเปลี่ยนแปลงใน พ.ร.บ. สัญชาติ ว่าด้วยสายโลหิตของบิดา</vt:lpstr>
      <vt:lpstr>คุณภาพของสัญชาติไทยตามหลักสายโลหิตของบิดา</vt:lpstr>
      <vt:lpstr>การได้สัญชาติไทยตามหลักสายโลหิตของมารดา</vt:lpstr>
      <vt:lpstr>พระราชบัญญัติสัญญชาติ พ.ศ. ๒๕๐๘ (๒๕๕๕)</vt:lpstr>
      <vt:lpstr>หลักคิด</vt:lpstr>
      <vt:lpstr>ข้อสังเกต</vt:lpstr>
      <vt:lpstr>ข้อยุ่งยาก</vt:lpstr>
      <vt:lpstr>ให้วินิจฉัยตาม  พรบ. สัญชาติ ๒๔๕๖</vt:lpstr>
      <vt:lpstr>PowerPoint Presentation</vt:lpstr>
      <vt:lpstr>PowerPoint Presentation</vt:lpstr>
      <vt:lpstr>PowerPoint Presentation</vt:lpstr>
      <vt:lpstr>ให้วินิจฉัยตาม  พรบ. สัญชาติ ๒๔๙๕</vt:lpstr>
      <vt:lpstr>PowerPoint Presentation</vt:lpstr>
      <vt:lpstr>PowerPoint Presentation</vt:lpstr>
      <vt:lpstr>PowerPoint Presentation</vt:lpstr>
      <vt:lpstr>ให้วินิจฉัยตาม  พรบ. สัญชาติ ๒๔๙๖</vt:lpstr>
      <vt:lpstr>PowerPoint Presentation</vt:lpstr>
      <vt:lpstr>PowerPoint Presentation</vt:lpstr>
      <vt:lpstr>PowerPoint Presentation</vt:lpstr>
      <vt:lpstr>PowerPoint Presentation</vt:lpstr>
      <vt:lpstr>เช่น</vt:lpstr>
      <vt:lpstr>PowerPoint Presentation</vt:lpstr>
      <vt:lpstr>คุณภาพของสัญชาติไทยโดยหลักสืบสายโลหิตของมารดา</vt:lpstr>
      <vt:lpstr>สรุปข้อควรระวัง การได้สัญชาติตามหลักสายโลหิต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การได้มาซึ่งสัญชาติไทย</dc:title>
  <dc:creator>Kitpatchara Somanawat</dc:creator>
  <cp:lastModifiedBy>ARAYA CHINWORAKOMAL</cp:lastModifiedBy>
  <cp:revision>38</cp:revision>
  <dcterms:created xsi:type="dcterms:W3CDTF">2015-01-23T02:34:01Z</dcterms:created>
  <dcterms:modified xsi:type="dcterms:W3CDTF">2023-10-08T10:26:50Z</dcterms:modified>
</cp:coreProperties>
</file>