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291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609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377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37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2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8651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59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2498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072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59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85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333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489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76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88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5503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190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64440E-3845-4CBB-A093-B74E154EC614}" type="datetimeFigureOut">
              <a:rPr lang="th-TH" smtClean="0"/>
              <a:t>25/08/66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3A02-B124-461F-9A32-A350CDC6CC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638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4B2018-F51E-2F99-556B-5C138EB77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ประชาธิปไตยชุมชน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44B3330-AA0C-E046-3985-D1533CC22D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3200" dirty="0"/>
              <a:t>อ.ศรินท</a:t>
            </a:r>
            <a:r>
              <a:rPr lang="th-TH" sz="3200" dirty="0" err="1"/>
              <a:t>ร์ญา</a:t>
            </a:r>
            <a:r>
              <a:rPr lang="th-TH" sz="3200" dirty="0"/>
              <a:t> จังจริง</a:t>
            </a:r>
          </a:p>
        </p:txBody>
      </p:sp>
    </p:spTree>
    <p:extLst>
      <p:ext uri="{BB962C8B-B14F-4D97-AF65-F5344CB8AC3E}">
        <p14:creationId xmlns:p14="http://schemas.microsoft.com/office/powerpoint/2010/main" val="274047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C525A02-8F33-8FE9-457F-DC7B6913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800" dirty="0"/>
              <a:t>จบการนำเสนอ...</a:t>
            </a:r>
          </a:p>
        </p:txBody>
      </p:sp>
    </p:spTree>
    <p:extLst>
      <p:ext uri="{BB962C8B-B14F-4D97-AF65-F5344CB8AC3E}">
        <p14:creationId xmlns:p14="http://schemas.microsoft.com/office/powerpoint/2010/main" val="249617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636B8D-3E11-B9FD-93E6-7C8FE53C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ความหมายของประชาธิปไตย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468347-A4D6-48F4-2303-785B3C2AE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9334"/>
            <a:ext cx="9226021" cy="4809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/>
              <a:t>พจนานุกรมฉบับราชบัณฑิตยสถาน พ.ศ.2525 ให้ความหมายว่า เป็นการปกครองที่ถือมติปวงชนเป็นใหญ่ </a:t>
            </a:r>
          </a:p>
          <a:p>
            <a:pPr marL="0" indent="0">
              <a:buNone/>
            </a:pPr>
            <a:r>
              <a:rPr lang="th-TH" sz="4000" dirty="0"/>
              <a:t>คำว่า ระบอบ หมายถึง แบบอย่าง ธรรมเนียม ระเบียบการปกครอง</a:t>
            </a:r>
          </a:p>
          <a:p>
            <a:pPr marL="0" indent="0">
              <a:buNone/>
            </a:pPr>
            <a:r>
              <a:rPr lang="th-TH" sz="4000" dirty="0"/>
              <a:t>ดังนั้นคำว่าระบอบประชาธิปไตย จึงหมายถึง แบบอย่างหรือธรรมเนียมการปกครองที่ถือมติของปวงชนเป็นใหญ่</a:t>
            </a:r>
          </a:p>
        </p:txBody>
      </p:sp>
    </p:spTree>
    <p:extLst>
      <p:ext uri="{BB962C8B-B14F-4D97-AF65-F5344CB8AC3E}">
        <p14:creationId xmlns:p14="http://schemas.microsoft.com/office/powerpoint/2010/main" val="172715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312B29-2513-E1DB-2CBB-1358D37B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ประชาธิปไตย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BCC961-1D5F-0B1D-EB50-F4CE54569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85334"/>
            <a:ext cx="9818688" cy="5063066"/>
          </a:xfrm>
        </p:spPr>
        <p:txBody>
          <a:bodyPr>
            <a:noAutofit/>
          </a:bodyPr>
          <a:lstStyle/>
          <a:p>
            <a:r>
              <a:rPr lang="en-US" sz="4000" dirty="0"/>
              <a:t>Democracy </a:t>
            </a:r>
            <a:r>
              <a:rPr lang="th-TH" sz="4000" dirty="0"/>
              <a:t>มาจากรากศัพท์กรีกว่า </a:t>
            </a:r>
            <a:r>
              <a:rPr lang="en-US" sz="4000" dirty="0"/>
              <a:t>Demos </a:t>
            </a:r>
            <a:r>
              <a:rPr lang="th-TH" sz="4000" dirty="0"/>
              <a:t>หมายถึง ประชาชน กับ </a:t>
            </a:r>
            <a:r>
              <a:rPr lang="en-US" sz="4000" dirty="0" err="1"/>
              <a:t>Kratien</a:t>
            </a:r>
            <a:r>
              <a:rPr lang="en-US" sz="4000" dirty="0"/>
              <a:t> </a:t>
            </a:r>
            <a:r>
              <a:rPr lang="th-TH" sz="4000" dirty="0"/>
              <a:t>หมายถึง การปกครอง</a:t>
            </a:r>
          </a:p>
          <a:p>
            <a:r>
              <a:rPr lang="th-TH" sz="4000" dirty="0"/>
              <a:t>ดังนั้น  </a:t>
            </a:r>
            <a:r>
              <a:rPr lang="en-US" sz="4000" dirty="0"/>
              <a:t>democracy </a:t>
            </a:r>
            <a:r>
              <a:rPr lang="th-TH" sz="4000" dirty="0"/>
              <a:t>จึงหมายถึงการปกครองโดยประชาชน โดยอำนาจสูงสุดในการปกครองจะมาจากประชาชน และรัฐบาลจะคงอยู่ในอำนาจต่อไปได้เมื่อวาระสิ้นสุดลง ก็ต่อเมื่อประชาชนผู้เลือกตั้งเห็นว่ารัฐบาลสามารถตอบสนองต่อเจตนารมณ์ของประชาชนได้อย่างมีประสิทธิภาพ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229239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10F4F9-7466-21B0-1A13-C9FB8EFE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หลักการของประชาธิปไตย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7C0E31-A15A-428D-970C-E649AA0A8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2534"/>
            <a:ext cx="9852555" cy="460586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th-TH" sz="4000" dirty="0"/>
              <a:t>เสรีภาพ (</a:t>
            </a:r>
            <a:r>
              <a:rPr lang="en-US" sz="4000" dirty="0"/>
              <a:t>Liberty) </a:t>
            </a:r>
            <a:r>
              <a:rPr lang="th-TH" sz="4000" dirty="0"/>
              <a:t>คืออิสรภาพของบุคคลที่จะกระทำอย่างใดอย่างหนึ่งตามประสงค์ของตนโดยไม่อยู่ภายใต้การกดขี่ของรัฐ</a:t>
            </a:r>
          </a:p>
          <a:p>
            <a:pPr marL="742950" indent="-742950">
              <a:buAutoNum type="arabicPeriod"/>
            </a:pPr>
            <a:r>
              <a:rPr lang="th-TH" sz="4000" dirty="0"/>
              <a:t>ความเสมอภาค </a:t>
            </a:r>
            <a:r>
              <a:rPr lang="en-US" sz="4000" dirty="0"/>
              <a:t>(Equality) </a:t>
            </a:r>
            <a:r>
              <a:rPr lang="th-TH" sz="4000" dirty="0"/>
              <a:t>คือความเท่าเทียมกันของคนในสังคม</a:t>
            </a:r>
          </a:p>
          <a:p>
            <a:pPr marL="457200" lvl="1" indent="0">
              <a:buNone/>
            </a:pPr>
            <a:endParaRPr lang="th-TH" sz="3400" dirty="0"/>
          </a:p>
        </p:txBody>
      </p:sp>
    </p:spTree>
    <p:extLst>
      <p:ext uri="{BB962C8B-B14F-4D97-AF65-F5344CB8AC3E}">
        <p14:creationId xmlns:p14="http://schemas.microsoft.com/office/powerpoint/2010/main" val="372428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8BFAA45-79B9-A3AC-0321-3812D8FD7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08001"/>
            <a:ext cx="10178322" cy="5371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h-TH" sz="4000" dirty="0"/>
              <a:t>2.1 ความเสมอภาคในความเป็นมนุษย์</a:t>
            </a:r>
          </a:p>
          <a:p>
            <a:pPr marL="457200" lvl="1" indent="0">
              <a:buNone/>
            </a:pPr>
            <a:r>
              <a:rPr lang="th-TH" sz="4000" dirty="0"/>
              <a:t>2.2 ความเสมอภาคตามกฎหมาย</a:t>
            </a:r>
          </a:p>
          <a:p>
            <a:pPr marL="457200" lvl="1" indent="0">
              <a:buNone/>
            </a:pPr>
            <a:r>
              <a:rPr lang="th-TH" sz="4000" dirty="0"/>
              <a:t>2.3 ความเสมอภาคในด้านโอกาส</a:t>
            </a:r>
          </a:p>
          <a:p>
            <a:pPr marL="457200" lvl="1" indent="0">
              <a:buNone/>
            </a:pPr>
            <a:r>
              <a:rPr lang="th-TH" sz="4000" dirty="0"/>
              <a:t>2.4 ความเสมอภาคในทางการเมือง</a:t>
            </a:r>
          </a:p>
          <a:p>
            <a:pPr marL="457200" lvl="1" indent="0">
              <a:buNone/>
            </a:pPr>
            <a:r>
              <a:rPr lang="th-TH" sz="4000" dirty="0"/>
              <a:t>2.5 ความเสมอภาคในการใช้สิทธิเลือกตั้ง</a:t>
            </a:r>
          </a:p>
          <a:p>
            <a:pPr marL="457200" lvl="1" indent="0">
              <a:buNone/>
            </a:pPr>
            <a:r>
              <a:rPr lang="th-TH" sz="4000" dirty="0"/>
              <a:t>2.6 ความเสมอภาคในการสมัครรับเลือกตั้ง</a:t>
            </a:r>
          </a:p>
          <a:p>
            <a:pPr marL="457200" lvl="1" indent="0">
              <a:buNone/>
            </a:pPr>
            <a:r>
              <a:rPr lang="th-TH" sz="4000" dirty="0"/>
              <a:t>2.7 ความเสมอภาคในทางเศรษฐกิจ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926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C508EC-C5D7-AD2A-F65F-02041B0F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44" y="982133"/>
            <a:ext cx="10550855" cy="5320792"/>
          </a:xfrm>
        </p:spPr>
        <p:txBody>
          <a:bodyPr>
            <a:normAutofit/>
          </a:bodyPr>
          <a:lstStyle/>
          <a:p>
            <a:r>
              <a:rPr lang="th-TH" sz="4000" dirty="0"/>
              <a:t>3. อำนาจอธิปไตยเป็นของปวงชน </a:t>
            </a:r>
            <a:r>
              <a:rPr lang="en-US" sz="4000" dirty="0"/>
              <a:t>(Popular Sovereignty) </a:t>
            </a:r>
            <a:r>
              <a:rPr lang="th-TH" sz="4000" dirty="0"/>
              <a:t>คือ ปัจจัยที่เชื่อว่าสังคมก่อตั้งขึ้นโดยความยินยอมของประชาชน ในการที่จะให้อำนาจอธิปไตยของสังคมส่วนรวมเข้ามาแทนที่เสรีภาพธรรมชาติ</a:t>
            </a:r>
          </a:p>
          <a:p>
            <a:r>
              <a:rPr lang="th-TH" sz="4000" dirty="0"/>
              <a:t>4. หลักเสียงข้างมากที่คุ้มครองเสียงข้างน้อย </a:t>
            </a:r>
            <a:r>
              <a:rPr lang="en-US" sz="4000" dirty="0"/>
              <a:t>(The Rule of </a:t>
            </a:r>
            <a:r>
              <a:rPr lang="en-US" sz="4000" dirty="0" err="1"/>
              <a:t>Mafority</a:t>
            </a:r>
            <a:r>
              <a:rPr lang="en-US" sz="4000" dirty="0"/>
              <a:t>) </a:t>
            </a:r>
            <a:r>
              <a:rPr lang="th-TH" sz="4000" dirty="0"/>
              <a:t>เนื่องจากในระบอบประชาธิปไตย</a:t>
            </a:r>
          </a:p>
        </p:txBody>
      </p:sp>
    </p:spTree>
    <p:extLst>
      <p:ext uri="{BB962C8B-B14F-4D97-AF65-F5344CB8AC3E}">
        <p14:creationId xmlns:p14="http://schemas.microsoft.com/office/powerpoint/2010/main" val="60759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149E35-8377-96E0-06E8-7DA6B050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ประเภทของการปกครองตามระบอบประชาธิปไตย จำแนกได้ 2 ประเภท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E0D6409-0BD5-F2D3-15CE-C7A7D425B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919355" cy="4195481"/>
          </a:xfrm>
        </p:spPr>
        <p:txBody>
          <a:bodyPr>
            <a:normAutofit/>
          </a:bodyPr>
          <a:lstStyle/>
          <a:p>
            <a:r>
              <a:rPr lang="th-TH" sz="4000" dirty="0"/>
              <a:t>1. ประชาธิปไตยทางตรง </a:t>
            </a:r>
            <a:r>
              <a:rPr lang="en-US" sz="4000" dirty="0"/>
              <a:t>(Direct Democracy) </a:t>
            </a:r>
            <a:r>
              <a:rPr lang="th-TH" sz="4000" dirty="0"/>
              <a:t>หรือ ประชาธิปไตยแบบมีส่วนร่วม </a:t>
            </a:r>
            <a:r>
              <a:rPr lang="en-US" sz="4000" dirty="0"/>
              <a:t>(Participatory Democracy)</a:t>
            </a:r>
          </a:p>
          <a:p>
            <a:r>
              <a:rPr lang="en-US" sz="4000" dirty="0"/>
              <a:t>2. </a:t>
            </a:r>
            <a:r>
              <a:rPr lang="th-TH" sz="4000" dirty="0"/>
              <a:t>ประชาธิปไตยโดยทางอ้อม </a:t>
            </a:r>
            <a:r>
              <a:rPr lang="en-US" sz="4000" dirty="0"/>
              <a:t>(Indirect Democracy) </a:t>
            </a:r>
            <a:r>
              <a:rPr lang="th-TH" sz="4000" dirty="0"/>
              <a:t>หรือประชาธิปไตยแบบมีตัวแทน </a:t>
            </a:r>
            <a:r>
              <a:rPr lang="en-US" sz="4000" dirty="0"/>
              <a:t>(Representative Democracy)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15881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9D5087-513F-F00F-FB67-0426959D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รูปแบบการปกครองในระบอบประชาธิปไตย แบ่งออกเป็น 2 รูปแบบ 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F99030F-EC83-32C1-5098-B8B1FCF8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/>
              <a:t>1. หลักประมุขของประเทศ (</a:t>
            </a:r>
            <a:r>
              <a:rPr lang="en-US" sz="4000" dirty="0"/>
              <a:t>Head of State)</a:t>
            </a:r>
            <a:endParaRPr lang="th-TH" sz="4000" dirty="0"/>
          </a:p>
          <a:p>
            <a:r>
              <a:rPr lang="th-TH" sz="4000" dirty="0"/>
              <a:t>1.1  การปกครองกระบอบกษัตริย์ภายใต้รัฐธรรมนูญ </a:t>
            </a:r>
            <a:r>
              <a:rPr lang="en-US" sz="4000" dirty="0"/>
              <a:t>(Constitutional Monarchy) </a:t>
            </a:r>
          </a:p>
          <a:p>
            <a:r>
              <a:rPr lang="en-US" sz="4000" dirty="0"/>
              <a:t>1.2.</a:t>
            </a:r>
            <a:r>
              <a:rPr lang="th-TH" sz="4000" dirty="0"/>
              <a:t>การปกครองโดยมีประธานาธิบดีเป็นประมุข </a:t>
            </a:r>
            <a:r>
              <a:rPr lang="en-US" sz="4000" dirty="0"/>
              <a:t>(Presidency)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08982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82DD121-4B0F-0E2D-D9FE-DB3ED847A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893" y="655917"/>
            <a:ext cx="10799840" cy="579568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หลักการรวมและแยกอำนาจ (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Separation of Powers)</a:t>
            </a:r>
          </a:p>
          <a:p>
            <a:pPr lvl="1"/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2.1 การปกครองแบบรัฐสภา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(Parliamentary System)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ฝ่ายบริหารและฝ่ายนิติบัญญัติจะทำหน้าที่ผ่านรัฐสภา </a:t>
            </a: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2.2 การปกครองระบบประธานาธิบดี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(Congressional System)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มีลักษณะคล้ายคลึงกับระบบรัฐสภา แต่กระบวนการในการจัดตั้งรัฐบาล และแบ่งแยกอำนาจแต่ต่างกัน </a:t>
            </a: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2.3 การปกครองระบบผสม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(Mixed System)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ประธานาธิบดี เป็นประมุขและบริหารราชการแผ่นดินร่วมกับนายกรัฐมนตรี </a:t>
            </a:r>
          </a:p>
        </p:txBody>
      </p:sp>
    </p:spTree>
    <p:extLst>
      <p:ext uri="{BB962C8B-B14F-4D97-AF65-F5344CB8AC3E}">
        <p14:creationId xmlns:p14="http://schemas.microsoft.com/office/powerpoint/2010/main" val="2988330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อิออน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อิออน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457</Words>
  <Application>Microsoft Office PowerPoint</Application>
  <PresentationFormat>แบบจอกว้าง</PresentationFormat>
  <Paragraphs>33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Angsana New</vt:lpstr>
      <vt:lpstr>Arial</vt:lpstr>
      <vt:lpstr>Century Gothic</vt:lpstr>
      <vt:lpstr>Wingdings 3</vt:lpstr>
      <vt:lpstr>อิออน</vt:lpstr>
      <vt:lpstr>ประชาธิปไตยชุมชน</vt:lpstr>
      <vt:lpstr>ความหมายของประชาธิปไตย</vt:lpstr>
      <vt:lpstr>ประชาธิปไตย</vt:lpstr>
      <vt:lpstr>หลักการของประชาธิปไตย</vt:lpstr>
      <vt:lpstr>งานนำเสนอ PowerPoint</vt:lpstr>
      <vt:lpstr>งานนำเสนอ PowerPoint</vt:lpstr>
      <vt:lpstr>ประเภทของการปกครองตามระบอบประชาธิปไตย จำแนกได้ 2 ประเภท</vt:lpstr>
      <vt:lpstr>รูปแบบการปกครองในระบอบประชาธิปไตย แบ่งออกเป็น 2 รูปแบบ ดังนี้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ประชาธิปไตยชุมชน</dc:title>
  <dc:creator>Asus vivobook</dc:creator>
  <cp:lastModifiedBy>Asus vivobook</cp:lastModifiedBy>
  <cp:revision>10</cp:revision>
  <dcterms:created xsi:type="dcterms:W3CDTF">2023-08-25T11:01:14Z</dcterms:created>
  <dcterms:modified xsi:type="dcterms:W3CDTF">2023-08-25T11:38:26Z</dcterms:modified>
</cp:coreProperties>
</file>