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07" r:id="rId3"/>
    <p:sldId id="257" r:id="rId4"/>
    <p:sldId id="308" r:id="rId5"/>
    <p:sldId id="309" r:id="rId6"/>
    <p:sldId id="258" r:id="rId7"/>
    <p:sldId id="259" r:id="rId8"/>
    <p:sldId id="260" r:id="rId9"/>
    <p:sldId id="261" r:id="rId10"/>
    <p:sldId id="262" r:id="rId11"/>
    <p:sldId id="263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31" r:id="rId25"/>
    <p:sldId id="323" r:id="rId26"/>
    <p:sldId id="322" r:id="rId27"/>
    <p:sldId id="324" r:id="rId28"/>
    <p:sldId id="325" r:id="rId29"/>
    <p:sldId id="326" r:id="rId30"/>
    <p:sldId id="300" r:id="rId31"/>
    <p:sldId id="327" r:id="rId32"/>
    <p:sldId id="328" r:id="rId33"/>
    <p:sldId id="329" r:id="rId34"/>
    <p:sldId id="332" r:id="rId35"/>
    <p:sldId id="333" r:id="rId36"/>
    <p:sldId id="266" r:id="rId37"/>
    <p:sldId id="305" r:id="rId38"/>
    <p:sldId id="334" r:id="rId39"/>
    <p:sldId id="335" r:id="rId40"/>
    <p:sldId id="267" r:id="rId41"/>
    <p:sldId id="339" r:id="rId42"/>
    <p:sldId id="340" r:id="rId43"/>
    <p:sldId id="268" r:id="rId44"/>
    <p:sldId id="341" r:id="rId45"/>
    <p:sldId id="336" r:id="rId46"/>
    <p:sldId id="269" r:id="rId47"/>
    <p:sldId id="342" r:id="rId48"/>
    <p:sldId id="343" r:id="rId49"/>
    <p:sldId id="344" r:id="rId50"/>
    <p:sldId id="345" r:id="rId51"/>
    <p:sldId id="346" r:id="rId52"/>
    <p:sldId id="347" r:id="rId53"/>
    <p:sldId id="350" r:id="rId54"/>
    <p:sldId id="349" r:id="rId55"/>
    <p:sldId id="351" r:id="rId56"/>
    <p:sldId id="352" r:id="rId57"/>
    <p:sldId id="353" r:id="rId58"/>
    <p:sldId id="354" r:id="rId59"/>
    <p:sldId id="355" r:id="rId60"/>
    <p:sldId id="356" r:id="rId61"/>
    <p:sldId id="270" r:id="rId62"/>
    <p:sldId id="357" r:id="rId63"/>
    <p:sldId id="358" r:id="rId64"/>
    <p:sldId id="359" r:id="rId65"/>
    <p:sldId id="360" r:id="rId66"/>
    <p:sldId id="361" r:id="rId67"/>
    <p:sldId id="362" r:id="rId68"/>
    <p:sldId id="363" r:id="rId6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4"/>
  </p:normalViewPr>
  <p:slideViewPr>
    <p:cSldViewPr>
      <p:cViewPr varScale="1">
        <p:scale>
          <a:sx n="90" d="100"/>
          <a:sy n="90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19DE5-79D8-4999-A194-538770B35B75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1C52-C972-4EE0-8018-D66F0F143B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374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ตัวยึดรูปบนภาพนิ่ง 1">
            <a:extLst>
              <a:ext uri="{FF2B5EF4-FFF2-40B4-BE49-F238E27FC236}">
                <a16:creationId xmlns:a16="http://schemas.microsoft.com/office/drawing/2014/main" id="{037A0680-36FA-4D48-A8A6-3F24A008C8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ตัวยึดบันทึกย่อ 2">
            <a:extLst>
              <a:ext uri="{FF2B5EF4-FFF2-40B4-BE49-F238E27FC236}">
                <a16:creationId xmlns:a16="http://schemas.microsoft.com/office/drawing/2014/main" id="{25943BA6-42AA-4974-9FF2-9613CAD4B4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87044" name="ตัวยึดหมายเลขภาพนิ่ง 3">
            <a:extLst>
              <a:ext uri="{FF2B5EF4-FFF2-40B4-BE49-F238E27FC236}">
                <a16:creationId xmlns:a16="http://schemas.microsoft.com/office/drawing/2014/main" id="{0AD7E8C5-4F74-4EAF-8596-863FFDA5B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E3D9F2E3-9699-402D-A184-D943BC6FD5E1}" type="slidenum">
              <a:rPr lang="en-US" altLang="th-TH" sz="1200"/>
              <a:pPr eaLnBrk="1" hangingPunct="1"/>
              <a:t>44</a:t>
            </a:fld>
            <a:endParaRPr lang="th-TH" altLang="th-TH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489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952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22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56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75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258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397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58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8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666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7C99B-1C11-4F62-905E-3EF256182FC8}" type="datetimeFigureOut">
              <a:rPr lang="th-TH" smtClean="0"/>
              <a:t>16/06/64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7537-AAC5-4720-B1E0-D39C5E6719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85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 fontScale="90000"/>
          </a:bodyPr>
          <a:lstStyle/>
          <a:p>
            <a:r>
              <a:rPr lang="th-TH" sz="8000" b="1" dirty="0"/>
              <a:t>บทที่ </a:t>
            </a:r>
            <a:r>
              <a:rPr lang="en-US" sz="8000" b="1" dirty="0"/>
              <a:t>2.1</a:t>
            </a:r>
            <a:br>
              <a:rPr lang="th-TH" sz="8000" b="1" dirty="0"/>
            </a:br>
            <a:r>
              <a:rPr lang="th-TH" sz="8000" b="1" dirty="0"/>
              <a:t>ชนิดและโครงสร้างคาร์โบไฮเดรต</a:t>
            </a:r>
            <a:endParaRPr lang="th-TH" sz="80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654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1. monosaccharide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เป็น</a:t>
            </a:r>
            <a:r>
              <a:rPr lang="en-US" dirty="0"/>
              <a:t> simple sugar </a:t>
            </a:r>
            <a:r>
              <a:rPr lang="th-TH" dirty="0"/>
              <a:t>มีหมู่ </a:t>
            </a:r>
            <a:r>
              <a:rPr lang="en-US" dirty="0"/>
              <a:t>aldehyde </a:t>
            </a:r>
            <a:r>
              <a:rPr lang="th-TH" dirty="0"/>
              <a:t>หรือหมู่ </a:t>
            </a:r>
            <a:r>
              <a:rPr lang="en-US" dirty="0"/>
              <a:t>ketone </a:t>
            </a:r>
            <a:r>
              <a:rPr lang="th-TH" dirty="0"/>
              <a:t>หนึ่งหมู่ </a:t>
            </a:r>
          </a:p>
          <a:p>
            <a:r>
              <a:rPr lang="th-TH" dirty="0"/>
              <a:t>ละลายน้ำได้ มีรสหวาน </a:t>
            </a:r>
          </a:p>
          <a:p>
            <a:r>
              <a:rPr lang="th-TH" dirty="0"/>
              <a:t>ที่สำคัญ คือ </a:t>
            </a:r>
            <a:r>
              <a:rPr lang="en-US" dirty="0"/>
              <a:t>glucose, fructose, galactose </a:t>
            </a:r>
            <a:r>
              <a:rPr lang="th-TH" dirty="0"/>
              <a:t>และ </a:t>
            </a:r>
            <a:r>
              <a:rPr lang="en-US" dirty="0"/>
              <a:t>mannose</a:t>
            </a:r>
            <a:r>
              <a:rPr lang="th-TH" dirty="0"/>
              <a:t> เป็นต้น </a:t>
            </a:r>
          </a:p>
          <a:p>
            <a:r>
              <a:rPr lang="en-US" dirty="0"/>
              <a:t>glucose </a:t>
            </a:r>
            <a:r>
              <a:rPr lang="th-TH" dirty="0"/>
              <a:t>มีความสำคัญมาก เพราะเป็นโมเลกุลพื้นฐานของ </a:t>
            </a:r>
            <a:r>
              <a:rPr lang="en-US" dirty="0"/>
              <a:t>starch </a:t>
            </a:r>
            <a:r>
              <a:rPr lang="th-TH" dirty="0"/>
              <a:t>และ </a:t>
            </a:r>
            <a:r>
              <a:rPr lang="en-US" dirty="0"/>
              <a:t>cellulose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235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1. monosaccharide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1" descr="http://coursewares.mju.ac.th:81/e-learning47/section2/an431/content/lesson02.files/image00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13690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3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ตัวยึดเนื้อหา 2">
            <a:extLst>
              <a:ext uri="{FF2B5EF4-FFF2-40B4-BE49-F238E27FC236}">
                <a16:creationId xmlns:a16="http://schemas.microsoft.com/office/drawing/2014/main" id="{E146A530-FEF7-4850-8B0A-B57D256DC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00808"/>
            <a:ext cx="4359969" cy="4968552"/>
          </a:xfrm>
        </p:spPr>
        <p:txBody>
          <a:bodyPr>
            <a:normAutofit/>
          </a:bodyPr>
          <a:lstStyle/>
          <a:p>
            <a:pPr algn="thaiDist"/>
            <a:r>
              <a:rPr lang="th-TH" altLang="th-TH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น้ำตาลเพนโทส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th-TH" altLang="th-TH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dirty="0">
                <a:effectLst/>
                <a:latin typeface="Angsana New" panose="02020603050405020304" pitchFamily="18" charset="-34"/>
              </a:rPr>
              <a:t>พบรูปอิสระน้อยมาก ส่วนใหญ่เป็นองค์ประกอบใน </a:t>
            </a:r>
            <a:r>
              <a:rPr lang="en-US" altLang="th-TH" dirty="0">
                <a:effectLst/>
                <a:latin typeface="Angsana New" panose="02020603050405020304" pitchFamily="18" charset="-34"/>
              </a:rPr>
              <a:t>polysaccharides </a:t>
            </a:r>
            <a:r>
              <a:rPr lang="th-TH" altLang="th-TH" dirty="0">
                <a:effectLst/>
                <a:latin typeface="Angsana New" panose="02020603050405020304" pitchFamily="18" charset="-34"/>
              </a:rPr>
              <a:t>ได้แก่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th-TH" altLang="th-TH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1. </a:t>
            </a:r>
            <a:r>
              <a:rPr lang="th-TH" altLang="th-TH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ไซโลส (</a:t>
            </a:r>
            <a:r>
              <a:rPr lang="en-US" altLang="th-TH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xylose</a:t>
            </a:r>
            <a:r>
              <a:rPr lang="th-TH" altLang="th-TH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)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th-TH" altLang="th-TH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dirty="0">
                <a:effectLst/>
                <a:latin typeface="Angsana New" panose="02020603050405020304" pitchFamily="18" charset="-34"/>
              </a:rPr>
              <a:t>พบในโมเลกุลของไซแลน ซึ่งพบในซังข้าวโพด ฟางข้าว รำข้าวต่าง ๆ 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th-TH" altLang="th-TH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dirty="0">
                <a:effectLst/>
                <a:latin typeface="Angsana New" panose="02020603050405020304" pitchFamily="18" charset="-34"/>
              </a:rPr>
              <a:t>อาจพบในผลไม้บางชนิด เช่น เชอรี่ ท้อ สาลี่ พล</a:t>
            </a:r>
            <a:r>
              <a:rPr lang="th-TH" altLang="th-TH" dirty="0" err="1">
                <a:effectLst/>
                <a:latin typeface="Angsana New" panose="02020603050405020304" pitchFamily="18" charset="-34"/>
              </a:rPr>
              <a:t>ัม</a:t>
            </a:r>
            <a:endParaRPr lang="th-TH" altLang="th-TH" dirty="0">
              <a:effectLst/>
              <a:latin typeface="Angsana New" panose="02020603050405020304" pitchFamily="18" charset="-34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A46114CC-F4B7-4091-9B98-0BD81E91A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thaiDist"/>
            <a:r>
              <a:rPr lang="en-US" dirty="0"/>
              <a:t>1.</a:t>
            </a:r>
            <a:r>
              <a:rPr lang="th-TH" dirty="0"/>
              <a:t> </a:t>
            </a:r>
            <a:r>
              <a:rPr lang="en-US" dirty="0"/>
              <a:t>monosaccharide </a:t>
            </a:r>
            <a:endParaRPr lang="th-TH" altLang="th-TH" dirty="0">
              <a:effectLst/>
              <a:latin typeface="Angsana New" panose="02020603050405020304" pitchFamily="18" charset="-34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20146EDD-F406-472C-9C43-6CD22458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216178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931B4DDE-91F5-44B8-B456-47DCCD876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417638"/>
            <a:ext cx="4503985" cy="4654550"/>
          </a:xfrm>
        </p:spPr>
        <p:txBody>
          <a:bodyPr>
            <a:normAutofit/>
          </a:bodyPr>
          <a:lstStyle/>
          <a:p>
            <a:pPr algn="thaiDist">
              <a:defRPr/>
            </a:pPr>
            <a:r>
              <a:rPr lang="th-TH" dirty="0">
                <a:solidFill>
                  <a:srgbClr val="FF0000"/>
                </a:solidFill>
                <a:effectLst/>
                <a:latin typeface="Angsana New" pitchFamily="18" charset="-34"/>
              </a:rPr>
              <a:t>น้ำตาลเพนโทส</a:t>
            </a:r>
          </a:p>
          <a:p>
            <a:pPr algn="thaiDist">
              <a:buFont typeface="Wingdings" panose="05000000000000000000" pitchFamily="2" charset="2"/>
              <a:buNone/>
              <a:defRPr/>
            </a:pPr>
            <a:r>
              <a:rPr lang="th-TH" dirty="0">
                <a:latin typeface="Angsana New" pitchFamily="18" charset="-34"/>
              </a:rPr>
              <a:t>	</a:t>
            </a:r>
            <a:r>
              <a:rPr lang="en-US" dirty="0">
                <a:solidFill>
                  <a:srgbClr val="FF0000"/>
                </a:solidFill>
                <a:effectLst/>
                <a:latin typeface="Angsana New" pitchFamily="18" charset="-34"/>
              </a:rPr>
              <a:t>2. </a:t>
            </a:r>
            <a:r>
              <a:rPr lang="th-TH" dirty="0" err="1">
                <a:solidFill>
                  <a:srgbClr val="FF0000"/>
                </a:solidFill>
                <a:effectLst/>
                <a:latin typeface="Angsana New" pitchFamily="18" charset="-34"/>
              </a:rPr>
              <a:t>อะ</a:t>
            </a:r>
            <a:r>
              <a:rPr lang="th-TH" dirty="0">
                <a:solidFill>
                  <a:srgbClr val="FF0000"/>
                </a:solidFill>
                <a:effectLst/>
                <a:latin typeface="Angsana New" pitchFamily="18" charset="-34"/>
              </a:rPr>
              <a:t>ราบิ</a:t>
            </a:r>
            <a:r>
              <a:rPr lang="th-TH" dirty="0" err="1">
                <a:solidFill>
                  <a:srgbClr val="FF0000"/>
                </a:solidFill>
                <a:effectLst/>
                <a:latin typeface="Angsana New" pitchFamily="18" charset="-34"/>
              </a:rPr>
              <a:t>โนส</a:t>
            </a:r>
            <a:r>
              <a:rPr lang="th-TH" dirty="0">
                <a:solidFill>
                  <a:srgbClr val="FF0000"/>
                </a:solidFill>
                <a:effectLst/>
                <a:latin typeface="Angsana New" pitchFamily="18" charset="-34"/>
              </a:rPr>
              <a:t>  (</a:t>
            </a:r>
            <a:r>
              <a:rPr lang="en-US" dirty="0" err="1">
                <a:solidFill>
                  <a:srgbClr val="FF0000"/>
                </a:solidFill>
                <a:effectLst/>
                <a:latin typeface="Angsana New" pitchFamily="18" charset="-34"/>
              </a:rPr>
              <a:t>arabinose</a:t>
            </a:r>
            <a:r>
              <a:rPr lang="th-TH" dirty="0">
                <a:solidFill>
                  <a:srgbClr val="FF0000"/>
                </a:solidFill>
                <a:effectLst/>
                <a:latin typeface="Angsana New" pitchFamily="18" charset="-34"/>
              </a:rPr>
              <a:t>)</a:t>
            </a:r>
          </a:p>
          <a:p>
            <a:pPr algn="thaiDist">
              <a:buFont typeface="Wingdings" panose="05000000000000000000" pitchFamily="2" charset="2"/>
              <a:buNone/>
              <a:defRPr/>
            </a:pPr>
            <a:r>
              <a:rPr lang="th-TH" dirty="0">
                <a:latin typeface="Angsana New" pitchFamily="18" charset="-34"/>
              </a:rPr>
              <a:t>	</a:t>
            </a:r>
            <a:r>
              <a:rPr lang="en-US" dirty="0">
                <a:latin typeface="Angsana New" pitchFamily="18" charset="-34"/>
              </a:rPr>
              <a:t>: </a:t>
            </a:r>
            <a:r>
              <a:rPr lang="th-TH" dirty="0">
                <a:latin typeface="Angsana New" pitchFamily="18" charset="-34"/>
              </a:rPr>
              <a:t>พบมากในโมเลกุล</a:t>
            </a:r>
            <a:r>
              <a:rPr lang="th-TH" dirty="0" err="1">
                <a:latin typeface="Angsana New" pitchFamily="18" charset="-34"/>
              </a:rPr>
              <a:t>ของกัม</a:t>
            </a:r>
            <a:r>
              <a:rPr lang="th-TH" dirty="0">
                <a:latin typeface="Angsana New" pitchFamily="18" charset="-34"/>
              </a:rPr>
              <a:t> </a:t>
            </a:r>
            <a:r>
              <a:rPr lang="th-TH" dirty="0" err="1">
                <a:latin typeface="Angsana New" pitchFamily="18" charset="-34"/>
              </a:rPr>
              <a:t>เพกติน</a:t>
            </a:r>
            <a:r>
              <a:rPr lang="th-TH" dirty="0">
                <a:latin typeface="Angsana New" pitchFamily="18" charset="-34"/>
              </a:rPr>
              <a:t> </a:t>
            </a:r>
            <a:r>
              <a:rPr lang="th-TH" dirty="0" err="1">
                <a:latin typeface="Angsana New" pitchFamily="18" charset="-34"/>
              </a:rPr>
              <a:t>มิวซิเลจ</a:t>
            </a:r>
            <a:r>
              <a:rPr lang="th-TH" dirty="0">
                <a:latin typeface="Angsana New" pitchFamily="18" charset="-34"/>
              </a:rPr>
              <a:t> และเฮมิเซลลูโลส</a:t>
            </a:r>
          </a:p>
          <a:p>
            <a:pPr algn="thaiDist">
              <a:buFont typeface="Wingdings" panose="05000000000000000000" pitchFamily="2" charset="2"/>
              <a:buNone/>
              <a:defRPr/>
            </a:pPr>
            <a:r>
              <a:rPr lang="th-TH" dirty="0">
                <a:latin typeface="Angsana New" pitchFamily="18" charset="-34"/>
              </a:rPr>
              <a:t>	</a:t>
            </a:r>
            <a:r>
              <a:rPr lang="en-US" dirty="0">
                <a:latin typeface="Angsana New" pitchFamily="18" charset="-34"/>
              </a:rPr>
              <a:t>: </a:t>
            </a:r>
            <a:r>
              <a:rPr lang="th-TH" dirty="0">
                <a:latin typeface="Angsana New" pitchFamily="18" charset="-34"/>
              </a:rPr>
              <a:t>พบในผลไม้บางชนิด เช่น แอป</a:t>
            </a:r>
            <a:r>
              <a:rPr lang="th-TH" dirty="0" err="1">
                <a:latin typeface="Angsana New" pitchFamily="18" charset="-34"/>
              </a:rPr>
              <a:t>เปิ้ล</a:t>
            </a:r>
            <a:r>
              <a:rPr lang="th-TH" dirty="0">
                <a:latin typeface="Angsana New" pitchFamily="18" charset="-34"/>
              </a:rPr>
              <a:t> มะนาว และองุ่น เป็นต้น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5F108713-CC71-46BF-88FF-D9A628C87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41984"/>
            <a:ext cx="22125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257C0271-669A-48C1-8353-448D9DC1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1. monosaccharide 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76791A07-7128-44F8-8F62-CB350864E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algn="thaiDist"/>
            <a:r>
              <a:rPr lang="en-US" sz="4800" dirty="0"/>
              <a:t>1.monosaccharide </a:t>
            </a:r>
            <a:endParaRPr lang="th-TH" altLang="th-TH" sz="5000" dirty="0">
              <a:effectLst/>
              <a:latin typeface="Angsana New" panose="02020603050405020304" pitchFamily="18" charset="-34"/>
            </a:endParaRPr>
          </a:p>
        </p:txBody>
      </p:sp>
      <p:sp>
        <p:nvSpPr>
          <p:cNvPr id="5" name="ตัวยึดเนื้อหา 2">
            <a:extLst>
              <a:ext uri="{FF2B5EF4-FFF2-40B4-BE49-F238E27FC236}">
                <a16:creationId xmlns:a16="http://schemas.microsoft.com/office/drawing/2014/main" id="{0FCE9324-B228-4F11-B443-50C556E7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71" y="1700808"/>
            <a:ext cx="4503985" cy="4618037"/>
          </a:xfrm>
        </p:spPr>
        <p:txBody>
          <a:bodyPr>
            <a:noAutofit/>
          </a:bodyPr>
          <a:lstStyle/>
          <a:p>
            <a:pPr algn="thaiDist">
              <a:defRPr/>
            </a:pPr>
            <a:r>
              <a:rPr lang="th-TH" dirty="0">
                <a:solidFill>
                  <a:srgbClr val="FF0000"/>
                </a:solidFill>
                <a:effectLst/>
                <a:latin typeface="Angsana New" pitchFamily="18" charset="-34"/>
              </a:rPr>
              <a:t>น้ำตาลเพนโทส</a:t>
            </a:r>
          </a:p>
          <a:p>
            <a:pPr algn="thaiDist">
              <a:buFont typeface="Wingdings" panose="05000000000000000000" pitchFamily="2" charset="2"/>
              <a:buNone/>
              <a:defRPr/>
            </a:pPr>
            <a:r>
              <a:rPr lang="th-TH" dirty="0">
                <a:latin typeface="Angsana New" pitchFamily="18" charset="-34"/>
              </a:rPr>
              <a:t>	</a:t>
            </a:r>
            <a:r>
              <a:rPr lang="en-US" dirty="0">
                <a:solidFill>
                  <a:srgbClr val="FF0000"/>
                </a:solidFill>
                <a:effectLst/>
                <a:latin typeface="Angsana New" pitchFamily="18" charset="-34"/>
              </a:rPr>
              <a:t>3. </a:t>
            </a:r>
            <a:r>
              <a:rPr lang="th-TH" dirty="0">
                <a:solidFill>
                  <a:srgbClr val="FF0000"/>
                </a:solidFill>
                <a:effectLst/>
                <a:latin typeface="Angsana New" pitchFamily="18" charset="-34"/>
              </a:rPr>
              <a:t>ไร</a:t>
            </a:r>
            <a:r>
              <a:rPr lang="th-TH" dirty="0" err="1">
                <a:solidFill>
                  <a:srgbClr val="FF0000"/>
                </a:solidFill>
                <a:effectLst/>
                <a:latin typeface="Angsana New" pitchFamily="18" charset="-34"/>
              </a:rPr>
              <a:t>โบส</a:t>
            </a:r>
            <a:r>
              <a:rPr lang="th-TH" dirty="0">
                <a:solidFill>
                  <a:srgbClr val="FF0000"/>
                </a:solidFill>
                <a:effectLst/>
                <a:latin typeface="Angsana New" pitchFamily="18" charset="-34"/>
              </a:rPr>
              <a:t> (</a:t>
            </a:r>
            <a:r>
              <a:rPr lang="en-US" dirty="0">
                <a:solidFill>
                  <a:srgbClr val="FF0000"/>
                </a:solidFill>
                <a:effectLst/>
                <a:latin typeface="Angsana New" pitchFamily="18" charset="-34"/>
              </a:rPr>
              <a:t>ribose</a:t>
            </a:r>
            <a:r>
              <a:rPr lang="th-TH" dirty="0">
                <a:solidFill>
                  <a:srgbClr val="FF0000"/>
                </a:solidFill>
                <a:effectLst/>
                <a:latin typeface="Angsana New" pitchFamily="18" charset="-34"/>
              </a:rPr>
              <a:t>)</a:t>
            </a:r>
          </a:p>
          <a:p>
            <a:pPr algn="thaiDist">
              <a:buFont typeface="Wingdings" panose="05000000000000000000" pitchFamily="2" charset="2"/>
              <a:buNone/>
              <a:defRPr/>
            </a:pPr>
            <a:r>
              <a:rPr lang="th-TH" dirty="0">
                <a:latin typeface="Angsana New" pitchFamily="18" charset="-34"/>
              </a:rPr>
              <a:t>	</a:t>
            </a:r>
            <a:r>
              <a:rPr lang="en-US" dirty="0">
                <a:latin typeface="Angsana New" pitchFamily="18" charset="-34"/>
              </a:rPr>
              <a:t>: </a:t>
            </a:r>
            <a:r>
              <a:rPr lang="th-TH" dirty="0">
                <a:latin typeface="Angsana New" pitchFamily="18" charset="-34"/>
              </a:rPr>
              <a:t>เป็นองค์ประกอบใน </a:t>
            </a:r>
            <a:r>
              <a:rPr lang="en-US" dirty="0">
                <a:latin typeface="Angsana New" pitchFamily="18" charset="-34"/>
              </a:rPr>
              <a:t>Nucleic acid </a:t>
            </a:r>
            <a:r>
              <a:rPr lang="th-TH" dirty="0">
                <a:latin typeface="Angsana New" pitchFamily="18" charset="-34"/>
              </a:rPr>
              <a:t>ได้แก่</a:t>
            </a:r>
            <a:r>
              <a:rPr lang="en-US" dirty="0">
                <a:latin typeface="Angsana New" pitchFamily="18" charset="-34"/>
              </a:rPr>
              <a:t> RNA</a:t>
            </a:r>
            <a:r>
              <a:rPr lang="th-TH" dirty="0">
                <a:latin typeface="Angsana New" pitchFamily="18" charset="-34"/>
              </a:rPr>
              <a:t> และโคเอนไซม์นิวคลีโอไทด์</a:t>
            </a:r>
          </a:p>
          <a:p>
            <a:pPr algn="thaiDist">
              <a:buFont typeface="Wingdings" panose="05000000000000000000" pitchFamily="2" charset="2"/>
              <a:buNone/>
              <a:defRPr/>
            </a:pPr>
            <a:r>
              <a:rPr lang="th-TH" dirty="0">
                <a:latin typeface="Angsana New" pitchFamily="18" charset="-34"/>
              </a:rPr>
              <a:t>	</a:t>
            </a:r>
            <a:r>
              <a:rPr lang="en-US" dirty="0">
                <a:latin typeface="Angsana New" pitchFamily="18" charset="-34"/>
              </a:rPr>
              <a:t>:</a:t>
            </a:r>
            <a:r>
              <a:rPr lang="th-TH" dirty="0">
                <a:latin typeface="Angsana New" pitchFamily="18" charset="-34"/>
              </a:rPr>
              <a:t>อนุพันธ์ที่สำคัญ คือ </a:t>
            </a:r>
            <a:r>
              <a:rPr lang="en-US" dirty="0">
                <a:latin typeface="Angsana New" pitchFamily="18" charset="-34"/>
              </a:rPr>
              <a:t>2-</a:t>
            </a:r>
            <a:r>
              <a:rPr lang="th-TH" dirty="0">
                <a:latin typeface="Angsana New" pitchFamily="18" charset="-34"/>
              </a:rPr>
              <a:t>ดีออกซีไรโบส เป็นองค์ประกอบใน</a:t>
            </a:r>
            <a:r>
              <a:rPr lang="en-US" dirty="0">
                <a:latin typeface="Angsana New" pitchFamily="18" charset="-34"/>
              </a:rPr>
              <a:t> DNA</a:t>
            </a:r>
            <a:endParaRPr lang="th-TH" dirty="0">
              <a:latin typeface="Angsana New" pitchFamily="18" charset="-34"/>
            </a:endParaRPr>
          </a:p>
          <a:p>
            <a:pPr algn="thaiDist">
              <a:buFont typeface="Wingdings" panose="05000000000000000000" pitchFamily="2" charset="2"/>
              <a:buNone/>
              <a:defRPr/>
            </a:pPr>
            <a:r>
              <a:rPr lang="th-TH" dirty="0">
                <a:latin typeface="Angsana New" pitchFamily="18" charset="-34"/>
              </a:rPr>
              <a:t>	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89703A8-8F90-402B-856C-BE014901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16259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ยึดเนื้อหา 2">
            <a:extLst>
              <a:ext uri="{FF2B5EF4-FFF2-40B4-BE49-F238E27FC236}">
                <a16:creationId xmlns:a16="http://schemas.microsoft.com/office/drawing/2014/main" id="{D5F79699-84D4-4AD2-9892-041C567E6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417638"/>
            <a:ext cx="8286750" cy="5165724"/>
          </a:xfrm>
        </p:spPr>
        <p:txBody>
          <a:bodyPr>
            <a:normAutofit/>
          </a:bodyPr>
          <a:lstStyle/>
          <a:p>
            <a:pPr algn="thaiDist"/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น้ำตาลเฮกโซส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ที่สำคัญ ได้แก่ กลูโคส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น้ำตาลอื่น ได้แก่ ฟรุกโทส กาแล็กโทส และแมนโนส</a:t>
            </a:r>
          </a:p>
          <a:p>
            <a:pPr algn="thaiDist">
              <a:buFont typeface="Wingdings" panose="05000000000000000000" pitchFamily="2" charset="2"/>
              <a:buNone/>
            </a:pPr>
            <a:endParaRPr lang="th-TH" altLang="th-TH" sz="1000" b="1" dirty="0">
              <a:effectLst/>
              <a:latin typeface="Angsana New" panose="02020603050405020304" pitchFamily="18" charset="-34"/>
            </a:endParaRPr>
          </a:p>
          <a:p>
            <a:pPr algn="thaiDist"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1.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น้ำตาลกลูโคส 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เป็นองค์ประกอบใน </a:t>
            </a: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 algn="thaiDist">
              <a:buFont typeface="Wingdings" panose="05000000000000000000" pitchFamily="2" charset="2"/>
              <a:buNone/>
            </a:pPr>
            <a:r>
              <a:rPr lang="en-US" altLang="th-TH" b="1" dirty="0"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:disacchari</a:t>
            </a:r>
            <a:r>
              <a:rPr lang="en-US" altLang="th-TH" b="1" dirty="0">
                <a:latin typeface="Angsana New" panose="02020603050405020304" pitchFamily="18" charset="-34"/>
              </a:rPr>
              <a:t>de (maltose, sucrose and lactose)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en-US" altLang="th-TH" b="1" dirty="0">
                <a:latin typeface="Angsana New" panose="02020603050405020304" pitchFamily="18" charset="-34"/>
              </a:rPr>
              <a:t>	:oligosaccharide</a:t>
            </a:r>
            <a:r>
              <a:rPr lang="th-TH" altLang="th-TH" b="1" dirty="0">
                <a:latin typeface="Angsana New" panose="02020603050405020304" pitchFamily="18" charset="-34"/>
              </a:rPr>
              <a:t> </a:t>
            </a:r>
            <a:r>
              <a:rPr lang="en-US" altLang="th-TH" b="1" dirty="0">
                <a:latin typeface="Angsana New" panose="02020603050405020304" pitchFamily="18" charset="-34"/>
              </a:rPr>
              <a:t>(raffinose and dextrin)</a:t>
            </a:r>
            <a:r>
              <a:rPr lang="th-TH" altLang="th-TH" b="1" dirty="0">
                <a:latin typeface="Angsana New" panose="02020603050405020304" pitchFamily="18" charset="-34"/>
              </a:rPr>
              <a:t> </a:t>
            </a:r>
            <a:endParaRPr lang="en-US" altLang="th-TH" b="1" dirty="0">
              <a:latin typeface="Angsana New" panose="02020603050405020304" pitchFamily="18" charset="-34"/>
            </a:endParaRPr>
          </a:p>
          <a:p>
            <a:pPr algn="thaiDist">
              <a:buFont typeface="Wingdings" panose="05000000000000000000" pitchFamily="2" charset="2"/>
              <a:buNone/>
            </a:pPr>
            <a:r>
              <a:rPr lang="en-US" altLang="th-TH" b="1" dirty="0">
                <a:latin typeface="Angsana New" panose="02020603050405020304" pitchFamily="18" charset="-34"/>
              </a:rPr>
              <a:t>	:polysaccharide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(starch, cellulose and glycogen)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DB4CFD-D719-4C97-9A03-97D119AD080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1.</a:t>
            </a:r>
            <a:r>
              <a:rPr lang="th-TH" sz="4800" dirty="0"/>
              <a:t> </a:t>
            </a:r>
            <a:r>
              <a:rPr lang="en-US" sz="4800" dirty="0"/>
              <a:t>monosaccharide </a:t>
            </a:r>
            <a:endParaRPr lang="th-TH" altLang="th-TH" sz="5000" dirty="0"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9F47E695-E838-44C1-92E9-4D24D2500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72816"/>
            <a:ext cx="8286750" cy="45959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b="1" dirty="0">
                <a:solidFill>
                  <a:srgbClr val="FF0000"/>
                </a:solidFill>
                <a:effectLst/>
                <a:latin typeface="Angsana New" pitchFamily="18" charset="-34"/>
              </a:rPr>
              <a:t>น้ำตาล</a:t>
            </a:r>
            <a:r>
              <a:rPr lang="th-TH" b="1" dirty="0" err="1">
                <a:solidFill>
                  <a:srgbClr val="FF0000"/>
                </a:solidFill>
                <a:effectLst/>
                <a:latin typeface="Angsana New" pitchFamily="18" charset="-34"/>
              </a:rPr>
              <a:t>เฮกโซส</a:t>
            </a:r>
            <a:endParaRPr lang="th-TH" b="1" dirty="0">
              <a:solidFill>
                <a:srgbClr val="FF0000"/>
              </a:solidFill>
              <a:effectLst/>
              <a:latin typeface="Angsana New" pitchFamily="18" charset="-34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th-TH" sz="1000" b="1" dirty="0">
              <a:solidFill>
                <a:srgbClr val="FF0000"/>
              </a:solidFill>
              <a:effectLst/>
              <a:latin typeface="Angsana New" pitchFamily="18" charset="-34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h-TH" b="1" dirty="0">
                <a:solidFill>
                  <a:srgbClr val="FF0000"/>
                </a:solidFill>
                <a:effectLst/>
                <a:latin typeface="Angsana New" pitchFamily="18" charset="-34"/>
              </a:rPr>
              <a:t>	</a:t>
            </a:r>
            <a:r>
              <a:rPr lang="en-US" b="1" dirty="0">
                <a:solidFill>
                  <a:srgbClr val="FF0000"/>
                </a:solidFill>
                <a:effectLst/>
                <a:latin typeface="Angsana New" pitchFamily="18" charset="-34"/>
              </a:rPr>
              <a:t>2. </a:t>
            </a:r>
            <a:r>
              <a:rPr lang="th-TH" b="1" dirty="0">
                <a:solidFill>
                  <a:srgbClr val="FF0000"/>
                </a:solidFill>
                <a:effectLst/>
                <a:latin typeface="Angsana New" pitchFamily="18" charset="-34"/>
              </a:rPr>
              <a:t>น้ำตาลฟรุกโทส หรือ </a:t>
            </a:r>
            <a:r>
              <a:rPr lang="th-TH" b="1" dirty="0" err="1">
                <a:solidFill>
                  <a:srgbClr val="FF0000"/>
                </a:solidFill>
                <a:effectLst/>
                <a:latin typeface="Angsana New" pitchFamily="18" charset="-34"/>
              </a:rPr>
              <a:t>ลีวูโลส</a:t>
            </a:r>
            <a:r>
              <a:rPr lang="th-TH" b="1" dirty="0">
                <a:solidFill>
                  <a:srgbClr val="FF0000"/>
                </a:solidFill>
                <a:effectLst/>
                <a:latin typeface="Angsana New" pitchFamily="18" charset="-34"/>
              </a:rPr>
              <a:t> (</a:t>
            </a:r>
            <a:r>
              <a:rPr lang="en-US" b="1" dirty="0" err="1">
                <a:solidFill>
                  <a:srgbClr val="FF0000"/>
                </a:solidFill>
                <a:effectLst/>
                <a:latin typeface="Angsana New" pitchFamily="18" charset="-34"/>
              </a:rPr>
              <a:t>levulose</a:t>
            </a:r>
            <a:r>
              <a:rPr lang="th-TH" b="1" dirty="0">
                <a:solidFill>
                  <a:srgbClr val="FF0000"/>
                </a:solidFill>
                <a:effectLst/>
                <a:latin typeface="Angsana New" pitchFamily="18" charset="-34"/>
              </a:rPr>
              <a:t>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h-TH" b="1" dirty="0">
                <a:latin typeface="Angsana New" pitchFamily="18" charset="-34"/>
              </a:rPr>
              <a:t>	</a:t>
            </a:r>
            <a:r>
              <a:rPr lang="en-US" b="1" dirty="0">
                <a:latin typeface="Angsana New" pitchFamily="18" charset="-34"/>
              </a:rPr>
              <a:t>: </a:t>
            </a:r>
            <a:r>
              <a:rPr lang="th-TH" b="1" dirty="0">
                <a:latin typeface="Angsana New" pitchFamily="18" charset="-34"/>
              </a:rPr>
              <a:t>เป็น</a:t>
            </a:r>
            <a:r>
              <a:rPr lang="th-TH" b="1" dirty="0" err="1">
                <a:latin typeface="Angsana New" pitchFamily="18" charset="-34"/>
              </a:rPr>
              <a:t>น้ำตาลคีโทส</a:t>
            </a:r>
            <a:r>
              <a:rPr lang="th-TH" b="1" dirty="0">
                <a:latin typeface="Angsana New" pitchFamily="18" charset="-34"/>
              </a:rPr>
              <a:t>ชนิดเดียวที่สำคัญมากในอาหาร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h-TH" b="1" dirty="0">
                <a:latin typeface="Angsana New" pitchFamily="18" charset="-34"/>
              </a:rPr>
              <a:t>	</a:t>
            </a:r>
            <a:r>
              <a:rPr lang="en-US" b="1" dirty="0">
                <a:latin typeface="Angsana New" pitchFamily="18" charset="-34"/>
              </a:rPr>
              <a:t>: </a:t>
            </a:r>
            <a:r>
              <a:rPr lang="th-TH" b="1" dirty="0">
                <a:latin typeface="Angsana New" pitchFamily="18" charset="-34"/>
              </a:rPr>
              <a:t>ในธรรมชาติพบใน ผลไม้ ผัก ธัญพืช น้ำผึ้ง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th-TH" sz="1000" b="1" dirty="0">
              <a:effectLst/>
              <a:latin typeface="Angsana New" pitchFamily="18" charset="-34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h-TH" b="1" dirty="0">
                <a:solidFill>
                  <a:srgbClr val="FF0000"/>
                </a:solidFill>
                <a:effectLst/>
                <a:latin typeface="Angsana New" pitchFamily="18" charset="-34"/>
              </a:rPr>
              <a:t>	</a:t>
            </a:r>
            <a:r>
              <a:rPr lang="en-US" b="1" dirty="0">
                <a:solidFill>
                  <a:srgbClr val="FF0000"/>
                </a:solidFill>
                <a:effectLst/>
                <a:latin typeface="Angsana New" pitchFamily="18" charset="-34"/>
              </a:rPr>
              <a:t>3. </a:t>
            </a:r>
            <a:r>
              <a:rPr lang="th-TH" b="1" dirty="0">
                <a:solidFill>
                  <a:srgbClr val="FF0000"/>
                </a:solidFill>
                <a:effectLst/>
                <a:latin typeface="Angsana New" pitchFamily="18" charset="-34"/>
              </a:rPr>
              <a:t>น้ำตาลกาแล็กโทส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h-TH" b="1" dirty="0">
                <a:latin typeface="Angsana New" pitchFamily="18" charset="-34"/>
              </a:rPr>
              <a:t>	</a:t>
            </a:r>
            <a:r>
              <a:rPr lang="en-US" b="1" dirty="0">
                <a:latin typeface="Angsana New" pitchFamily="18" charset="-34"/>
              </a:rPr>
              <a:t>: </a:t>
            </a:r>
            <a:r>
              <a:rPr lang="th-TH" b="1" dirty="0">
                <a:latin typeface="Angsana New" pitchFamily="18" charset="-34"/>
              </a:rPr>
              <a:t>พบเป็นอิสระน้อยมาก ได้จากการไฮโดร</a:t>
            </a:r>
            <a:r>
              <a:rPr lang="th-TH" b="1" dirty="0" err="1">
                <a:latin typeface="Angsana New" pitchFamily="18" charset="-34"/>
              </a:rPr>
              <a:t>ไลซ์</a:t>
            </a:r>
            <a:r>
              <a:rPr lang="th-TH" b="1" dirty="0">
                <a:latin typeface="Angsana New" pitchFamily="18" charset="-34"/>
              </a:rPr>
              <a:t>น้ำตาลแล็กโทสด้วย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h-TH" b="1" dirty="0" err="1">
                <a:latin typeface="Angsana New" pitchFamily="18" charset="-34"/>
              </a:rPr>
              <a:t>กรดซัล</a:t>
            </a:r>
            <a:r>
              <a:rPr lang="th-TH" b="1" dirty="0">
                <a:latin typeface="Angsana New" pitchFamily="18" charset="-34"/>
              </a:rPr>
              <a:t>ฟูริก ความเข้มข้น </a:t>
            </a:r>
            <a:r>
              <a:rPr lang="en-US" b="1" dirty="0">
                <a:latin typeface="Angsana New" pitchFamily="18" charset="-34"/>
              </a:rPr>
              <a:t>2%</a:t>
            </a:r>
            <a:endParaRPr lang="th-TH" b="1" dirty="0">
              <a:latin typeface="Angsana New" pitchFamily="18" charset="-34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0EE213-F16D-412F-86D4-F2E81037F6C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en-US" sz="4800" dirty="0"/>
              <a:t>1.</a:t>
            </a:r>
            <a:r>
              <a:rPr lang="th-TH" sz="4800" dirty="0"/>
              <a:t> </a:t>
            </a:r>
            <a:r>
              <a:rPr lang="en-US" sz="4800" dirty="0"/>
              <a:t>monosaccharide</a:t>
            </a:r>
            <a:endParaRPr lang="th-TH" altLang="th-TH" sz="5000" dirty="0"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CE3BB129-8EBE-4221-BA90-F2F8E6EC1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h-TH" b="1" dirty="0">
                <a:solidFill>
                  <a:srgbClr val="FF0000"/>
                </a:solidFill>
                <a:effectLst/>
                <a:latin typeface="Angsana New" pitchFamily="18" charset="-34"/>
              </a:rPr>
              <a:t>น้ำตาล</a:t>
            </a:r>
            <a:r>
              <a:rPr lang="th-TH" b="1" dirty="0" err="1">
                <a:solidFill>
                  <a:srgbClr val="FF0000"/>
                </a:solidFill>
                <a:effectLst/>
                <a:latin typeface="Angsana New" pitchFamily="18" charset="-34"/>
              </a:rPr>
              <a:t>เฮกโซส</a:t>
            </a:r>
            <a:endParaRPr lang="th-TH" b="1" dirty="0">
              <a:solidFill>
                <a:srgbClr val="FF0000"/>
              </a:solidFill>
              <a:effectLst/>
              <a:latin typeface="Angsana New" pitchFamily="18" charset="-34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th-TH" sz="1000" b="1" dirty="0">
              <a:solidFill>
                <a:srgbClr val="FF0000"/>
              </a:solidFill>
              <a:effectLst/>
              <a:latin typeface="Angsana New" pitchFamily="18" charset="-34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h-TH" b="1" dirty="0">
                <a:solidFill>
                  <a:srgbClr val="FF0000"/>
                </a:solidFill>
                <a:effectLst/>
                <a:latin typeface="Angsana New" pitchFamily="18" charset="-34"/>
              </a:rPr>
              <a:t>	</a:t>
            </a:r>
            <a:r>
              <a:rPr lang="en-US" b="1" dirty="0">
                <a:solidFill>
                  <a:srgbClr val="FF0000"/>
                </a:solidFill>
                <a:effectLst/>
                <a:latin typeface="Angsana New" pitchFamily="18" charset="-34"/>
              </a:rPr>
              <a:t>4. </a:t>
            </a:r>
            <a:r>
              <a:rPr lang="th-TH" b="1" dirty="0">
                <a:solidFill>
                  <a:srgbClr val="FF0000"/>
                </a:solidFill>
                <a:effectLst/>
                <a:latin typeface="Angsana New" pitchFamily="18" charset="-34"/>
              </a:rPr>
              <a:t>น้ำตาลแมน</a:t>
            </a:r>
            <a:r>
              <a:rPr lang="th-TH" b="1" dirty="0" err="1">
                <a:solidFill>
                  <a:srgbClr val="FF0000"/>
                </a:solidFill>
                <a:effectLst/>
                <a:latin typeface="Angsana New" pitchFamily="18" charset="-34"/>
              </a:rPr>
              <a:t>โนส</a:t>
            </a:r>
            <a:endParaRPr lang="th-TH" b="1" dirty="0">
              <a:solidFill>
                <a:srgbClr val="FF0000"/>
              </a:solidFill>
              <a:effectLst/>
              <a:latin typeface="Angsana New" pitchFamily="18" charset="-34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h-TH" b="1" dirty="0">
                <a:latin typeface="Angsana New" pitchFamily="18" charset="-34"/>
              </a:rPr>
              <a:t>	</a:t>
            </a:r>
            <a:r>
              <a:rPr lang="en-US" b="1" dirty="0">
                <a:latin typeface="Angsana New" pitchFamily="18" charset="-34"/>
              </a:rPr>
              <a:t>:</a:t>
            </a:r>
            <a:r>
              <a:rPr lang="th-TH" b="1" dirty="0">
                <a:latin typeface="Angsana New" pitchFamily="18" charset="-34"/>
              </a:rPr>
              <a:t> ในธรรมชาติพบบ้างเล็กน้อย ใน ส้ม และเมล็ดที่กำลังงอก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h-TH" b="1" dirty="0">
                <a:latin typeface="Angsana New" pitchFamily="18" charset="-34"/>
              </a:rPr>
              <a:t>	</a:t>
            </a:r>
            <a:r>
              <a:rPr lang="en-US" b="1" dirty="0">
                <a:latin typeface="Angsana New" pitchFamily="18" charset="-34"/>
              </a:rPr>
              <a:t>:</a:t>
            </a:r>
            <a:r>
              <a:rPr lang="th-TH" b="1" dirty="0">
                <a:latin typeface="Angsana New" pitchFamily="18" charset="-34"/>
              </a:rPr>
              <a:t> ส่วนใหญ่อยู่ในรูปที่กำลังงอก เช่น ในสัตว์ น้ำตาลแมน</a:t>
            </a:r>
            <a:r>
              <a:rPr lang="th-TH" b="1" dirty="0" err="1">
                <a:latin typeface="Angsana New" pitchFamily="18" charset="-34"/>
              </a:rPr>
              <a:t>โนส</a:t>
            </a:r>
            <a:r>
              <a:rPr lang="th-TH" b="1" dirty="0">
                <a:latin typeface="Angsana New" pitchFamily="18" charset="-34"/>
              </a:rPr>
              <a:t>เป็น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th-TH" b="1" dirty="0">
                <a:latin typeface="Angsana New" pitchFamily="18" charset="-34"/>
              </a:rPr>
              <a:t>องค์ประกอบในโมเลกุลของไกลโค</a:t>
            </a:r>
            <a:r>
              <a:rPr lang="th-TH" b="1" dirty="0" err="1">
                <a:latin typeface="Angsana New" pitchFamily="18" charset="-34"/>
              </a:rPr>
              <a:t>ลิพิด</a:t>
            </a:r>
            <a:r>
              <a:rPr lang="th-TH" b="1" dirty="0">
                <a:latin typeface="Angsana New" pitchFamily="18" charset="-34"/>
              </a:rPr>
              <a:t> และไกลโคโปรตีน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BA1422-739B-4A77-8297-57A20542C04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en-US" sz="4800" dirty="0"/>
              <a:t>1.</a:t>
            </a:r>
            <a:r>
              <a:rPr lang="th-TH" sz="4800" dirty="0"/>
              <a:t> </a:t>
            </a:r>
            <a:r>
              <a:rPr lang="en-US" sz="4800" dirty="0"/>
              <a:t>monosaccharide </a:t>
            </a:r>
            <a:endParaRPr lang="th-TH" altLang="th-TH" sz="5000" dirty="0"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4BB4C6-1B32-4F3D-B8F5-C469CA85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dirty="0"/>
              <a:t>อนุพันธ์ของโมโน</a:t>
            </a:r>
            <a:r>
              <a:rPr lang="th-TH" dirty="0" err="1"/>
              <a:t>แซ็ค</a:t>
            </a:r>
            <a:r>
              <a:rPr lang="th-TH" dirty="0"/>
              <a:t>คา</a:t>
            </a:r>
            <a:r>
              <a:rPr lang="th-TH" dirty="0" err="1"/>
              <a:t>ไรด์</a:t>
            </a:r>
            <a:endParaRPr lang="th-TH" dirty="0"/>
          </a:p>
        </p:txBody>
      </p:sp>
      <p:sp>
        <p:nvSpPr>
          <p:cNvPr id="21507" name="ตัวยึดเนื้อหา 2">
            <a:extLst>
              <a:ext uri="{FF2B5EF4-FFF2-40B4-BE49-F238E27FC236}">
                <a16:creationId xmlns:a16="http://schemas.microsoft.com/office/drawing/2014/main" id="{4E8FC0C9-44AB-4C7D-932F-C2F791F5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730"/>
            <a:ext cx="8229600" cy="198127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1.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น้ำตาลแอลกอฮอล์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เป็นอนุพันธ์น้ำตาลที่ได้จากปฏิกิริยารีดักชันของน้ำตาลอิสระ 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ทำให้หมู่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–CHO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ถูกแทนที่ด้วย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–CH</a:t>
            </a:r>
            <a:r>
              <a:rPr lang="en-US" altLang="th-TH" b="1" baseline="-25000" dirty="0">
                <a:effectLst/>
                <a:latin typeface="Angsana New" panose="02020603050405020304" pitchFamily="18" charset="-34"/>
              </a:rPr>
              <a:t>2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OH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3B01D126-F0EE-40C7-8B79-B954F1D0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786188"/>
            <a:ext cx="49053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80C9AA0-B496-4D5C-96E0-62853F594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5998389"/>
            <a:ext cx="1179513" cy="759413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D085665-54EA-4CCB-826B-39551322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021" y="5948289"/>
            <a:ext cx="2259780" cy="7848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ยึดเนื้อหา 2">
            <a:extLst>
              <a:ext uri="{FF2B5EF4-FFF2-40B4-BE49-F238E27FC236}">
                <a16:creationId xmlns:a16="http://schemas.microsoft.com/office/drawing/2014/main" id="{F22A7CF7-BFC3-4B31-AAA3-4D47F030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21595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2.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น้ำตาลดีออกซี (</a:t>
            </a: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deoxy sugar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เป็น </a:t>
            </a:r>
            <a:r>
              <a:rPr lang="en-US" altLang="th-TH" b="1" dirty="0" err="1">
                <a:effectLst/>
                <a:latin typeface="Angsana New" panose="02020603050405020304" pitchFamily="18" charset="-34"/>
              </a:rPr>
              <a:t>aldo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-hex</a:t>
            </a:r>
            <a:r>
              <a:rPr lang="en-US" altLang="th-TH" b="1" dirty="0">
                <a:latin typeface="Angsana New" panose="02020603050405020304" pitchFamily="18" charset="-34"/>
              </a:rPr>
              <a:t>ose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ที่หมู่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–CH</a:t>
            </a:r>
            <a:r>
              <a:rPr lang="en-US" altLang="th-TH" b="1" baseline="-25000" dirty="0">
                <a:effectLst/>
                <a:latin typeface="Angsana New" panose="02020603050405020304" pitchFamily="18" charset="-34"/>
              </a:rPr>
              <a:t>2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OH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ถูกแทนที่ด้วย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–CH</a:t>
            </a:r>
            <a:r>
              <a:rPr lang="en-US" altLang="th-TH" b="1" baseline="-25000" dirty="0">
                <a:effectLst/>
                <a:latin typeface="Angsana New" panose="02020603050405020304" pitchFamily="18" charset="-34"/>
              </a:rPr>
              <a:t>2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หรือ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–CH</a:t>
            </a:r>
            <a:r>
              <a:rPr lang="en-US" altLang="th-TH" b="1" baseline="-25000" dirty="0">
                <a:effectLst/>
                <a:latin typeface="Angsana New" panose="02020603050405020304" pitchFamily="18" charset="-34"/>
              </a:rPr>
              <a:t>3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เช่น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2-deoxy-D-ribose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เป็นองค์ประกอบใน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nucleotide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1DE1DBC-6E2B-475F-8E0E-2A3112E1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dirty="0"/>
              <a:t>อนุพันธ์ของโมโน</a:t>
            </a:r>
            <a:r>
              <a:rPr lang="th-TH" dirty="0" err="1"/>
              <a:t>แซ็ค</a:t>
            </a:r>
            <a:r>
              <a:rPr lang="th-TH" dirty="0"/>
              <a:t>คา</a:t>
            </a:r>
            <a:r>
              <a:rPr lang="th-TH" dirty="0" err="1"/>
              <a:t>ไรด์</a:t>
            </a:r>
            <a:endParaRPr lang="th-TH" dirty="0"/>
          </a:p>
        </p:txBody>
      </p:sp>
      <p:pic>
        <p:nvPicPr>
          <p:cNvPr id="22537" name="Picture 2">
            <a:extLst>
              <a:ext uri="{FF2B5EF4-FFF2-40B4-BE49-F238E27FC236}">
                <a16:creationId xmlns:a16="http://schemas.microsoft.com/office/drawing/2014/main" id="{4D834C1D-CCC4-4308-BF25-BC946FF6F8F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9" y="4005064"/>
            <a:ext cx="2700337" cy="21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>
            <a:extLst>
              <a:ext uri="{FF2B5EF4-FFF2-40B4-BE49-F238E27FC236}">
                <a16:creationId xmlns:a16="http://schemas.microsoft.com/office/drawing/2014/main" id="{C965F205-6908-43FA-8AA0-D6390A70996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56" y="3995510"/>
            <a:ext cx="2700338" cy="215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ลูกศรขวาท้ายขีด 12">
            <a:extLst>
              <a:ext uri="{FF2B5EF4-FFF2-40B4-BE49-F238E27FC236}">
                <a16:creationId xmlns:a16="http://schemas.microsoft.com/office/drawing/2014/main" id="{54732FAD-38B6-4100-878B-AF129E50E5ED}"/>
              </a:ext>
            </a:extLst>
          </p:cNvPr>
          <p:cNvSpPr/>
          <p:nvPr/>
        </p:nvSpPr>
        <p:spPr>
          <a:xfrm>
            <a:off x="3962310" y="4572843"/>
            <a:ext cx="1263650" cy="8675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7D7C240-9831-433B-80CF-767138612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35" y="6034075"/>
            <a:ext cx="2324086" cy="96006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5BE5B49-02F1-4D81-93E8-A16F66894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596" y="6076520"/>
            <a:ext cx="2816596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C98C1C-F864-419D-B083-A3619847A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000" dirty="0"/>
              <a:t>ความสำคัญของคาร์โบไฮเดรต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FD8F1BD-4E5E-40EE-B45F-BCCEB9DE4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800"/>
            <a:ext cx="8207375" cy="4954562"/>
          </a:xfrm>
        </p:spPr>
        <p:txBody>
          <a:bodyPr>
            <a:normAutofit/>
          </a:bodyPr>
          <a:lstStyle/>
          <a:p>
            <a:pPr algn="thaiDist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Angsana New" pitchFamily="18" charset="-34"/>
              </a:rPr>
              <a:t>: </a:t>
            </a:r>
            <a:r>
              <a:rPr lang="th-TH" b="1" dirty="0">
                <a:latin typeface="Angsana New" pitchFamily="18" charset="-34"/>
              </a:rPr>
              <a:t>เป็นสารประกอบอินทรีย์ชนิดหนึ่ง</a:t>
            </a:r>
            <a:endParaRPr lang="en-US" b="1" dirty="0">
              <a:latin typeface="Angsana New" pitchFamily="18" charset="-34"/>
            </a:endParaRPr>
          </a:p>
          <a:p>
            <a:pPr algn="thaiDist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Angsana New" pitchFamily="18" charset="-34"/>
              </a:rPr>
              <a:t>:</a:t>
            </a:r>
            <a:r>
              <a:rPr lang="th-TH" b="1" dirty="0">
                <a:latin typeface="Angsana New" pitchFamily="18" charset="-34"/>
              </a:rPr>
              <a:t> องค์ประกอบหลักคล้ายน้ำ คือ ประกอบด้วย ไฮโดรเจนและออกซิเจน </a:t>
            </a:r>
          </a:p>
          <a:p>
            <a:pPr algn="thaiDist" eaLnBrk="1" hangingPunct="1">
              <a:buFont typeface="Wingdings" panose="05000000000000000000" pitchFamily="2" charset="2"/>
              <a:buNone/>
              <a:defRPr/>
            </a:pPr>
            <a:r>
              <a:rPr lang="th-TH" b="1" dirty="0">
                <a:latin typeface="Angsana New" pitchFamily="18" charset="-34"/>
              </a:rPr>
              <a:t>ด้วยสัดส่วน 2</a:t>
            </a:r>
            <a:r>
              <a:rPr lang="en-US" b="1" dirty="0">
                <a:latin typeface="Angsana New" pitchFamily="18" charset="-34"/>
              </a:rPr>
              <a:t>:</a:t>
            </a:r>
            <a:r>
              <a:rPr lang="th-TH" b="1" dirty="0">
                <a:latin typeface="Angsana New" pitchFamily="18" charset="-34"/>
              </a:rPr>
              <a:t>1 จึงเรียกรวมว่า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b="1" dirty="0">
                <a:solidFill>
                  <a:srgbClr val="FF0000"/>
                </a:solidFill>
              </a:rPr>
              <a:t>คาร์โบไฮเดรต</a:t>
            </a:r>
            <a:r>
              <a:rPr lang="th-TH" b="1" dirty="0">
                <a:solidFill>
                  <a:srgbClr val="A50021"/>
                </a:solidFill>
              </a:rPr>
              <a:t> </a:t>
            </a:r>
          </a:p>
          <a:p>
            <a:pPr algn="thaiDist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Angsana New" pitchFamily="18" charset="-34"/>
              </a:rPr>
              <a:t>:</a:t>
            </a:r>
            <a:r>
              <a:rPr lang="th-TH" b="1" dirty="0">
                <a:solidFill>
                  <a:srgbClr val="A50021"/>
                </a:solidFill>
              </a:rPr>
              <a:t> </a:t>
            </a:r>
            <a:r>
              <a:rPr lang="th-TH" b="1" dirty="0"/>
              <a:t>หน้าที่สำคัญ คือ เป็นองค์ประกอบของโครงสร้างผนังเซลล์ของพืช</a:t>
            </a:r>
          </a:p>
          <a:p>
            <a:pPr algn="thaiDist" eaLnBrk="1" hangingPunct="1">
              <a:buFont typeface="Wingdings" panose="05000000000000000000" pitchFamily="2" charset="2"/>
              <a:buNone/>
              <a:defRPr/>
            </a:pPr>
            <a:r>
              <a:rPr lang="th-TH" b="1" dirty="0"/>
              <a:t>และเป็นสารให้พลังงานแก่ร่างกาย</a:t>
            </a:r>
          </a:p>
          <a:p>
            <a:pPr algn="thaiDist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Angsana New" pitchFamily="18" charset="-34"/>
              </a:rPr>
              <a:t>:</a:t>
            </a:r>
            <a:r>
              <a:rPr lang="th-TH" b="1" dirty="0"/>
              <a:t> ในธรรมชาติพบได้ทั้งในพืช สัตว์ และจุลินทรีย์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ตัวยึดเนื้อหา 2">
            <a:extLst>
              <a:ext uri="{FF2B5EF4-FFF2-40B4-BE49-F238E27FC236}">
                <a16:creationId xmlns:a16="http://schemas.microsoft.com/office/drawing/2014/main" id="{69DFB996-27C4-497F-94A9-3D5808BE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27" y="1437001"/>
            <a:ext cx="8258175" cy="2280031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3.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น้ำตาลกรด (</a:t>
            </a: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sugar acid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เกิดจาก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oxidation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ของหมู่ (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-CHO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) เป็นหมู่ (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-COOH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) จึงเป็นอนุพันธ์ของกรดอินทรีย์ </a:t>
            </a:r>
            <a:r>
              <a:rPr lang="th-TH" altLang="th-TH" b="1" dirty="0">
                <a:latin typeface="Angsana New" panose="02020603050405020304" pitchFamily="18" charset="-34"/>
              </a:rPr>
              <a:t>เรียกรวมว่า </a:t>
            </a:r>
            <a:r>
              <a:rPr lang="en-US" altLang="th-TH" b="1" dirty="0" err="1">
                <a:latin typeface="Angsana New" panose="02020603050405020304" pitchFamily="18" charset="-34"/>
              </a:rPr>
              <a:t>uronic</a:t>
            </a:r>
            <a:r>
              <a:rPr lang="en-US" altLang="th-TH" b="1" dirty="0">
                <a:latin typeface="Angsana New" panose="02020603050405020304" pitchFamily="18" charset="-34"/>
              </a:rPr>
              <a:t> acids</a:t>
            </a: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เช่น กรดกลูโคโรน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ิก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 กรดแมน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นูโ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รน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ิก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 กรดกาแล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็กทูโ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รน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ิก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th-TH" altLang="th-TH" b="1" dirty="0">
              <a:effectLst/>
              <a:latin typeface="Angsana New" panose="02020603050405020304" pitchFamily="18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B843061F-F811-4E41-81C9-275C6445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dirty="0"/>
              <a:t>อนุพันธ์ของโมโน</a:t>
            </a:r>
            <a:r>
              <a:rPr lang="th-TH" dirty="0" err="1"/>
              <a:t>แซ็ค</a:t>
            </a:r>
            <a:r>
              <a:rPr lang="th-TH" dirty="0"/>
              <a:t>คา</a:t>
            </a:r>
            <a:r>
              <a:rPr lang="th-TH" dirty="0" err="1"/>
              <a:t>ไรด์</a:t>
            </a:r>
            <a:endParaRPr lang="th-TH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2C73E7-2A50-48C9-AD45-79A7C926EEC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93834"/>
            <a:ext cx="3456384" cy="304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A5D01B3-071A-41B2-9B56-71CCCE21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592288" cy="255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ลูกศรขวาท้ายขีด 8">
            <a:extLst>
              <a:ext uri="{FF2B5EF4-FFF2-40B4-BE49-F238E27FC236}">
                <a16:creationId xmlns:a16="http://schemas.microsoft.com/office/drawing/2014/main" id="{F89A1F72-4A31-4105-94F3-237725BC6740}"/>
              </a:ext>
            </a:extLst>
          </p:cNvPr>
          <p:cNvSpPr/>
          <p:nvPr/>
        </p:nvSpPr>
        <p:spPr>
          <a:xfrm>
            <a:off x="4571999" y="4869160"/>
            <a:ext cx="1000125" cy="6315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58A7FBA-E908-47D5-AE5A-BF22A0E3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080" y="6249709"/>
            <a:ext cx="2427855" cy="6673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ยึดเนื้อหา 2">
            <a:extLst>
              <a:ext uri="{FF2B5EF4-FFF2-40B4-BE49-F238E27FC236}">
                <a16:creationId xmlns:a16="http://schemas.microsoft.com/office/drawing/2014/main" id="{38B5E485-E23C-4A92-A362-48FD3FF8E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129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4.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น้ำตาลอะมิโน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เกิดจากหมู่ (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-OH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) ถูกแทนที่ด้วยหมู่ (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-NH</a:t>
            </a:r>
            <a:r>
              <a:rPr lang="en-US" altLang="th-TH" b="1" baseline="-25000" dirty="0">
                <a:effectLst/>
                <a:latin typeface="Angsana New" panose="02020603050405020304" pitchFamily="18" charset="-34"/>
              </a:rPr>
              <a:t>2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ที่คาร์บอนตำแหน่งที่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2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ของ </a:t>
            </a:r>
            <a:r>
              <a:rPr lang="en-US" altLang="th-TH" b="1" dirty="0" err="1">
                <a:effectLst/>
                <a:latin typeface="Angsana New" panose="02020603050405020304" pitchFamily="18" charset="-34"/>
              </a:rPr>
              <a:t>aldo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-hexose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32E6E398-CCF8-431B-A13E-CF0908E7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dirty="0"/>
              <a:t>อนุพันธ์ของโมโน</a:t>
            </a:r>
            <a:r>
              <a:rPr lang="th-TH" dirty="0" err="1"/>
              <a:t>แซ็ค</a:t>
            </a:r>
            <a:r>
              <a:rPr lang="th-TH" dirty="0"/>
              <a:t>คา</a:t>
            </a:r>
            <a:r>
              <a:rPr lang="th-TH" dirty="0" err="1"/>
              <a:t>ไรด์</a:t>
            </a:r>
            <a:endParaRPr lang="th-TH" dirty="0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F58CB25F-07CF-4C02-A6A1-7FCA8F75388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5"/>
          <a:stretch>
            <a:fillRect/>
          </a:stretch>
        </p:blipFill>
        <p:spPr bwMode="auto">
          <a:xfrm>
            <a:off x="611560" y="3583710"/>
            <a:ext cx="2960315" cy="284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>
            <a:extLst>
              <a:ext uri="{FF2B5EF4-FFF2-40B4-BE49-F238E27FC236}">
                <a16:creationId xmlns:a16="http://schemas.microsoft.com/office/drawing/2014/main" id="{EF2557FB-ACA2-454F-9552-91057F69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4" y="3479851"/>
            <a:ext cx="2672284" cy="268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ลูกศรขวาท้ายขีด 8">
            <a:extLst>
              <a:ext uri="{FF2B5EF4-FFF2-40B4-BE49-F238E27FC236}">
                <a16:creationId xmlns:a16="http://schemas.microsoft.com/office/drawing/2014/main" id="{6A33392E-F69D-429F-819E-F889D770AAF0}"/>
              </a:ext>
            </a:extLst>
          </p:cNvPr>
          <p:cNvSpPr/>
          <p:nvPr/>
        </p:nvSpPr>
        <p:spPr>
          <a:xfrm>
            <a:off x="4012209" y="4609236"/>
            <a:ext cx="1109563" cy="6485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30E920F-F1D4-48C7-BB07-0460F4BB0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6102030"/>
            <a:ext cx="2121592" cy="7559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ยึดเนื้อหา 2">
            <a:extLst>
              <a:ext uri="{FF2B5EF4-FFF2-40B4-BE49-F238E27FC236}">
                <a16:creationId xmlns:a16="http://schemas.microsoft.com/office/drawing/2014/main" id="{CED74A4B-C542-402B-894C-000853D5E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98996"/>
            <a:ext cx="5544616" cy="50843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5.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น้ำตาลฟอสเฟต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	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เป็นน้ำตาลที่ถูก</a:t>
            </a:r>
            <a:r>
              <a:rPr lang="th-TH" altLang="th-TH" b="1" dirty="0">
                <a:latin typeface="Angsana New" panose="02020603050405020304" pitchFamily="18" charset="-34"/>
              </a:rPr>
              <a:t>เติม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ด้วย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phosphoric acid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เรียกปฏิกิริยานี้ว่า </a:t>
            </a:r>
            <a:r>
              <a:rPr lang="en-US" altLang="th-TH" b="1" dirty="0" err="1">
                <a:effectLst/>
                <a:latin typeface="Angsana New" panose="02020603050405020304" pitchFamily="18" charset="-34"/>
              </a:rPr>
              <a:t>phosphorilation</a:t>
            </a: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	: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เกิดใน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metabolism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ของน้ำตาล เช่น กลูโคส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– 6-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ฟอสเฟต</a:t>
            </a:r>
          </a:p>
          <a:p>
            <a:pPr>
              <a:buFont typeface="Wingdings" panose="05000000000000000000" pitchFamily="2" charset="2"/>
              <a:buNone/>
            </a:pPr>
            <a:endParaRPr lang="th-TH" altLang="th-TH" sz="1000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6.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อนุพันธ์</a:t>
            </a:r>
            <a:r>
              <a:rPr lang="th-TH" altLang="th-TH" b="1" dirty="0" err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อื่นๆ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เช่น กรดแอ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สค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อร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์บิก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หรือวิตามินซี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53A943C-7064-47F5-9E3E-2887B5DB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dirty="0"/>
              <a:t>อนุพันธ์ของโมโน</a:t>
            </a:r>
            <a:r>
              <a:rPr lang="th-TH" dirty="0" err="1"/>
              <a:t>แซ็ค</a:t>
            </a:r>
            <a:r>
              <a:rPr lang="th-TH" dirty="0"/>
              <a:t>คา</a:t>
            </a:r>
            <a:r>
              <a:rPr lang="th-TH" dirty="0" err="1"/>
              <a:t>ไรด์</a:t>
            </a:r>
            <a:endParaRPr lang="th-TH" dirty="0"/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7898B53C-0CF8-4C80-BADB-765DB6EE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23" b="10802"/>
          <a:stretch>
            <a:fillRect/>
          </a:stretch>
        </p:blipFill>
        <p:spPr bwMode="auto">
          <a:xfrm>
            <a:off x="5888672" y="1916832"/>
            <a:ext cx="27930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626ED2F2-54F1-4516-8BA5-8BB6E972D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thaiDist" eaLnBrk="1" hangingPunct="1"/>
            <a:r>
              <a:rPr lang="en-US" altLang="th-TH" sz="6000" b="1" dirty="0">
                <a:effectLst/>
                <a:latin typeface="Angsana New" panose="02020603050405020304" pitchFamily="18" charset="-34"/>
                <a:cs typeface="+mn-cs"/>
              </a:rPr>
              <a:t>2. </a:t>
            </a:r>
            <a:r>
              <a:rPr lang="en-US" altLang="th-TH" sz="6000" b="1" dirty="0">
                <a:latin typeface="Angsana New" panose="02020603050405020304" pitchFamily="18" charset="-34"/>
                <a:cs typeface="+mn-cs"/>
              </a:rPr>
              <a:t>disaccharide</a:t>
            </a:r>
            <a:endParaRPr lang="th-TH" altLang="th-TH" sz="6000" b="1" dirty="0">
              <a:effectLst/>
              <a:latin typeface="Angsana New" panose="02020603050405020304" pitchFamily="18" charset="-34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4B73D-7A38-49A6-8D1A-778D3592C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556793"/>
            <a:ext cx="8424862" cy="47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 kern="0" dirty="0">
                <a:latin typeface="Angsana New" pitchFamily="18" charset="-34"/>
                <a:cs typeface="+mn-cs"/>
              </a:rPr>
              <a:t>: </a:t>
            </a:r>
            <a:r>
              <a:rPr lang="th-TH" sz="3200" b="1" kern="0" dirty="0">
                <a:latin typeface="Angsana New" pitchFamily="18" charset="-34"/>
                <a:cs typeface="+mn-cs"/>
              </a:rPr>
              <a:t>ประกอบด้วย </a:t>
            </a:r>
            <a:r>
              <a:rPr lang="en-US" sz="3200" b="1" kern="0" dirty="0">
                <a:latin typeface="Angsana New" pitchFamily="18" charset="-34"/>
                <a:cs typeface="+mn-cs"/>
              </a:rPr>
              <a:t>mono</a:t>
            </a:r>
            <a:r>
              <a:rPr lang="en-US" sz="3200" b="1" kern="0" dirty="0">
                <a:latin typeface="Angsana New" pitchFamily="18" charset="-34"/>
              </a:rPr>
              <a:t>saccharide </a:t>
            </a:r>
            <a:r>
              <a:rPr lang="th-TH" sz="3200" b="1" kern="0" dirty="0">
                <a:latin typeface="Angsana New" pitchFamily="18" charset="-34"/>
                <a:cs typeface="+mn-cs"/>
              </a:rPr>
              <a:t>2 โมเลกุล</a:t>
            </a:r>
          </a:p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 kern="0" dirty="0">
                <a:latin typeface="Angsana New" pitchFamily="18" charset="-34"/>
                <a:cs typeface="+mn-cs"/>
              </a:rPr>
              <a:t>: </a:t>
            </a:r>
            <a:r>
              <a:rPr lang="th-TH" sz="3200" b="1" kern="0" dirty="0">
                <a:latin typeface="Angsana New" pitchFamily="18" charset="-34"/>
                <a:cs typeface="+mn-cs"/>
              </a:rPr>
              <a:t>เป็นน้ำตาลชนิดเดียวกันหรือต่างชนิดกันก็ได้</a:t>
            </a:r>
          </a:p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 kern="0" dirty="0">
                <a:latin typeface="Angsana New" pitchFamily="18" charset="-34"/>
                <a:cs typeface="+mn-cs"/>
              </a:rPr>
              <a:t>: </a:t>
            </a:r>
            <a:r>
              <a:rPr lang="th-TH" sz="3200" b="1" kern="0" dirty="0">
                <a:latin typeface="Angsana New" pitchFamily="18" charset="-34"/>
                <a:cs typeface="+mn-cs"/>
              </a:rPr>
              <a:t>ต่อกันด้วยพันธะไกลโคไซด์</a:t>
            </a:r>
          </a:p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th-TH" sz="3200" b="1" kern="0" dirty="0">
                <a:latin typeface="Angsana New" pitchFamily="18" charset="-34"/>
                <a:cs typeface="+mn-cs"/>
              </a:rPr>
              <a:t>	</a:t>
            </a:r>
            <a:endParaRPr lang="en-US" sz="3200" b="1" kern="0" dirty="0">
              <a:latin typeface="Angsana New" pitchFamily="18" charset="-34"/>
              <a:cs typeface="+mn-cs"/>
            </a:endParaRPr>
          </a:p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3200" b="1" dirty="0">
                <a:latin typeface="Angsana New" pitchFamily="18" charset="-34"/>
              </a:rPr>
              <a:t> : </a:t>
            </a:r>
            <a:r>
              <a:rPr lang="th-TH" sz="3200" b="1" dirty="0">
                <a:latin typeface="Angsana New" pitchFamily="18" charset="-34"/>
              </a:rPr>
              <a:t>สูตรทั่วไปคือ </a:t>
            </a:r>
            <a:r>
              <a:rPr lang="en-US" sz="3200" b="1" dirty="0">
                <a:latin typeface="Angsana New" pitchFamily="18" charset="-34"/>
              </a:rPr>
              <a:t>C</a:t>
            </a:r>
            <a:r>
              <a:rPr lang="en-US" sz="3200" b="1" baseline="-25000" dirty="0">
                <a:latin typeface="Angsana New" pitchFamily="18" charset="-34"/>
              </a:rPr>
              <a:t>12</a:t>
            </a:r>
            <a:r>
              <a:rPr lang="en-US" sz="3200" b="1" dirty="0">
                <a:latin typeface="Angsana New" pitchFamily="18" charset="-34"/>
              </a:rPr>
              <a:t> (H</a:t>
            </a:r>
            <a:r>
              <a:rPr lang="en-US" sz="3200" b="1" baseline="-25000" dirty="0">
                <a:latin typeface="Angsana New" pitchFamily="18" charset="-34"/>
              </a:rPr>
              <a:t>2</a:t>
            </a:r>
            <a:r>
              <a:rPr lang="en-US" sz="3200" b="1" dirty="0">
                <a:latin typeface="Angsana New" pitchFamily="18" charset="-34"/>
              </a:rPr>
              <a:t>O</a:t>
            </a:r>
            <a:r>
              <a:rPr lang="th-TH" sz="3200" b="1" dirty="0">
                <a:latin typeface="Angsana New" pitchFamily="18" charset="-34"/>
              </a:rPr>
              <a:t>)</a:t>
            </a:r>
            <a:r>
              <a:rPr lang="en-US" sz="3200" b="1" baseline="-25000" dirty="0">
                <a:latin typeface="Angsana New" pitchFamily="18" charset="-34"/>
              </a:rPr>
              <a:t>11</a:t>
            </a:r>
            <a:r>
              <a:rPr lang="en-US" sz="3200" b="1" kern="0" dirty="0">
                <a:latin typeface="Angsana New" pitchFamily="18" charset="-34"/>
                <a:cs typeface="+mn-cs"/>
              </a:rPr>
              <a:t> </a:t>
            </a:r>
            <a:r>
              <a:rPr lang="th-TH" sz="3200" b="1" kern="0" dirty="0">
                <a:latin typeface="Angsana New" pitchFamily="18" charset="-34"/>
                <a:cs typeface="+mn-cs"/>
              </a:rPr>
              <a:t> เช่น </a:t>
            </a:r>
          </a:p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th-TH" sz="3200" b="1" kern="0" dirty="0">
                <a:solidFill>
                  <a:srgbClr val="FF0000"/>
                </a:solidFill>
                <a:latin typeface="Angsana New" pitchFamily="18" charset="-34"/>
              </a:rPr>
              <a:t>		</a:t>
            </a:r>
            <a:r>
              <a:rPr lang="th-TH" sz="3200" b="1" kern="0" dirty="0">
                <a:solidFill>
                  <a:srgbClr val="FF0000"/>
                </a:solidFill>
                <a:latin typeface="Angsana New" pitchFamily="18" charset="-34"/>
                <a:cs typeface="+mn-cs"/>
              </a:rPr>
              <a:t>ซูโครส </a:t>
            </a:r>
            <a:r>
              <a:rPr lang="en-US" sz="3200" b="1" kern="0" dirty="0">
                <a:latin typeface="Angsana New" pitchFamily="18" charset="-34"/>
                <a:cs typeface="+mn-cs"/>
              </a:rPr>
              <a:t>= </a:t>
            </a:r>
            <a:r>
              <a:rPr lang="th-TH" sz="3200" b="1" kern="0" dirty="0">
                <a:latin typeface="Angsana New" pitchFamily="18" charset="-34"/>
                <a:cs typeface="+mn-cs"/>
              </a:rPr>
              <a:t>กลูโคส+ฟรุกโทส</a:t>
            </a:r>
          </a:p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3200" b="1" kern="0" dirty="0">
                <a:latin typeface="Angsana New" pitchFamily="18" charset="-34"/>
                <a:cs typeface="+mn-cs"/>
              </a:rPr>
              <a:t>		</a:t>
            </a:r>
            <a:r>
              <a:rPr lang="th-TH" sz="3200" b="1" kern="0" dirty="0">
                <a:solidFill>
                  <a:srgbClr val="FF0000"/>
                </a:solidFill>
                <a:latin typeface="Angsana New" pitchFamily="18" charset="-34"/>
                <a:cs typeface="+mn-cs"/>
              </a:rPr>
              <a:t>มอลโทส </a:t>
            </a:r>
            <a:r>
              <a:rPr lang="en-US" sz="3200" b="1" kern="0" dirty="0">
                <a:latin typeface="Angsana New" pitchFamily="18" charset="-34"/>
                <a:cs typeface="+mn-cs"/>
              </a:rPr>
              <a:t>=</a:t>
            </a:r>
            <a:r>
              <a:rPr lang="th-TH" sz="3200" b="1" kern="0" dirty="0">
                <a:latin typeface="Angsana New" pitchFamily="18" charset="-34"/>
                <a:cs typeface="+mn-cs"/>
              </a:rPr>
              <a:t> กลูโคส+กลูโคส</a:t>
            </a:r>
          </a:p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3200" b="1" kern="0" dirty="0">
                <a:latin typeface="Angsana New" pitchFamily="18" charset="-34"/>
                <a:cs typeface="+mn-cs"/>
              </a:rPr>
              <a:t>	</a:t>
            </a:r>
            <a:r>
              <a:rPr lang="th-TH" sz="3200" b="1" kern="0" dirty="0">
                <a:solidFill>
                  <a:srgbClr val="A50021"/>
                </a:solidFill>
                <a:latin typeface="Angsana New" pitchFamily="18" charset="-34"/>
                <a:cs typeface="+mn-cs"/>
              </a:rPr>
              <a:t>	</a:t>
            </a:r>
            <a:r>
              <a:rPr lang="th-TH" sz="3200" b="1" kern="0" dirty="0">
                <a:solidFill>
                  <a:srgbClr val="FF0000"/>
                </a:solidFill>
                <a:latin typeface="Angsana New" pitchFamily="18" charset="-34"/>
                <a:cs typeface="+mn-cs"/>
              </a:rPr>
              <a:t>แล็กโทส </a:t>
            </a:r>
            <a:r>
              <a:rPr lang="en-US" sz="3200" b="1" kern="0" dirty="0">
                <a:latin typeface="Angsana New" pitchFamily="18" charset="-34"/>
                <a:cs typeface="+mn-cs"/>
              </a:rPr>
              <a:t>=</a:t>
            </a:r>
            <a:r>
              <a:rPr lang="th-TH" sz="3200" b="1" kern="0" dirty="0">
                <a:latin typeface="Angsana New" pitchFamily="18" charset="-34"/>
                <a:cs typeface="+mn-cs"/>
              </a:rPr>
              <a:t> กลูโคส+กาแล็กโทส</a:t>
            </a:r>
            <a:endParaRPr lang="th-TH" sz="3200" b="1" kern="0" dirty="0">
              <a:solidFill>
                <a:srgbClr val="FF0000"/>
              </a:solidFill>
              <a:latin typeface="Angsana New" pitchFamily="18" charset="-34"/>
              <a:cs typeface="+mn-cs"/>
            </a:endParaRPr>
          </a:p>
          <a:p>
            <a:pPr marL="342900" indent="-342900" algn="thaiDi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3200" b="1" kern="0" dirty="0">
                <a:latin typeface="+mn-lt"/>
                <a:cs typeface="+mn-cs"/>
              </a:rPr>
              <a:t>	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9AC1684-9E67-462F-AD7E-76B7AADCD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://coursewares.mju.ac.th:81/e-learning47/section2/an431/content/lesson02.files/image004.gif">
            <a:extLst>
              <a:ext uri="{FF2B5EF4-FFF2-40B4-BE49-F238E27FC236}">
                <a16:creationId xmlns:a16="http://schemas.microsoft.com/office/drawing/2014/main" id="{C239BFF0-5CF8-4E86-A21E-FC07FF34F2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41682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C08D88-7E9E-4FF5-B60E-46FE3F797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 algn="thaiDist" eaLnBrk="1" hangingPunct="1"/>
            <a:r>
              <a:rPr lang="en-US" altLang="th-TH" sz="6000" b="1" dirty="0">
                <a:effectLst/>
                <a:latin typeface="Angsana New" panose="02020603050405020304" pitchFamily="18" charset="-34"/>
                <a:cs typeface="+mn-cs"/>
              </a:rPr>
              <a:t>2. </a:t>
            </a:r>
            <a:r>
              <a:rPr lang="en-US" altLang="th-TH" sz="6000" b="1" dirty="0">
                <a:latin typeface="Angsana New" panose="02020603050405020304" pitchFamily="18" charset="-34"/>
                <a:cs typeface="+mn-cs"/>
              </a:rPr>
              <a:t>disaccharide</a:t>
            </a:r>
            <a:endParaRPr lang="th-TH" altLang="th-TH" sz="6000" b="1" dirty="0">
              <a:effectLst/>
              <a:latin typeface="Angsana New" panose="02020603050405020304" pitchFamily="18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4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D2F4E4-C43C-49EA-9E30-A5586DA68314}"/>
              </a:ext>
            </a:extLst>
          </p:cNvPr>
          <p:cNvSpPr txBox="1"/>
          <p:nvPr/>
        </p:nvSpPr>
        <p:spPr>
          <a:xfrm>
            <a:off x="214313" y="1417638"/>
            <a:ext cx="8606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</a:rPr>
              <a:t>1.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</a:rPr>
              <a:t>ซูโครส (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</a:rPr>
              <a:t>sucrose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</a:rPr>
              <a:t>) </a:t>
            </a:r>
          </a:p>
          <a:p>
            <a:pPr algn="thaiDist">
              <a:defRPr/>
            </a:pPr>
            <a:r>
              <a:rPr lang="en-US" sz="3200" b="1" dirty="0">
                <a:latin typeface="Angsana New" pitchFamily="18" charset="-34"/>
              </a:rPr>
              <a:t> :</a:t>
            </a:r>
            <a:r>
              <a:rPr lang="th-TH" sz="3200" b="1" dirty="0">
                <a:latin typeface="Angsana New" pitchFamily="18" charset="-34"/>
              </a:rPr>
              <a:t> เกิดจากการสร้างพันธะระหว่าง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en-US" sz="3200" b="1" dirty="0">
                <a:latin typeface="Angsana New" pitchFamily="18" charset="-34"/>
                <a:cs typeface="Times New Roman"/>
              </a:rPr>
              <a:t>∞</a:t>
            </a:r>
            <a:r>
              <a:rPr lang="en-US" sz="3200" b="1" dirty="0">
                <a:latin typeface="Angsana New" pitchFamily="18" charset="-34"/>
              </a:rPr>
              <a:t>–D–glucose (C1)</a:t>
            </a:r>
            <a:r>
              <a:rPr lang="th-TH" sz="3200" b="1" dirty="0">
                <a:latin typeface="Angsana New" pitchFamily="18" charset="-34"/>
              </a:rPr>
              <a:t> กับ</a:t>
            </a:r>
            <a:r>
              <a:rPr lang="en-US" sz="3200" b="1" dirty="0">
                <a:latin typeface="Angsana New" pitchFamily="18" charset="-34"/>
              </a:rPr>
              <a:t> fructose (C2)</a:t>
            </a:r>
            <a:endParaRPr lang="th-TH" sz="3200" b="1" dirty="0">
              <a:latin typeface="Angsana New" pitchFamily="18" charset="-34"/>
            </a:endParaRPr>
          </a:p>
          <a:p>
            <a:pPr algn="thaiDist">
              <a:defRPr/>
            </a:pPr>
            <a:r>
              <a:rPr lang="en-US" sz="3200" b="1" dirty="0">
                <a:latin typeface="Angsana New" pitchFamily="18" charset="-34"/>
              </a:rPr>
              <a:t> : </a:t>
            </a:r>
            <a:r>
              <a:rPr lang="th-TH" sz="3200" b="1" kern="0" dirty="0">
                <a:latin typeface="Angsana New" pitchFamily="18" charset="-34"/>
              </a:rPr>
              <a:t>พบมากใน อ้อย หัวบีท</a:t>
            </a:r>
            <a:endParaRPr lang="en-US" sz="3200" b="1" dirty="0">
              <a:latin typeface="Angsana New" pitchFamily="18" charset="-34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19BA8C-9CDD-425C-8324-1FBAC8612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 algn="thaiDist" eaLnBrk="1" hangingPunct="1"/>
            <a:r>
              <a:rPr lang="en-US" altLang="th-TH" sz="6000" b="1" dirty="0">
                <a:effectLst/>
                <a:latin typeface="Angsana New" panose="02020603050405020304" pitchFamily="18" charset="-34"/>
                <a:cs typeface="+mn-cs"/>
              </a:rPr>
              <a:t>2. </a:t>
            </a:r>
            <a:r>
              <a:rPr lang="en-US" altLang="th-TH" sz="6000" b="1" dirty="0">
                <a:latin typeface="Angsana New" panose="02020603050405020304" pitchFamily="18" charset="-34"/>
                <a:cs typeface="+mn-cs"/>
              </a:rPr>
              <a:t>disaccharide</a:t>
            </a:r>
            <a:endParaRPr lang="th-TH" altLang="th-TH" sz="6000" b="1" dirty="0">
              <a:effectLst/>
              <a:latin typeface="Angsana New" panose="02020603050405020304" pitchFamily="18" charset="-34"/>
              <a:cs typeface="+mn-cs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B649A61-1172-404B-8461-F00A943AD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8" y="3870703"/>
            <a:ext cx="8754204" cy="26154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สี่เหลี่ยมผืนผ้า 3">
            <a:extLst>
              <a:ext uri="{FF2B5EF4-FFF2-40B4-BE49-F238E27FC236}">
                <a16:creationId xmlns:a16="http://schemas.microsoft.com/office/drawing/2014/main" id="{42A498A5-2DED-46E5-B91A-4E42C303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7638"/>
            <a:ext cx="84352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th-TH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  </a:t>
            </a:r>
            <a:r>
              <a:rPr lang="en-US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2. </a:t>
            </a:r>
            <a:r>
              <a:rPr lang="th-TH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มอลโทส (</a:t>
            </a:r>
            <a:r>
              <a:rPr lang="en-US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maltose</a:t>
            </a:r>
            <a:r>
              <a:rPr lang="th-TH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) </a:t>
            </a:r>
          </a:p>
          <a:p>
            <a:pPr algn="thaiDist" eaLnBrk="1" hangingPunct="1"/>
            <a:r>
              <a:rPr lang="en-US" altLang="th-TH" sz="3200" b="1" dirty="0">
                <a:latin typeface="Angsana New" panose="02020603050405020304" pitchFamily="18" charset="-34"/>
              </a:rPr>
              <a:t> :</a:t>
            </a:r>
            <a:r>
              <a:rPr lang="th-TH" altLang="th-TH" sz="3200" b="1" dirty="0">
                <a:latin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itchFamily="18" charset="-34"/>
              </a:rPr>
              <a:t>เกิดจากการสร้างพันธะระหว่าง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en-US" sz="3200" b="1" dirty="0">
                <a:latin typeface="Angsana New" pitchFamily="18" charset="-34"/>
                <a:cs typeface="Times New Roman"/>
              </a:rPr>
              <a:t>∞</a:t>
            </a:r>
            <a:r>
              <a:rPr lang="en-US" sz="3200" b="1" dirty="0">
                <a:latin typeface="Angsana New" pitchFamily="18" charset="-34"/>
              </a:rPr>
              <a:t>–D–glucose (C1)</a:t>
            </a:r>
            <a:r>
              <a:rPr lang="th-TH" sz="3200" b="1" dirty="0">
                <a:latin typeface="Angsana New" pitchFamily="18" charset="-34"/>
              </a:rPr>
              <a:t> กับ</a:t>
            </a:r>
            <a:r>
              <a:rPr lang="en-US" sz="3200" b="1" dirty="0">
                <a:latin typeface="Angsana New" pitchFamily="18" charset="-34"/>
                <a:cs typeface="Times New Roman"/>
              </a:rPr>
              <a:t> ∞</a:t>
            </a:r>
            <a:r>
              <a:rPr lang="en-US" sz="3200" b="1" dirty="0">
                <a:latin typeface="Angsana New" pitchFamily="18" charset="-34"/>
              </a:rPr>
              <a:t>–D–glucose </a:t>
            </a:r>
            <a:r>
              <a:rPr lang="th-TH" sz="3200" b="1" dirty="0">
                <a:latin typeface="Angsana New" pitchFamily="18" charset="-34"/>
              </a:rPr>
              <a:t>หรือ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en-US" altLang="th-TH" sz="2400" b="1" dirty="0">
                <a:latin typeface="Angsana New" panose="02020603050405020304" pitchFamily="18" charset="-34"/>
                <a:sym typeface="Symbol" panose="05050102010706020507" pitchFamily="18" charset="2"/>
              </a:rPr>
              <a:t></a:t>
            </a:r>
            <a:r>
              <a:rPr lang="en-US" altLang="th-TH" sz="3200" b="1" dirty="0">
                <a:latin typeface="Angsana New" panose="02020603050405020304" pitchFamily="18" charset="-34"/>
              </a:rPr>
              <a:t>–D–</a:t>
            </a:r>
            <a:r>
              <a:rPr lang="en-US" sz="3200" b="1" dirty="0">
                <a:latin typeface="Angsana New" pitchFamily="18" charset="-34"/>
              </a:rPr>
              <a:t>glucose (C4) </a:t>
            </a:r>
          </a:p>
          <a:p>
            <a:pPr algn="thaiDist" eaLnBrk="1" hangingPunct="1"/>
            <a:r>
              <a:rPr lang="en-US" altLang="th-TH" sz="3200" b="1" dirty="0">
                <a:latin typeface="Angsana New" pitchFamily="18" charset="-34"/>
              </a:rPr>
              <a:t> :</a:t>
            </a:r>
            <a:r>
              <a:rPr lang="th-TH" altLang="th-TH" sz="3200" b="1" dirty="0">
                <a:latin typeface="Angsana New" panose="02020603050405020304" pitchFamily="18" charset="-34"/>
              </a:rPr>
              <a:t>พบมากในเมล็ดงอก เช่น ข้าวบาร์เลย์  ข้าวมอ</a:t>
            </a:r>
            <a:r>
              <a:rPr lang="th-TH" altLang="th-TH" sz="3200" b="1" dirty="0" err="1">
                <a:latin typeface="Angsana New" panose="02020603050405020304" pitchFamily="18" charset="-34"/>
              </a:rPr>
              <a:t>ลท์</a:t>
            </a:r>
            <a:r>
              <a:rPr lang="th-TH" altLang="th-TH" sz="3200" b="1" dirty="0">
                <a:latin typeface="Angsana New" panose="02020603050405020304" pitchFamily="18" charset="-34"/>
              </a:rPr>
              <a:t>  และน้ำเชื่อมข้าวโพด</a:t>
            </a:r>
            <a:endParaRPr lang="en-US" altLang="th-TH" sz="3200" b="1" dirty="0">
              <a:latin typeface="Angsana New" panose="02020603050405020304" pitchFamily="18" charset="-34"/>
            </a:endParaRPr>
          </a:p>
          <a:p>
            <a:pPr algn="thaiDist" eaLnBrk="1" hangingPunct="1"/>
            <a:r>
              <a:rPr lang="en-US" altLang="th-TH" sz="3200" b="1" dirty="0">
                <a:latin typeface="Angsana New" panose="02020603050405020304" pitchFamily="18" charset="-34"/>
              </a:rPr>
              <a:t> </a:t>
            </a:r>
            <a:r>
              <a:rPr lang="th-TH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ตัวอย่าง 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Times New Roman"/>
              </a:rPr>
              <a:t>∞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</a:rPr>
              <a:t>–D–glucose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</a:rPr>
              <a:t>กับ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Times New Roman"/>
              </a:rPr>
              <a:t> ∞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</a:rPr>
              <a:t>–D–glucose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A122AA0-4F35-47C7-8C6B-916B306C7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 algn="thaiDist" eaLnBrk="1" hangingPunct="1"/>
            <a:r>
              <a:rPr lang="en-US" altLang="th-TH" sz="6000" b="1" dirty="0">
                <a:effectLst/>
                <a:latin typeface="Angsana New" panose="02020603050405020304" pitchFamily="18" charset="-34"/>
                <a:cs typeface="+mn-cs"/>
              </a:rPr>
              <a:t>2. </a:t>
            </a:r>
            <a:r>
              <a:rPr lang="en-US" altLang="th-TH" sz="6000" b="1" dirty="0">
                <a:latin typeface="Angsana New" panose="02020603050405020304" pitchFamily="18" charset="-34"/>
                <a:cs typeface="+mn-cs"/>
              </a:rPr>
              <a:t>disaccharide</a:t>
            </a:r>
            <a:endParaRPr lang="th-TH" altLang="th-TH" sz="6000" b="1" dirty="0">
              <a:effectLst/>
              <a:latin typeface="Angsana New" panose="02020603050405020304" pitchFamily="18" charset="-34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5D7419-3A77-4869-9900-AF98DC986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54" y="3869591"/>
            <a:ext cx="315905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ttp://www.hcc.mnscu.edu/chem/V.25/maltose_1.jpg">
            <a:extLst>
              <a:ext uri="{FF2B5EF4-FFF2-40B4-BE49-F238E27FC236}">
                <a16:creationId xmlns:a16="http://schemas.microsoft.com/office/drawing/2014/main" id="{E93FD4D7-8BBD-49F8-B715-2B00EDDEBB1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/>
          <a:stretch>
            <a:fillRect/>
          </a:stretch>
        </p:blipFill>
        <p:spPr bwMode="auto">
          <a:xfrm>
            <a:off x="320189" y="3970799"/>
            <a:ext cx="360373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ลูกศรขวาท้ายขีด 7">
            <a:extLst>
              <a:ext uri="{FF2B5EF4-FFF2-40B4-BE49-F238E27FC236}">
                <a16:creationId xmlns:a16="http://schemas.microsoft.com/office/drawing/2014/main" id="{1C27F95D-EEE4-4848-A7CE-23FE62C816B9}"/>
              </a:ext>
            </a:extLst>
          </p:cNvPr>
          <p:cNvSpPr/>
          <p:nvPr/>
        </p:nvSpPr>
        <p:spPr bwMode="auto">
          <a:xfrm>
            <a:off x="4345394" y="5092168"/>
            <a:ext cx="1014094" cy="6401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:\Documents and Settings\Administrator\My Documents\on-line biological book\CHEMISTRY II WATER AND ORGANIC MOLECULES_files\esterB.gif">
            <a:extLst>
              <a:ext uri="{FF2B5EF4-FFF2-40B4-BE49-F238E27FC236}">
                <a16:creationId xmlns:a16="http://schemas.microsoft.com/office/drawing/2014/main" id="{01AE2D6D-2789-431F-9AA9-46EE3440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3768"/>
            <a:ext cx="9144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FAC4683C-685A-417D-A1C7-5AF3A12A8F8D}"/>
              </a:ext>
            </a:extLst>
          </p:cNvPr>
          <p:cNvSpPr/>
          <p:nvPr/>
        </p:nvSpPr>
        <p:spPr>
          <a:xfrm>
            <a:off x="107504" y="1559858"/>
            <a:ext cx="6984776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Times New Roman"/>
              </a:rPr>
              <a:t>ตัวอย่าง 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Times New Roman"/>
              </a:rPr>
              <a:t>∞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</a:rPr>
              <a:t>–D–glucose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</a:rPr>
              <a:t>กับ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Times New Roman"/>
              </a:rPr>
              <a:t> </a:t>
            </a:r>
            <a:r>
              <a:rPr lang="en-US" altLang="th-TH" sz="3200" b="1" dirty="0">
                <a:solidFill>
                  <a:srgbClr val="FF0000"/>
                </a:solidFill>
                <a:latin typeface="Angsana New" panose="02020603050405020304" pitchFamily="18" charset="-34"/>
                <a:sym typeface="Symbol" panose="05050102010706020507" pitchFamily="18" charset="2"/>
              </a:rPr>
              <a:t></a:t>
            </a:r>
            <a:r>
              <a:rPr lang="en-US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–D–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</a:rPr>
              <a:t>glucose(C4) 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C940943-9592-4E50-9F54-E13F11C02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 algn="thaiDist" eaLnBrk="1" hangingPunct="1"/>
            <a:r>
              <a:rPr lang="en-US" altLang="th-TH" sz="6000" b="1" dirty="0">
                <a:effectLst/>
                <a:latin typeface="Angsana New" panose="02020603050405020304" pitchFamily="18" charset="-34"/>
                <a:cs typeface="+mn-cs"/>
              </a:rPr>
              <a:t>2. </a:t>
            </a:r>
            <a:r>
              <a:rPr lang="en-US" altLang="th-TH" sz="6000" b="1" dirty="0">
                <a:latin typeface="Angsana New" panose="02020603050405020304" pitchFamily="18" charset="-34"/>
                <a:cs typeface="+mn-cs"/>
              </a:rPr>
              <a:t>disaccharide</a:t>
            </a:r>
            <a:endParaRPr lang="th-TH" altLang="th-TH" sz="6000" b="1" dirty="0">
              <a:effectLst/>
              <a:latin typeface="Angsana New" panose="02020603050405020304" pitchFamily="18" charset="-34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5">
            <a:extLst>
              <a:ext uri="{FF2B5EF4-FFF2-40B4-BE49-F238E27FC236}">
                <a16:creationId xmlns:a16="http://schemas.microsoft.com/office/drawing/2014/main" id="{206C63BE-77E8-4DC0-9B3C-94A45E22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0164"/>
            <a:ext cx="4000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3. </a:t>
            </a:r>
            <a:r>
              <a:rPr lang="th-TH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แลกโทส (</a:t>
            </a:r>
            <a:r>
              <a:rPr lang="en-US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lactose</a:t>
            </a:r>
            <a:r>
              <a:rPr lang="th-TH" altLang="th-TH" sz="3200" b="1" dirty="0">
                <a:solidFill>
                  <a:srgbClr val="FF0000"/>
                </a:solidFill>
                <a:latin typeface="Angsana New" panose="02020603050405020304" pitchFamily="18" charset="-34"/>
              </a:rPr>
              <a:t>) </a:t>
            </a:r>
          </a:p>
          <a:p>
            <a:pPr eaLnBrk="1" hangingPunct="1"/>
            <a:r>
              <a:rPr lang="en-US" altLang="th-TH" sz="3200" b="1" dirty="0">
                <a:latin typeface="Angsana New" panose="02020603050405020304" pitchFamily="18" charset="-34"/>
              </a:rPr>
              <a:t>:</a:t>
            </a:r>
            <a:r>
              <a:rPr lang="th-TH" sz="3200" b="1" dirty="0">
                <a:latin typeface="Angsana New" pitchFamily="18" charset="-34"/>
              </a:rPr>
              <a:t>เกิดจากการสร้างพันธะระหว่าง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en-US" altLang="th-TH" sz="2400" b="1" dirty="0">
                <a:latin typeface="Angsana New" panose="02020603050405020304" pitchFamily="18" charset="-34"/>
                <a:sym typeface="Symbol" panose="05050102010706020507" pitchFamily="18" charset="2"/>
              </a:rPr>
              <a:t></a:t>
            </a:r>
            <a:r>
              <a:rPr lang="en-US" sz="3200" b="1" dirty="0">
                <a:latin typeface="Angsana New" pitchFamily="18" charset="-34"/>
              </a:rPr>
              <a:t>–D–glucose (C1)</a:t>
            </a:r>
            <a:r>
              <a:rPr lang="th-TH" sz="3200" b="1" dirty="0">
                <a:latin typeface="Angsana New" pitchFamily="18" charset="-34"/>
              </a:rPr>
              <a:t> กับ</a:t>
            </a:r>
            <a:r>
              <a:rPr lang="en-US" sz="3200" b="1" dirty="0">
                <a:latin typeface="Angsana New" pitchFamily="18" charset="-34"/>
                <a:cs typeface="Times New Roman"/>
              </a:rPr>
              <a:t> ∞</a:t>
            </a:r>
            <a:r>
              <a:rPr lang="en-US" sz="3200" b="1" dirty="0">
                <a:latin typeface="Angsana New" pitchFamily="18" charset="-34"/>
              </a:rPr>
              <a:t>–</a:t>
            </a:r>
            <a:r>
              <a:rPr lang="th-TH" sz="3200" b="1" dirty="0">
                <a:latin typeface="Angsana New" pitchFamily="18" charset="-34"/>
              </a:rPr>
              <a:t>หรือ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en-US" altLang="th-TH" sz="2400" b="1" dirty="0">
                <a:latin typeface="Angsana New" panose="02020603050405020304" pitchFamily="18" charset="-34"/>
                <a:sym typeface="Symbol" panose="05050102010706020507" pitchFamily="18" charset="2"/>
              </a:rPr>
              <a:t></a:t>
            </a:r>
            <a:r>
              <a:rPr lang="en-US" altLang="th-TH" sz="3200" b="1" dirty="0">
                <a:latin typeface="Angsana New" panose="02020603050405020304" pitchFamily="18" charset="-34"/>
              </a:rPr>
              <a:t>–D–</a:t>
            </a:r>
            <a:r>
              <a:rPr lang="en-US" sz="3200" b="1" dirty="0">
                <a:latin typeface="Angsana New" pitchFamily="18" charset="-34"/>
              </a:rPr>
              <a:t>glucose (C4)</a:t>
            </a:r>
            <a:endParaRPr lang="en-US" altLang="th-TH" sz="3200" b="1" dirty="0">
              <a:latin typeface="Angsana New" panose="02020603050405020304" pitchFamily="18" charset="-34"/>
            </a:endParaRPr>
          </a:p>
          <a:p>
            <a:pPr eaLnBrk="1" hangingPunct="1"/>
            <a:r>
              <a:rPr lang="en-US" altLang="th-TH" sz="3200" b="1" dirty="0">
                <a:latin typeface="Angsana New" panose="02020603050405020304" pitchFamily="18" charset="-34"/>
              </a:rPr>
              <a:t>: </a:t>
            </a:r>
            <a:r>
              <a:rPr lang="th-TH" altLang="th-TH" sz="3200" b="1" dirty="0">
                <a:latin typeface="Angsana New" panose="02020603050405020304" pitchFamily="18" charset="-34"/>
              </a:rPr>
              <a:t>พบมากในน้ำนมสัตว์เลี้ยงลูกด้วยนม</a:t>
            </a: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A7981C46-BD9D-4CFC-80BF-49FAD8D0A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93" y="1628800"/>
            <a:ext cx="41402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F2CC9BA-4609-447E-AC22-215070BEB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 algn="thaiDist" eaLnBrk="1" hangingPunct="1"/>
            <a:r>
              <a:rPr lang="en-US" altLang="th-TH" sz="6000" b="1" dirty="0">
                <a:effectLst/>
                <a:latin typeface="Angsana New" panose="02020603050405020304" pitchFamily="18" charset="-34"/>
                <a:cs typeface="+mn-cs"/>
              </a:rPr>
              <a:t>2. </a:t>
            </a:r>
            <a:r>
              <a:rPr lang="en-US" altLang="th-TH" sz="6000" b="1" dirty="0">
                <a:latin typeface="Angsana New" panose="02020603050405020304" pitchFamily="18" charset="-34"/>
                <a:cs typeface="+mn-cs"/>
              </a:rPr>
              <a:t>disaccharide</a:t>
            </a:r>
            <a:endParaRPr lang="th-TH" altLang="th-TH" sz="6000" b="1" dirty="0">
              <a:effectLst/>
              <a:latin typeface="Angsana New" panose="02020603050405020304" pitchFamily="18" charset="-34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ชื่อเรื่อง 1">
            <a:extLst>
              <a:ext uri="{FF2B5EF4-FFF2-40B4-BE49-F238E27FC236}">
                <a16:creationId xmlns:a16="http://schemas.microsoft.com/office/drawing/2014/main" id="{FC5C428E-66F0-4F59-9CB2-D5B5F3B6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altLang="th-TH" sz="5400" dirty="0">
                <a:effectLst/>
              </a:rPr>
              <a:t>สมบัติของน้ำตาล</a:t>
            </a:r>
          </a:p>
        </p:txBody>
      </p:sp>
      <p:sp>
        <p:nvSpPr>
          <p:cNvPr id="37891" name="ตัวยึดเนื้อหา 2">
            <a:extLst>
              <a:ext uri="{FF2B5EF4-FFF2-40B4-BE49-F238E27FC236}">
                <a16:creationId xmlns:a16="http://schemas.microsoft.com/office/drawing/2014/main" id="{180D6EEC-92AD-4564-BB71-854E8D8A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8358510" cy="5165724"/>
          </a:xfrm>
        </p:spPr>
        <p:txBody>
          <a:bodyPr>
            <a:normAutofit/>
          </a:bodyPr>
          <a:lstStyle/>
          <a:p>
            <a:pPr marL="514350" indent="-514350" algn="thaiDist">
              <a:buFont typeface="Wingdings" panose="05000000000000000000" pitchFamily="2" charset="2"/>
              <a:buAutoNum type="arabicPeriod"/>
            </a:pPr>
            <a:r>
              <a:rPr lang="en-US" altLang="th-TH" b="1" dirty="0">
                <a:latin typeface="Angsana New" panose="02020603050405020304" pitchFamily="18" charset="-34"/>
              </a:rPr>
              <a:t>Monosaccharide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ทุกชนิด </a:t>
            </a:r>
            <a:r>
              <a:rPr lang="th-TH" altLang="th-TH" b="1" dirty="0">
                <a:latin typeface="Angsana New" panose="02020603050405020304" pitchFamily="18" charset="-34"/>
              </a:rPr>
              <a:t>(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ยกเว้น </a:t>
            </a:r>
            <a:r>
              <a:rPr lang="en-US" altLang="th-TH" b="1" dirty="0" err="1">
                <a:effectLst/>
                <a:latin typeface="Angsana New" panose="02020603050405020304" pitchFamily="18" charset="-34"/>
              </a:rPr>
              <a:t>hydroxyacetone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) 	</a:t>
            </a: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 marL="0" indent="0" algn="thaiDist"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     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สามารถหมุน</a:t>
            </a:r>
            <a:r>
              <a:rPr lang="th-TH" altLang="th-TH" b="1" dirty="0">
                <a:latin typeface="Angsana New" panose="02020603050405020304" pitchFamily="18" charset="-34"/>
              </a:rPr>
              <a:t>เกิด </a:t>
            </a:r>
            <a:r>
              <a:rPr lang="en-US" altLang="th-TH" b="1" dirty="0" err="1">
                <a:latin typeface="Angsana New" panose="02020603050405020304" pitchFamily="18" charset="-34"/>
              </a:rPr>
              <a:t>sterioisomerism</a:t>
            </a:r>
            <a:r>
              <a:rPr lang="en-US" altLang="th-TH" b="1" dirty="0">
                <a:latin typeface="Angsana New" panose="02020603050405020304" pitchFamily="18" charset="-34"/>
              </a:rPr>
              <a:t> </a:t>
            </a:r>
            <a:endParaRPr lang="th-TH" altLang="th-TH" b="1" dirty="0">
              <a:latin typeface="Angsana New" panose="02020603050405020304" pitchFamily="18" charset="-34"/>
            </a:endParaRPr>
          </a:p>
          <a:p>
            <a:pPr marL="0" indent="0" algn="thaiDist">
              <a:buNone/>
            </a:pPr>
            <a:r>
              <a:rPr lang="en-US" altLang="th-TH" b="1" dirty="0">
                <a:latin typeface="Angsana New" panose="02020603050405020304" pitchFamily="18" charset="-34"/>
              </a:rPr>
              <a:t>     :</a:t>
            </a:r>
            <a:r>
              <a:rPr lang="th-TH" altLang="th-TH" b="1" dirty="0">
                <a:latin typeface="Angsana New" panose="02020603050405020304" pitchFamily="18" charset="-34"/>
              </a:rPr>
              <a:t>มีไอโซเมอร์ทีเห็น </a:t>
            </a:r>
            <a:r>
              <a:rPr lang="en-US" altLang="th-TH" b="1" dirty="0">
                <a:latin typeface="Angsana New" panose="02020603050405020304" pitchFamily="18" charset="-34"/>
              </a:rPr>
              <a:t>mirror image</a:t>
            </a: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 algn="thaiDist"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	: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แต่หมุนไม่เหมือนกัน คือ 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รูปหนึ่งจะหมุนไปทางขวา เรียกว่า </a:t>
            </a: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dextrorotatory (d)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		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รูปหนึ่งจะหมุนไปทางซ้าย เรียกว่า </a:t>
            </a: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levorotatory (l)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 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คาร์โบไฮเดรตเป็นโภชนะที่สำคัญในอาหารสัตว์ </a:t>
            </a:r>
          </a:p>
          <a:p>
            <a:r>
              <a:rPr lang="th-TH" b="1" dirty="0"/>
              <a:t>เป็นแหล่งพลังงานสำคัญในขบวนการทางชีวเคมีต่าง ๆ ในร่างกาย</a:t>
            </a:r>
            <a:r>
              <a:rPr lang="en-US" b="1" dirty="0"/>
              <a:t>  </a:t>
            </a:r>
            <a:endParaRPr lang="th-TH" b="1" dirty="0"/>
          </a:p>
          <a:p>
            <a:r>
              <a:rPr lang="th-TH" b="1" dirty="0"/>
              <a:t>นอกจากสัตว์จะได้พลังงานส่วนใหญ่จากคาร์โบไฮเดรตแล้ว ไขมันและโปรตีนก็จัดเป็นโภชนะที่ให้พลังงานได้เช่นเดียวกัน</a:t>
            </a:r>
            <a:r>
              <a:rPr lang="en-US" b="1" dirty="0"/>
              <a:t> </a:t>
            </a:r>
            <a:endParaRPr lang="th-TH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B25321-89E6-4CBD-A3D2-B7209E4B5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5000" dirty="0"/>
              <a:t>ความสำคัญของคาร์โบไฮเดรต</a:t>
            </a:r>
          </a:p>
        </p:txBody>
      </p:sp>
    </p:spTree>
    <p:extLst>
      <p:ext uri="{BB962C8B-B14F-4D97-AF65-F5344CB8AC3E}">
        <p14:creationId xmlns:p14="http://schemas.microsoft.com/office/powerpoint/2010/main" val="3666985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เนื้อหา 2">
            <a:extLst>
              <a:ext uri="{FF2B5EF4-FFF2-40B4-BE49-F238E27FC236}">
                <a16:creationId xmlns:a16="http://schemas.microsoft.com/office/drawing/2014/main" id="{5D8F03B2-FEF2-48D2-A644-E8D73F83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857375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2.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การละลาย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น้ำตาล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mo</a:t>
            </a:r>
            <a:r>
              <a:rPr lang="en-US" altLang="th-TH" b="1" dirty="0">
                <a:latin typeface="Angsana New" panose="02020603050405020304" pitchFamily="18" charset="-34"/>
              </a:rPr>
              <a:t>nosaccharide</a:t>
            </a:r>
            <a:r>
              <a:rPr lang="th-TH" altLang="th-TH" b="1" dirty="0">
                <a:latin typeface="Angsana New" panose="02020603050405020304" pitchFamily="18" charset="-34"/>
              </a:rPr>
              <a:t>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และ</a:t>
            </a:r>
            <a:r>
              <a:rPr lang="en-US" altLang="th-TH" b="1" dirty="0">
                <a:latin typeface="Angsana New" panose="02020603050405020304" pitchFamily="18" charset="-34"/>
              </a:rPr>
              <a:t> disaccharide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ละลายน้ำ</a:t>
            </a:r>
            <a:r>
              <a:rPr lang="th-TH" altLang="th-TH" b="1" dirty="0">
                <a:latin typeface="Angsana New" panose="02020603050405020304" pitchFamily="18" charset="-34"/>
              </a:rPr>
              <a:t>ได้ดี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บางชนิดละลาย</a:t>
            </a:r>
            <a:r>
              <a:rPr lang="th-TH" altLang="th-TH" b="1" dirty="0">
                <a:latin typeface="Angsana New" panose="02020603050405020304" pitchFamily="18" charset="-34"/>
              </a:rPr>
              <a:t>ได้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ดีในน้ำร้อน ละลายได้บ้างในแอลกอ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ฮอลล์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3.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ความหวาน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น้ำตาลทุกชนิดมีความหวาน แต่มีความหวานในระดับที่แตกต่างกัน</a:t>
            </a:r>
          </a:p>
        </p:txBody>
      </p:sp>
      <p:sp>
        <p:nvSpPr>
          <p:cNvPr id="38915" name="ชื่อเรื่อง 1">
            <a:extLst>
              <a:ext uri="{FF2B5EF4-FFF2-40B4-BE49-F238E27FC236}">
                <a16:creationId xmlns:a16="http://schemas.microsoft.com/office/drawing/2014/main" id="{E3A99F1B-D89D-447A-BF17-8B5DF847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altLang="th-TH" sz="5400" dirty="0">
                <a:effectLst/>
              </a:rPr>
              <a:t>สมบัติของน้ำตาล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ชื่อเรื่อง 1">
            <a:extLst>
              <a:ext uri="{FF2B5EF4-FFF2-40B4-BE49-F238E27FC236}">
                <a16:creationId xmlns:a16="http://schemas.microsoft.com/office/drawing/2014/main" id="{E96EC5F8-C71C-45DB-B3E4-89807FF2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5450"/>
            <a:ext cx="9144000" cy="1431925"/>
          </a:xfrm>
        </p:spPr>
        <p:txBody>
          <a:bodyPr/>
          <a:lstStyle/>
          <a:p>
            <a:pPr algn="ctr"/>
            <a:r>
              <a:rPr lang="th-TH" altLang="th-TH" sz="4000" dirty="0">
                <a:effectLst/>
              </a:rPr>
              <a:t>ระดับความหวานของน้ำตาลบางชนิดเมื่อเปรียบเทียบกับซูโครส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CE1799BB-3249-4312-83BC-35D4978A41AA}"/>
              </a:ext>
            </a:extLst>
          </p:cNvPr>
          <p:cNvGraphicFramePr>
            <a:graphicFrameLocks noGrp="1"/>
          </p:cNvGraphicFramePr>
          <p:nvPr/>
        </p:nvGraphicFramePr>
        <p:xfrm>
          <a:off x="0" y="1928813"/>
          <a:ext cx="9144000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9248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Angsana New" pitchFamily="18" charset="-34"/>
                          <a:cs typeface="Angsana New" pitchFamily="18" charset="-34"/>
                        </a:rPr>
                        <a:t>น้ำตาล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Angsana New" pitchFamily="18" charset="-34"/>
                          <a:cs typeface="Angsana New" pitchFamily="18" charset="-34"/>
                        </a:rPr>
                        <a:t>ระดับความหวาน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002"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itchFamily="18" charset="-34"/>
                          <a:cs typeface="Angsana New" pitchFamily="18" charset="-34"/>
                        </a:rPr>
                        <a:t>ฟรุกโทส</a:t>
                      </a:r>
                    </a:p>
                    <a:p>
                      <a:r>
                        <a:rPr lang="th-TH" sz="3600" b="1" dirty="0">
                          <a:latin typeface="Angsana New" pitchFamily="18" charset="-34"/>
                          <a:cs typeface="Angsana New" pitchFamily="18" charset="-34"/>
                        </a:rPr>
                        <a:t>ซูโครส</a:t>
                      </a:r>
                    </a:p>
                    <a:p>
                      <a:r>
                        <a:rPr lang="th-TH" sz="3600" b="1" dirty="0">
                          <a:latin typeface="Angsana New" pitchFamily="18" charset="-34"/>
                          <a:cs typeface="Angsana New" pitchFamily="18" charset="-34"/>
                        </a:rPr>
                        <a:t>กลูโคส</a:t>
                      </a:r>
                    </a:p>
                    <a:p>
                      <a:r>
                        <a:rPr lang="th-TH" sz="3600" b="1" dirty="0">
                          <a:latin typeface="Angsana New" pitchFamily="18" charset="-34"/>
                          <a:cs typeface="Angsana New" pitchFamily="18" charset="-34"/>
                        </a:rPr>
                        <a:t>มอลโทส</a:t>
                      </a:r>
                    </a:p>
                    <a:p>
                      <a:r>
                        <a:rPr lang="th-TH" sz="3600" b="1" dirty="0">
                          <a:latin typeface="Angsana New" pitchFamily="18" charset="-34"/>
                          <a:cs typeface="Angsana New" pitchFamily="18" charset="-34"/>
                        </a:rPr>
                        <a:t>กาแล็กโทส</a:t>
                      </a:r>
                    </a:p>
                    <a:p>
                      <a:r>
                        <a:rPr lang="th-TH" sz="3600" b="1" dirty="0">
                          <a:latin typeface="Angsana New" pitchFamily="18" charset="-34"/>
                          <a:cs typeface="Angsana New" pitchFamily="18" charset="-34"/>
                        </a:rPr>
                        <a:t>แล็กโทส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ngsana New" pitchFamily="18" charset="-34"/>
                          <a:cs typeface="Angsana New" pitchFamily="18" charset="-34"/>
                        </a:rPr>
                        <a:t>170</a:t>
                      </a:r>
                    </a:p>
                    <a:p>
                      <a:pPr algn="ctr"/>
                      <a:r>
                        <a:rPr lang="en-US" sz="3600" b="1" dirty="0"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  <a:p>
                      <a:pPr algn="ctr"/>
                      <a:r>
                        <a:rPr lang="en-US" sz="3600" b="1" dirty="0">
                          <a:latin typeface="Angsana New" pitchFamily="18" charset="-34"/>
                          <a:cs typeface="Angsana New" pitchFamily="18" charset="-34"/>
                        </a:rPr>
                        <a:t>75</a:t>
                      </a:r>
                    </a:p>
                    <a:p>
                      <a:pPr algn="ctr"/>
                      <a:r>
                        <a:rPr lang="en-US" sz="3600" b="1" dirty="0"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  <a:p>
                      <a:pPr algn="ctr"/>
                      <a:r>
                        <a:rPr lang="en-US" sz="3600" b="1" dirty="0"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  <a:p>
                      <a:pPr algn="ctr"/>
                      <a:r>
                        <a:rPr lang="en-US" sz="3600" b="1" dirty="0"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501F11-9FB0-47A1-B8A1-6ABE90DE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h-TH" sz="4800" dirty="0">
                <a:effectLst/>
              </a:rPr>
              <a:t>สมบัติของน้ำตาล</a:t>
            </a:r>
            <a:endParaRPr lang="th-TH" sz="4800" dirty="0"/>
          </a:p>
        </p:txBody>
      </p:sp>
      <p:sp>
        <p:nvSpPr>
          <p:cNvPr id="40963" name="ตัวยึดเนื้อหา 2">
            <a:extLst>
              <a:ext uri="{FF2B5EF4-FFF2-40B4-BE49-F238E27FC236}">
                <a16:creationId xmlns:a16="http://schemas.microsoft.com/office/drawing/2014/main" id="{6A3EFF3A-90F1-434C-86FC-0197E060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8800"/>
            <a:ext cx="8039100" cy="24431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4. </a:t>
            </a:r>
            <a:r>
              <a:rPr lang="th-TH" altLang="th-TH" b="1" dirty="0" err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ไฮโ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ดร</a:t>
            </a:r>
            <a:r>
              <a:rPr lang="th-TH" altLang="th-TH" b="1" dirty="0" err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ไลซิส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น้ำตาล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disaccharide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สามารถ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hydrol</a:t>
            </a:r>
            <a:r>
              <a:rPr lang="en-US" altLang="th-TH" b="1" dirty="0">
                <a:latin typeface="Angsana New" panose="02020603050405020304" pitchFamily="18" charset="-34"/>
              </a:rPr>
              <a:t>ysis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ได้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monosaccharide 2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โมเลกุล และ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H</a:t>
            </a:r>
            <a:r>
              <a:rPr lang="en-US" altLang="th-TH" b="1" baseline="-25000" dirty="0">
                <a:effectLst/>
                <a:latin typeface="Angsana New" panose="02020603050405020304" pitchFamily="18" charset="-34"/>
              </a:rPr>
              <a:t>2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O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เข้าร่วม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AF0E790-CF19-4838-B280-22A172FEC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2" y="3745897"/>
            <a:ext cx="8634616" cy="24877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เนื้อหา 2">
            <a:extLst>
              <a:ext uri="{FF2B5EF4-FFF2-40B4-BE49-F238E27FC236}">
                <a16:creationId xmlns:a16="http://schemas.microsoft.com/office/drawing/2014/main" id="{7D81E578-AFA6-4C04-9ED5-035C209C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4" y="1700808"/>
            <a:ext cx="3639890" cy="4680520"/>
          </a:xfrm>
        </p:spPr>
        <p:txBody>
          <a:bodyPr>
            <a:normAutofit lnSpcReduction="10000"/>
          </a:bodyPr>
          <a:lstStyle/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มี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monosaccharide 3-10(15)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โมเลกุล </a:t>
            </a:r>
            <a:r>
              <a:rPr lang="th-TH" altLang="th-TH" b="1" dirty="0">
                <a:latin typeface="Angsana New" panose="02020603050405020304" pitchFamily="18" charset="-34"/>
              </a:rPr>
              <a:t>เช่น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</a:t>
            </a:r>
            <a:r>
              <a:rPr lang="en-US" altLang="th-TH" b="1" dirty="0">
                <a:latin typeface="Angsana New" panose="02020603050405020304" pitchFamily="18" charset="-34"/>
              </a:rPr>
              <a:t>dextrin raffinose </a:t>
            </a:r>
            <a:r>
              <a:rPr lang="th-TH" altLang="th-TH" b="1" dirty="0">
                <a:latin typeface="Angsana New" panose="02020603050405020304" pitchFamily="18" charset="-34"/>
              </a:rPr>
              <a:t>และ</a:t>
            </a:r>
            <a:r>
              <a:rPr lang="en-US" altLang="th-TH" b="1" dirty="0">
                <a:latin typeface="Angsana New" panose="02020603050405020304" pitchFamily="18" charset="-34"/>
              </a:rPr>
              <a:t> stachyose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  <a:p>
            <a:pPr algn="thaiDist"/>
            <a:r>
              <a:rPr lang="en-US" altLang="th-TH" b="1" dirty="0">
                <a:latin typeface="Angsana New" panose="02020603050405020304" pitchFamily="18" charset="-34"/>
              </a:rPr>
              <a:t>dextrin</a:t>
            </a: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 lvl="1"/>
            <a:r>
              <a:rPr lang="th-TH" altLang="th-TH" sz="3200" b="1" dirty="0">
                <a:latin typeface="Angsana New" panose="02020603050405020304" pitchFamily="18" charset="-34"/>
              </a:rPr>
              <a:t>เป็นมีแขนง</a:t>
            </a:r>
            <a:r>
              <a:rPr lang="en-US" sz="3200" b="1" dirty="0">
                <a:latin typeface="Angsana New" pitchFamily="18" charset="-34"/>
                <a:cs typeface="Times New Roman"/>
              </a:rPr>
              <a:t> ∞</a:t>
            </a:r>
            <a:r>
              <a:rPr lang="en-US" altLang="th-TH" sz="3200" b="1" dirty="0">
                <a:latin typeface="Angsana New" panose="02020603050405020304" pitchFamily="18" charset="-34"/>
              </a:rPr>
              <a:t>–(1-6)–</a:t>
            </a:r>
            <a:r>
              <a:rPr lang="en-US" sz="3200" b="1" dirty="0">
                <a:latin typeface="Angsana New" pitchFamily="18" charset="-34"/>
              </a:rPr>
              <a:t>glucose </a:t>
            </a:r>
            <a:endParaRPr lang="en-US" altLang="th-TH" sz="3200" b="1" dirty="0">
              <a:latin typeface="Angsana New" panose="02020603050405020304" pitchFamily="18" charset="-34"/>
            </a:endParaRPr>
          </a:p>
          <a:p>
            <a:pPr lvl="1"/>
            <a:r>
              <a:rPr lang="th-TH" altLang="th-TH" sz="3200" b="1" dirty="0">
                <a:latin typeface="Angsana New" panose="02020603050405020304" pitchFamily="18" charset="-34"/>
              </a:rPr>
              <a:t>มี </a:t>
            </a:r>
            <a:r>
              <a:rPr lang="en-US" altLang="th-TH" sz="3200" b="1" dirty="0">
                <a:latin typeface="Angsana New" panose="02020603050405020304" pitchFamily="18" charset="-34"/>
              </a:rPr>
              <a:t>glucose </a:t>
            </a:r>
            <a:r>
              <a:rPr lang="th-TH" altLang="th-TH" sz="3200" b="1" dirty="0">
                <a:latin typeface="Angsana New" panose="02020603050405020304" pitchFamily="18" charset="-34"/>
              </a:rPr>
              <a:t>เป็นองค์ประกอบ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CC68F1-90C3-44F8-99C1-55035F930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 algn="thaiDist" eaLnBrk="1" hangingPunct="1"/>
            <a:r>
              <a:rPr lang="en-US" altLang="th-TH" sz="6000" b="1" dirty="0">
                <a:latin typeface="Angsana New" panose="02020603050405020304" pitchFamily="18" charset="-34"/>
                <a:cs typeface="+mn-cs"/>
              </a:rPr>
              <a:t>3</a:t>
            </a:r>
            <a:r>
              <a:rPr lang="en-US" altLang="th-TH" sz="6000" b="1" dirty="0">
                <a:effectLst/>
                <a:latin typeface="Angsana New" panose="02020603050405020304" pitchFamily="18" charset="-34"/>
                <a:cs typeface="+mn-cs"/>
              </a:rPr>
              <a:t>. oligo</a:t>
            </a:r>
            <a:r>
              <a:rPr lang="en-US" altLang="th-TH" sz="6000" b="1" dirty="0">
                <a:latin typeface="Angsana New" panose="02020603050405020304" pitchFamily="18" charset="-34"/>
                <a:cs typeface="+mn-cs"/>
              </a:rPr>
              <a:t>saccharide</a:t>
            </a:r>
            <a:endParaRPr lang="th-TH" altLang="th-TH" sz="6000" b="1" dirty="0">
              <a:effectLst/>
              <a:latin typeface="Angsana New" panose="02020603050405020304" pitchFamily="18" charset="-34"/>
              <a:cs typeface="+mn-cs"/>
            </a:endParaRPr>
          </a:p>
        </p:txBody>
      </p:sp>
      <p:pic>
        <p:nvPicPr>
          <p:cNvPr id="5122" name="Picture 2" descr="à¸à¸¥à¸à¸²à¸£à¸à¹à¸à¸«à¸²à¸£à¸¹à¸à¸ à¸²à¸à¸ªà¸³à¸«à¸£à¸±à¸ dextrin à¸à¸·à¸­">
            <a:extLst>
              <a:ext uri="{FF2B5EF4-FFF2-40B4-BE49-F238E27FC236}">
                <a16:creationId xmlns:a16="http://schemas.microsoft.com/office/drawing/2014/main" id="{465CAC32-265B-4B61-8486-8EBEB6F8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34" y="1432979"/>
            <a:ext cx="3639889" cy="45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32E2F97-F034-4E5C-9639-4EEC9B3D6FF0}"/>
              </a:ext>
            </a:extLst>
          </p:cNvPr>
          <p:cNvSpPr/>
          <p:nvPr/>
        </p:nvSpPr>
        <p:spPr>
          <a:xfrm>
            <a:off x="6084168" y="5998180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altLang="th-TH" b="1" dirty="0">
                <a:latin typeface="Angsana New" panose="02020603050405020304" pitchFamily="18" charset="-34"/>
              </a:rPr>
              <a:t>dextrin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>
            <a:extLst>
              <a:ext uri="{FF2B5EF4-FFF2-40B4-BE49-F238E27FC236}">
                <a16:creationId xmlns:a16="http://schemas.microsoft.com/office/drawing/2014/main" id="{1B17D860-52CD-4815-AE8F-1226FE0E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685" y="3670581"/>
            <a:ext cx="3194570" cy="269541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id="{BCC55BCB-2A46-4171-97D4-9DC29150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3" y="3635043"/>
            <a:ext cx="3357284" cy="283270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3013" name="TextBox 6">
            <a:extLst>
              <a:ext uri="{FF2B5EF4-FFF2-40B4-BE49-F238E27FC236}">
                <a16:creationId xmlns:a16="http://schemas.microsoft.com/office/drawing/2014/main" id="{994BA092-2730-4E2C-87FF-256B2F32A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921" y="6365999"/>
            <a:ext cx="1584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dirty="0"/>
              <a:t>raffinose</a:t>
            </a:r>
            <a:endParaRPr lang="th-TH" altLang="th-TH" dirty="0"/>
          </a:p>
        </p:txBody>
      </p:sp>
      <p:sp>
        <p:nvSpPr>
          <p:cNvPr id="43014" name="TextBox 7">
            <a:extLst>
              <a:ext uri="{FF2B5EF4-FFF2-40B4-BE49-F238E27FC236}">
                <a16:creationId xmlns:a16="http://schemas.microsoft.com/office/drawing/2014/main" id="{F3FB482F-C23B-4E39-831B-208145BA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762" y="6427554"/>
            <a:ext cx="1814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th-TH" sz="2400" dirty="0"/>
              <a:t>stachyose</a:t>
            </a:r>
            <a:endParaRPr lang="th-TH" altLang="th-TH" sz="2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9345689-5010-4F07-92B0-A1B7F5A60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/>
          <a:p>
            <a:pPr algn="thaiDist" eaLnBrk="1" hangingPunct="1"/>
            <a:r>
              <a:rPr lang="en-US" altLang="th-TH" sz="6000" b="1" dirty="0">
                <a:latin typeface="Angsana New" panose="02020603050405020304" pitchFamily="18" charset="-34"/>
                <a:cs typeface="+mn-cs"/>
              </a:rPr>
              <a:t>3</a:t>
            </a:r>
            <a:r>
              <a:rPr lang="en-US" altLang="th-TH" sz="6000" b="1" dirty="0">
                <a:effectLst/>
                <a:latin typeface="Angsana New" panose="02020603050405020304" pitchFamily="18" charset="-34"/>
                <a:cs typeface="+mn-cs"/>
              </a:rPr>
              <a:t>. oligo</a:t>
            </a:r>
            <a:r>
              <a:rPr lang="en-US" altLang="th-TH" sz="6000" b="1" dirty="0">
                <a:latin typeface="Angsana New" panose="02020603050405020304" pitchFamily="18" charset="-34"/>
                <a:cs typeface="+mn-cs"/>
              </a:rPr>
              <a:t>saccharide</a:t>
            </a:r>
            <a:endParaRPr lang="th-TH" altLang="th-TH" sz="6000" b="1" dirty="0">
              <a:effectLst/>
              <a:latin typeface="Angsana New" panose="02020603050405020304" pitchFamily="18" charset="-34"/>
              <a:cs typeface="+mn-cs"/>
            </a:endParaRPr>
          </a:p>
        </p:txBody>
      </p:sp>
      <p:sp>
        <p:nvSpPr>
          <p:cNvPr id="10" name="ตัวยึดเนื้อหา 2">
            <a:extLst>
              <a:ext uri="{FF2B5EF4-FFF2-40B4-BE49-F238E27FC236}">
                <a16:creationId xmlns:a16="http://schemas.microsoft.com/office/drawing/2014/main" id="{A5932CCB-3F1A-491A-8EBB-A9E74187D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0769"/>
            <a:ext cx="8229600" cy="2125648"/>
          </a:xfrm>
        </p:spPr>
        <p:txBody>
          <a:bodyPr>
            <a:normAutofit/>
          </a:bodyPr>
          <a:lstStyle/>
          <a:p>
            <a:pPr algn="thaiDist"/>
            <a:r>
              <a:rPr lang="en-US" altLang="th-TH" sz="2800" b="1" dirty="0">
                <a:latin typeface="Angsana New" panose="02020603050405020304" pitchFamily="18" charset="-34"/>
              </a:rPr>
              <a:t>raffinose </a:t>
            </a:r>
            <a:r>
              <a:rPr lang="th-TH" altLang="th-TH" sz="2800" b="1" dirty="0">
                <a:latin typeface="Angsana New" panose="02020603050405020304" pitchFamily="18" charset="-34"/>
              </a:rPr>
              <a:t>และ</a:t>
            </a:r>
            <a:r>
              <a:rPr lang="en-US" altLang="th-TH" sz="2800" b="1" dirty="0">
                <a:latin typeface="Angsana New" panose="02020603050405020304" pitchFamily="18" charset="-34"/>
              </a:rPr>
              <a:t> stachyose</a:t>
            </a:r>
            <a:endParaRPr lang="th-TH" altLang="th-TH" sz="2800" b="1" dirty="0">
              <a:effectLst/>
              <a:latin typeface="Angsana New" panose="02020603050405020304" pitchFamily="18" charset="-34"/>
            </a:endParaRPr>
          </a:p>
          <a:p>
            <a:pPr lvl="1" algn="thaiDist"/>
            <a:r>
              <a:rPr lang="en-US" altLang="th-TH" b="1" dirty="0">
                <a:latin typeface="Angsana New" panose="02020603050405020304" pitchFamily="18" charset="-34"/>
              </a:rPr>
              <a:t> raffinose </a:t>
            </a:r>
            <a:r>
              <a:rPr lang="th-TH" altLang="th-TH" b="1" dirty="0">
                <a:latin typeface="Angsana New" panose="02020603050405020304" pitchFamily="18" charset="-34"/>
              </a:rPr>
              <a:t>และ</a:t>
            </a:r>
            <a:r>
              <a:rPr lang="en-US" altLang="th-TH" b="1" dirty="0">
                <a:latin typeface="Angsana New" panose="02020603050405020304" pitchFamily="18" charset="-34"/>
              </a:rPr>
              <a:t> stachyose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ดูดซึมเข้าสู่ร่างกายได้ยาก</a:t>
            </a:r>
          </a:p>
          <a:p>
            <a:pPr lvl="1"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ทำให้เกิดกระบวนการหมักและมีแก๊สในลำไส้ (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flatulence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)</a:t>
            </a:r>
          </a:p>
          <a:p>
            <a:pPr lvl="1"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ในถั่วเหลืองมีสา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คิ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โอสประมาณ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1.21%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และรา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ฟิ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โนส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0.38%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836A12-E01C-4919-A7E3-6B7B64A2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b="1" dirty="0"/>
              <a:t>4. polysaccharide</a:t>
            </a:r>
            <a:endParaRPr lang="th-TH" b="1" dirty="0"/>
          </a:p>
        </p:txBody>
      </p:sp>
      <p:sp>
        <p:nvSpPr>
          <p:cNvPr id="44035" name="ตัวยึดเนื้อหา 2">
            <a:extLst>
              <a:ext uri="{FF2B5EF4-FFF2-40B4-BE49-F238E27FC236}">
                <a16:creationId xmlns:a16="http://schemas.microsoft.com/office/drawing/2014/main" id="{9896E4CA-1CE9-40CC-A3BB-2F9F1DABF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มี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mono</a:t>
            </a:r>
            <a:r>
              <a:rPr lang="en-US" altLang="th-TH" b="1" dirty="0">
                <a:latin typeface="Angsana New" panose="02020603050405020304" pitchFamily="18" charset="-34"/>
              </a:rPr>
              <a:t>saccharide</a:t>
            </a:r>
            <a:r>
              <a:rPr lang="th-TH" altLang="th-TH" b="1" dirty="0">
                <a:latin typeface="Angsana New" panose="02020603050405020304" pitchFamily="18" charset="-34"/>
              </a:rPr>
              <a:t>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ตั้งแต่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10 (15)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โมเลกุล ขึ้นไป</a:t>
            </a:r>
          </a:p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มีน้ำหนักสูง  รูปร่างไม่แน่นอน (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amorphous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)</a:t>
            </a:r>
          </a:p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ไม่มีสีและรสชาติ เมื่อละลายน้ำให้สารละลายคอลลอยด์</a:t>
            </a:r>
          </a:p>
          <a:p>
            <a:r>
              <a:rPr lang="th-TH" altLang="th-TH" b="1" dirty="0">
                <a:latin typeface="Angsana New" panose="02020603050405020304" pitchFamily="18" charset="-34"/>
              </a:rPr>
              <a:t>เป็นสายตรง หรือมีกิ่งก้านสาขา </a:t>
            </a:r>
          </a:p>
          <a:p>
            <a:r>
              <a:rPr lang="th-TH" altLang="th-TH" b="1" dirty="0">
                <a:latin typeface="Angsana New" panose="02020603050405020304" pitchFamily="18" charset="-34"/>
              </a:rPr>
              <a:t>แป้งเป็นแหล่งของคาร์โบไฮเดรตธรรมชาติที่ให้พลังงานแก่สัตว์ 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endParaRPr lang="th-TH" altLang="th-TH" b="1" dirty="0">
              <a:effectLst/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4. polysaccharide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การแบ่งกลุ่มโพลีแซคคาไรด์อาจแบ่งตามบทบาทหน้าที่ก็ได้  เช่น </a:t>
            </a:r>
          </a:p>
          <a:p>
            <a:r>
              <a:rPr lang="th-TH" b="1" dirty="0"/>
              <a:t>: ทำหน้าที่สะสมอาหาร (</a:t>
            </a:r>
            <a:r>
              <a:rPr lang="en-US" b="1" dirty="0"/>
              <a:t>storage) </a:t>
            </a:r>
          </a:p>
          <a:p>
            <a:r>
              <a:rPr lang="en-US" b="1" dirty="0"/>
              <a:t>: </a:t>
            </a:r>
            <a:r>
              <a:rPr lang="th-TH" b="1" dirty="0"/>
              <a:t>ทำหน้าที่เป็นโครงสร้าง</a:t>
            </a:r>
          </a:p>
          <a:p>
            <a:r>
              <a:rPr lang="th-TH" b="1" dirty="0"/>
              <a:t>ประกอบด้วยก็ได้ เช่น เซลลูโลส แป้ง และเฮมิเซลลูโลส เป็นต้น</a:t>
            </a:r>
            <a:endParaRPr lang="en-US" b="1" dirty="0"/>
          </a:p>
          <a:p>
            <a:r>
              <a:rPr lang="th-TH" b="1" dirty="0"/>
              <a:t>สะสมอยู่ในพืช เช่น ในเมล็ด หัว ใบและราก เป็นต้น </a:t>
            </a:r>
          </a:p>
          <a:p>
            <a:pPr marL="0" indent="0">
              <a:buNone/>
            </a:pP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100346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ตัวยึดเนื้อหา 2">
            <a:extLst>
              <a:ext uri="{FF2B5EF4-FFF2-40B4-BE49-F238E27FC236}">
                <a16:creationId xmlns:a16="http://schemas.microsoft.com/office/drawing/2014/main" id="{C9244E76-7D7A-4619-985F-5B3C8C9D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417638"/>
            <a:ext cx="8110537" cy="5165724"/>
          </a:xfrm>
        </p:spPr>
        <p:txBody>
          <a:bodyPr/>
          <a:lstStyle/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แบ่งตามโครงสร้างเป็น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3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กลุ่มใหญ่ๆ คือ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1. homoglycans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หรือโฮโมพอลิแซคคาไรด์ 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ประกอบด้วย</a:t>
            </a:r>
            <a:r>
              <a:rPr lang="en-US" altLang="th-TH" b="1" dirty="0">
                <a:latin typeface="Angsana New" panose="02020603050405020304" pitchFamily="18" charset="-34"/>
              </a:rPr>
              <a:t> monosaccharide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เพียงชนิดเดียว </a:t>
            </a: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2. heteroglycans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ประกอบด้วย</a:t>
            </a:r>
            <a:r>
              <a:rPr lang="en-US" altLang="th-TH" b="1" dirty="0">
                <a:latin typeface="Angsana New" panose="02020603050405020304" pitchFamily="18" charset="-34"/>
              </a:rPr>
              <a:t> monosaccharide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มากกว่า 1 ชนิด</a:t>
            </a: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effectLst/>
                <a:latin typeface="Angsana New" panose="02020603050405020304" pitchFamily="18" charset="-34"/>
              </a:rPr>
              <a:t>3. conjugated compounds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 dirty="0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: </a:t>
            </a:r>
            <a:r>
              <a:rPr lang="en-US" sz="2400" b="1" dirty="0"/>
              <a:t>polysaccharide</a:t>
            </a:r>
            <a:r>
              <a:rPr lang="en-US" b="1" dirty="0"/>
              <a:t>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ที่เกาะอยู่กับสารอื่น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E6BAC91-CEAE-474D-9C99-9CECD988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b="1" dirty="0"/>
              <a:t>4. polysaccharide</a:t>
            </a:r>
            <a:endParaRPr lang="th-TH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ชื่อเรื่อง 1">
            <a:extLst>
              <a:ext uri="{FF2B5EF4-FFF2-40B4-BE49-F238E27FC236}">
                <a16:creationId xmlns:a16="http://schemas.microsoft.com/office/drawing/2014/main" id="{E36CEE7C-7C24-4BA8-A05F-82986405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4. polysaccharide : starch</a:t>
            </a:r>
            <a:endParaRPr lang="th-TH" altLang="th-TH" dirty="0">
              <a:effectLst/>
              <a:latin typeface="Angsana New" panose="02020603050405020304" pitchFamily="18" charset="-34"/>
            </a:endParaRPr>
          </a:p>
        </p:txBody>
      </p:sp>
      <p:sp>
        <p:nvSpPr>
          <p:cNvPr id="46083" name="ตัวยึดเนื้อหา 2">
            <a:extLst>
              <a:ext uri="{FF2B5EF4-FFF2-40B4-BE49-F238E27FC236}">
                <a16:creationId xmlns:a16="http://schemas.microsoft.com/office/drawing/2014/main" id="{BD9802D2-FF7B-48FE-A614-AC4ABA83C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56792"/>
            <a:ext cx="7643813" cy="4114800"/>
          </a:xfrm>
        </p:spPr>
        <p:txBody>
          <a:bodyPr/>
          <a:lstStyle/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เป็น </a:t>
            </a:r>
            <a:r>
              <a:rPr lang="en-US" altLang="th-TH" b="1" dirty="0">
                <a:latin typeface="Angsana New" panose="02020603050405020304" pitchFamily="18" charset="-34"/>
              </a:rPr>
              <a:t>polymer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ของ </a:t>
            </a:r>
            <a:r>
              <a:rPr lang="en-US" altLang="th-TH" b="1" dirty="0">
                <a:latin typeface="Angsana New" panose="02020603050405020304" pitchFamily="18" charset="-34"/>
              </a:rPr>
              <a:t>glucose</a:t>
            </a:r>
            <a:r>
              <a:rPr lang="th-TH" altLang="th-TH" b="1" dirty="0">
                <a:latin typeface="Angsana New" panose="02020603050405020304" pitchFamily="18" charset="-34"/>
              </a:rPr>
              <a:t>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และเป็น</a:t>
            </a:r>
            <a:r>
              <a:rPr lang="en-US" altLang="th-TH" b="1" dirty="0">
                <a:latin typeface="Angsana New" panose="02020603050405020304" pitchFamily="18" charset="-34"/>
              </a:rPr>
              <a:t> homoglycans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ที่พบมากในพืช</a:t>
            </a:r>
          </a:p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สะสมในส่วน หัว ราก เมล็ดลำต้น และผล เป็นต้น</a:t>
            </a:r>
          </a:p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รวมตัวกันอยู่เป็นเม็ดสตาร์ช (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starch granule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) ที่อาจมีหรือไม่มีเม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มเบ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รนหุ้มก็ได้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>
            <a:extLst>
              <a:ext uri="{FF2B5EF4-FFF2-40B4-BE49-F238E27FC236}">
                <a16:creationId xmlns:a16="http://schemas.microsoft.com/office/drawing/2014/main" id="{8E5DA080-8016-440C-A241-D0363D5F1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7429"/>
            <a:ext cx="278606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3BCBC83A-14F4-4D53-B8CA-20621130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44" y="2422087"/>
            <a:ext cx="3838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ลูกศรซ้าย 6">
            <a:extLst>
              <a:ext uri="{FF2B5EF4-FFF2-40B4-BE49-F238E27FC236}">
                <a16:creationId xmlns:a16="http://schemas.microsoft.com/office/drawing/2014/main" id="{9F103D99-F605-44AC-B1DD-AE3E497126B0}"/>
              </a:ext>
            </a:extLst>
          </p:cNvPr>
          <p:cNvSpPr/>
          <p:nvPr/>
        </p:nvSpPr>
        <p:spPr>
          <a:xfrm rot="10800000" flipV="1">
            <a:off x="3413081" y="3839375"/>
            <a:ext cx="1491860" cy="8222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640757B9-9195-4F55-8B02-99916912DD7A}"/>
              </a:ext>
            </a:extLst>
          </p:cNvPr>
          <p:cNvSpPr/>
          <p:nvPr/>
        </p:nvSpPr>
        <p:spPr>
          <a:xfrm>
            <a:off x="357187" y="1500926"/>
            <a:ext cx="5708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3600" b="1" dirty="0">
                <a:latin typeface="Angsana New" panose="02020603050405020304" pitchFamily="18" charset="-34"/>
              </a:rPr>
              <a:t>สตาร์ช (</a:t>
            </a:r>
            <a:r>
              <a:rPr lang="en-US" altLang="th-TH" sz="3600" b="1" dirty="0">
                <a:latin typeface="Angsana New" panose="02020603050405020304" pitchFamily="18" charset="-34"/>
              </a:rPr>
              <a:t>starch</a:t>
            </a:r>
            <a:r>
              <a:rPr lang="th-TH" altLang="th-TH" sz="3600" b="1" dirty="0">
                <a:latin typeface="Angsana New" panose="02020603050405020304" pitchFamily="18" charset="-34"/>
              </a:rPr>
              <a:t>) </a:t>
            </a:r>
            <a:r>
              <a:rPr lang="en-US" altLang="th-TH" sz="3600" b="1" dirty="0">
                <a:latin typeface="Angsana New" panose="02020603050405020304" pitchFamily="18" charset="-34"/>
              </a:rPr>
              <a:t>:</a:t>
            </a:r>
            <a:r>
              <a:rPr lang="th-TH" altLang="th-TH" sz="3600" b="1" dirty="0">
                <a:latin typeface="Angsana New" panose="02020603050405020304" pitchFamily="18" charset="-34"/>
              </a:rPr>
              <a:t> ลักษณะของเม็ดสตาร์ช</a:t>
            </a:r>
            <a:endParaRPr lang="th-TH" sz="3600" b="1" dirty="0"/>
          </a:p>
        </p:txBody>
      </p:sp>
      <p:sp>
        <p:nvSpPr>
          <p:cNvPr id="8" name="ชื่อเรื่อง 7">
            <a:extLst>
              <a:ext uri="{FF2B5EF4-FFF2-40B4-BE49-F238E27FC236}">
                <a16:creationId xmlns:a16="http://schemas.microsoft.com/office/drawing/2014/main" id="{C308F2CB-BBF7-43EB-91BC-1A165D71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" y="456655"/>
            <a:ext cx="6130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4. polysaccharide : starch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427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AutoShape 5">
            <a:extLst>
              <a:ext uri="{FF2B5EF4-FFF2-40B4-BE49-F238E27FC236}">
                <a16:creationId xmlns:a16="http://schemas.microsoft.com/office/drawing/2014/main" id="{B8B16E16-28E4-473C-AFDF-78378EFAB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88" y="2262187"/>
            <a:ext cx="433388" cy="360362"/>
          </a:xfrm>
          <a:prstGeom prst="rightArrow">
            <a:avLst>
              <a:gd name="adj1" fmla="val 50000"/>
              <a:gd name="adj2" fmla="val 3006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62F57375-D271-41F1-8394-EF93789D8745}"/>
              </a:ext>
            </a:extLst>
          </p:cNvPr>
          <p:cNvSpPr>
            <a:spLocks noChangeArrowheads="1"/>
          </p:cNvSpPr>
          <p:nvPr/>
        </p:nvSpPr>
        <p:spPr bwMode="auto">
          <a:xfrm rot="2527399">
            <a:off x="2518192" y="4133398"/>
            <a:ext cx="431800" cy="1269320"/>
          </a:xfrm>
          <a:prstGeom prst="downArrow">
            <a:avLst>
              <a:gd name="adj1" fmla="val 50000"/>
              <a:gd name="adj2" fmla="val 2922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8749053A-738F-4564-BBB7-5B486A2A5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3501008"/>
            <a:ext cx="13127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/>
              <a:t>ถูกดูดซึม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D4E56926-96F2-4580-81E3-FCBB827D2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284" y="5377875"/>
            <a:ext cx="34356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/>
              <a:t>สะสมในรูปของไกลโคเจน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9E27F987-3BE4-4333-95DD-514DA262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846138"/>
            <a:ext cx="588654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5000" b="1" dirty="0"/>
              <a:t>ความสำคัญของคาร์โบไฮเดรต</a:t>
            </a:r>
          </a:p>
        </p:txBody>
      </p:sp>
      <p:sp>
        <p:nvSpPr>
          <p:cNvPr id="5131" name="AutoShape 20">
            <a:extLst>
              <a:ext uri="{FF2B5EF4-FFF2-40B4-BE49-F238E27FC236}">
                <a16:creationId xmlns:a16="http://schemas.microsoft.com/office/drawing/2014/main" id="{DF915A23-C58D-4D2E-A332-2F299D9A7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0" y="2327784"/>
            <a:ext cx="733425" cy="1800225"/>
          </a:xfrm>
          <a:prstGeom prst="curvedLeftArrow">
            <a:avLst>
              <a:gd name="adj1" fmla="val 41193"/>
              <a:gd name="adj2" fmla="val 98182"/>
              <a:gd name="adj3" fmla="val 352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32EE2BD5-9162-4A1E-B0D1-C0511FAFE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3573016"/>
            <a:ext cx="457313" cy="412749"/>
          </a:xfrm>
          <a:prstGeom prst="leftArrow">
            <a:avLst>
              <a:gd name="adj1" fmla="val 50000"/>
              <a:gd name="adj2" fmla="val 2865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 sz="1800"/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DE41EB1A-81A9-4F31-BDCC-6315C6806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088" y="3501008"/>
            <a:ext cx="2218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/>
              <a:t>น้ำตาลในเลือด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D6F9837F-196C-4D35-A0F1-045DB0560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009" y="2185150"/>
            <a:ext cx="31983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/>
              <a:t>ถูกย่อยในทางเดินอาหาร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64EBE350-8FC9-4049-90A0-344035BEC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409624"/>
            <a:ext cx="3066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/>
              <a:t>ใช้ประโยชน์ในรูป </a:t>
            </a:r>
            <a:r>
              <a:rPr lang="en-US" sz="3200" b="1" dirty="0"/>
              <a:t>ATP</a:t>
            </a:r>
            <a:endParaRPr lang="th-TH" sz="3200" b="1" dirty="0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E786E8B-B4C3-45DE-B730-D4AC32E6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68" y="1651962"/>
            <a:ext cx="2211076" cy="1657789"/>
          </a:xfrm>
          <a:prstGeom prst="rect">
            <a:avLst/>
          </a:prstGeom>
        </p:spPr>
      </p:pic>
      <p:sp>
        <p:nvSpPr>
          <p:cNvPr id="32" name="AutoShape 9">
            <a:extLst>
              <a:ext uri="{FF2B5EF4-FFF2-40B4-BE49-F238E27FC236}">
                <a16:creationId xmlns:a16="http://schemas.microsoft.com/office/drawing/2014/main" id="{45F05CC1-D643-4D2B-AA88-F944F473442E}"/>
              </a:ext>
            </a:extLst>
          </p:cNvPr>
          <p:cNvSpPr>
            <a:spLocks noChangeArrowheads="1"/>
          </p:cNvSpPr>
          <p:nvPr/>
        </p:nvSpPr>
        <p:spPr bwMode="auto">
          <a:xfrm rot="19369191">
            <a:off x="4940047" y="4173013"/>
            <a:ext cx="431800" cy="1164420"/>
          </a:xfrm>
          <a:prstGeom prst="downArrow">
            <a:avLst>
              <a:gd name="adj1" fmla="val 50000"/>
              <a:gd name="adj2" fmla="val 2922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th-TH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แป้งจะแยกตัวออกเป็น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/>
              <a:t> </a:t>
            </a:r>
            <a:r>
              <a:rPr lang="th-TH" b="1" dirty="0"/>
              <a:t>ส่วน เมื่อนำไปต้มกับน้ำ </a:t>
            </a:r>
          </a:p>
          <a:p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th-TH" b="1" dirty="0">
                <a:solidFill>
                  <a:srgbClr val="FF0000"/>
                </a:solidFill>
              </a:rPr>
              <a:t>ส่วนละลายน้ำ </a:t>
            </a:r>
            <a:r>
              <a:rPr lang="th-TH" b="1" dirty="0"/>
              <a:t>ได้แก่ </a:t>
            </a:r>
            <a:r>
              <a:rPr lang="en-US" b="1" dirty="0">
                <a:solidFill>
                  <a:srgbClr val="0070C0"/>
                </a:solidFill>
              </a:rPr>
              <a:t>amylose</a:t>
            </a:r>
            <a:r>
              <a:rPr lang="en-US" b="1" dirty="0"/>
              <a:t> </a:t>
            </a:r>
            <a:r>
              <a:rPr lang="th-TH" b="1" dirty="0"/>
              <a:t>คือละลายได้ในน้ำร้อน ทำปฏิกิริยากับไอโอดีนได้</a:t>
            </a:r>
            <a:r>
              <a:rPr lang="th-TH" b="1" dirty="0">
                <a:solidFill>
                  <a:srgbClr val="0070C0"/>
                </a:solidFill>
              </a:rPr>
              <a:t>สีน้ำเงิน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th-TH" b="1" dirty="0"/>
              <a:t>ประกอบด้วย </a:t>
            </a:r>
            <a:r>
              <a:rPr lang="en-US" b="1" dirty="0"/>
              <a:t>glucose </a:t>
            </a:r>
            <a:r>
              <a:rPr lang="th-TH" b="1" dirty="0"/>
              <a:t>ต่อกันด้วยพันธะ </a:t>
            </a:r>
            <a:r>
              <a:rPr lang="en-US" b="1" dirty="0">
                <a:latin typeface="Angsana New" pitchFamily="18" charset="-34"/>
                <a:cs typeface="Times New Roman" pitchFamily="18" charset="0"/>
              </a:rPr>
              <a:t>∞</a:t>
            </a:r>
            <a:r>
              <a:rPr lang="th-TH" b="1" dirty="0">
                <a:latin typeface="Angsana New" pitchFamily="18" charset="-34"/>
              </a:rPr>
              <a:t> </a:t>
            </a:r>
            <a:r>
              <a:rPr lang="en-US" b="1" dirty="0">
                <a:latin typeface="Angsana New" pitchFamily="18" charset="-34"/>
              </a:rPr>
              <a:t>-1, 4 –</a:t>
            </a:r>
            <a:r>
              <a:rPr lang="en-US" b="1" dirty="0" err="1">
                <a:latin typeface="Angsana New" pitchFamily="18" charset="-34"/>
              </a:rPr>
              <a:t>glycosidic</a:t>
            </a:r>
            <a:r>
              <a:rPr lang="en-US" b="1" dirty="0">
                <a:latin typeface="Angsana New" pitchFamily="18" charset="-34"/>
              </a:rPr>
              <a:t> linkage</a:t>
            </a:r>
            <a:r>
              <a:rPr lang="en-US" b="1" dirty="0"/>
              <a:t> </a:t>
            </a:r>
            <a:r>
              <a:rPr lang="th-TH" b="1" dirty="0"/>
              <a:t>ต่อกันเป็นลูกโซ่ </a:t>
            </a:r>
          </a:p>
          <a:p>
            <a:r>
              <a:rPr lang="th-TH" b="1" dirty="0"/>
              <a:t>ประกอบด้วย</a:t>
            </a:r>
            <a:r>
              <a:rPr lang="en-US" b="1" dirty="0"/>
              <a:t> glucose </a:t>
            </a:r>
            <a:r>
              <a:rPr lang="th-TH" b="1" dirty="0"/>
              <a:t>ประมาณ 100 – 10,000 หน่วย </a:t>
            </a:r>
          </a:p>
          <a:p>
            <a:endParaRPr lang="th-TH" b="1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044DB53-B307-4E35-9FE6-59F30678A923}"/>
              </a:ext>
            </a:extLst>
          </p:cNvPr>
          <p:cNvSpPr txBox="1">
            <a:spLocks/>
          </p:cNvSpPr>
          <p:nvPr/>
        </p:nvSpPr>
        <p:spPr>
          <a:xfrm>
            <a:off x="486511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4. polysaccharide : starch</a:t>
            </a:r>
            <a:endParaRPr lang="th-TH" altLang="th-TH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5196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790488F3-01B1-4FE5-899A-E6031265C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81" y="1437079"/>
            <a:ext cx="7858125" cy="1991921"/>
          </a:xfrm>
        </p:spPr>
        <p:txBody>
          <a:bodyPr/>
          <a:lstStyle/>
          <a:p>
            <a:pPr algn="thaiDist">
              <a:defRPr/>
            </a:pPr>
            <a:r>
              <a:rPr lang="th-TH" b="1" dirty="0">
                <a:effectLst/>
                <a:latin typeface="Angsana New" pitchFamily="18" charset="-34"/>
              </a:rPr>
              <a:t>จัดว่าเป็นพอลิเมอร</a:t>
            </a:r>
            <a:r>
              <a:rPr lang="th-TH" b="1" dirty="0" err="1">
                <a:effectLst/>
                <a:latin typeface="Angsana New" pitchFamily="18" charset="-34"/>
              </a:rPr>
              <a:t>์ข</a:t>
            </a:r>
            <a:r>
              <a:rPr lang="th-TH" b="1" dirty="0">
                <a:effectLst/>
                <a:latin typeface="Angsana New" pitchFamily="18" charset="-34"/>
              </a:rPr>
              <a:t>องน้ำตาลกลูโคสสายยาวที่มีขนาดใหญ่มาก</a:t>
            </a:r>
          </a:p>
          <a:p>
            <a:pPr algn="thaiDist">
              <a:defRPr/>
            </a:pPr>
            <a:r>
              <a:rPr lang="th-TH" b="1" dirty="0">
                <a:effectLst/>
                <a:latin typeface="Angsana New" pitchFamily="18" charset="-34"/>
              </a:rPr>
              <a:t>มีน้ำหนักโมเลกุลประมาณ </a:t>
            </a:r>
            <a:r>
              <a:rPr lang="en-US" b="1" dirty="0">
                <a:effectLst/>
                <a:latin typeface="Angsana New" pitchFamily="18" charset="-34"/>
              </a:rPr>
              <a:t>10 </a:t>
            </a:r>
            <a:r>
              <a:rPr lang="en-US" b="1" baseline="30000" dirty="0">
                <a:effectLst/>
                <a:latin typeface="Angsana New" pitchFamily="18" charset="-34"/>
              </a:rPr>
              <a:t>6 </a:t>
            </a:r>
            <a:r>
              <a:rPr lang="th-TH" b="1" dirty="0">
                <a:effectLst/>
                <a:latin typeface="Angsana New" pitchFamily="18" charset="-34"/>
              </a:rPr>
              <a:t>ดาลตัน</a:t>
            </a:r>
          </a:p>
          <a:p>
            <a:pPr algn="thaiDist">
              <a:defRPr/>
            </a:pPr>
            <a:endParaRPr lang="th-TH" b="1" baseline="30000" dirty="0">
              <a:effectLst/>
              <a:latin typeface="Angsana New" pitchFamily="18" charset="-34"/>
            </a:endParaRP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20916C1C-0CEA-4577-A6FA-09C3E1E2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5" y="3742311"/>
            <a:ext cx="7971822" cy="242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C977533D-D82B-48D6-9ACA-C408724D5220}"/>
              </a:ext>
            </a:extLst>
          </p:cNvPr>
          <p:cNvSpPr txBox="1">
            <a:spLocks/>
          </p:cNvSpPr>
          <p:nvPr/>
        </p:nvSpPr>
        <p:spPr>
          <a:xfrm>
            <a:off x="4699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4. polysaccharide : starch</a:t>
            </a:r>
            <a:endParaRPr lang="th-TH" altLang="th-TH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1993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เนื้อหา 2">
            <a:extLst>
              <a:ext uri="{FF2B5EF4-FFF2-40B4-BE49-F238E27FC236}">
                <a16:creationId xmlns:a16="http://schemas.microsoft.com/office/drawing/2014/main" id="{C3EF6B2F-669F-4FDF-A7DE-3C1BC1425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433662"/>
            <a:ext cx="7543800" cy="4114800"/>
          </a:xfrm>
        </p:spPr>
        <p:txBody>
          <a:bodyPr/>
          <a:lstStyle/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ข้าวเจ้าบางสายพันธุ์ไม่มี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อะไมโลส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เลย เรียกว่า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waxy starch</a:t>
            </a:r>
          </a:p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ข้าวโพดบางสายพันธุ์มี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อะไมโลส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สูง ประมาณ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52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และ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70-75%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เรียกว่า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high amylose corn starch</a:t>
            </a:r>
          </a:p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ข้าวโพดบางสายพันธุ์มี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อะไมโลส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สูงถึง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80%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เรียกว่า </a:t>
            </a:r>
            <a:r>
              <a:rPr lang="en-US" altLang="th-TH" b="1" dirty="0" err="1">
                <a:effectLst/>
                <a:latin typeface="Angsana New" panose="02020603050405020304" pitchFamily="18" charset="-34"/>
              </a:rPr>
              <a:t>amylomaize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2BC07223-A6FB-4150-89EC-5C50840A5C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4. polysaccharide : starch</a:t>
            </a:r>
            <a:endParaRPr lang="th-TH" altLang="th-TH" dirty="0"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th-TH" b="1" dirty="0">
                <a:solidFill>
                  <a:srgbClr val="FF0000"/>
                </a:solidFill>
              </a:rPr>
              <a:t>ส่วนไม่ละลายในน้ำร้อน </a:t>
            </a:r>
            <a:r>
              <a:rPr lang="th-TH" b="1" dirty="0"/>
              <a:t>เรียกว่า </a:t>
            </a:r>
            <a:r>
              <a:rPr lang="th-TH" b="1" dirty="0" err="1">
                <a:solidFill>
                  <a:srgbClr val="C00000"/>
                </a:solidFill>
              </a:rPr>
              <a:t>อะไมโล</a:t>
            </a:r>
            <a:r>
              <a:rPr lang="th-TH" b="1" dirty="0">
                <a:solidFill>
                  <a:srgbClr val="C00000"/>
                </a:solidFill>
              </a:rPr>
              <a:t>เพค</a:t>
            </a:r>
            <a:r>
              <a:rPr lang="th-TH" b="1" dirty="0"/>
              <a:t>ซิน</a:t>
            </a:r>
            <a:r>
              <a:rPr lang="en-US" b="1" dirty="0"/>
              <a:t> (amylopectin) </a:t>
            </a:r>
            <a:r>
              <a:rPr lang="th-TH" b="1" dirty="0"/>
              <a:t>เป็นส่วนประกอบส่วนใหญ่ของแป้ง</a:t>
            </a:r>
            <a:r>
              <a:rPr lang="en-US" b="1" dirty="0"/>
              <a:t> </a:t>
            </a:r>
            <a:endParaRPr lang="th-TH" b="1" dirty="0"/>
          </a:p>
          <a:p>
            <a:r>
              <a:rPr lang="th-TH" b="1" dirty="0"/>
              <a:t>เมื่อทำปฏิกิริยากับไอโอดีนจะได้</a:t>
            </a:r>
            <a:r>
              <a:rPr lang="th-TH" b="1" dirty="0">
                <a:solidFill>
                  <a:srgbClr val="C00000"/>
                </a:solidFill>
              </a:rPr>
              <a:t>สีม่วงแดง </a:t>
            </a:r>
          </a:p>
          <a:p>
            <a:r>
              <a:rPr lang="th-TH" b="1" dirty="0"/>
              <a:t>ส่วนประกอบของคล้าย </a:t>
            </a:r>
            <a:r>
              <a:rPr lang="en-US" b="1" dirty="0"/>
              <a:t>amylose </a:t>
            </a:r>
            <a:r>
              <a:rPr lang="th-TH" b="1" dirty="0"/>
              <a:t>แต่มีกิ่งแขนงของ </a:t>
            </a:r>
            <a:r>
              <a:rPr lang="en-US" b="1" dirty="0"/>
              <a:t>glucose </a:t>
            </a:r>
            <a:r>
              <a:rPr lang="th-TH" b="1" dirty="0"/>
              <a:t>โดยพันธะ</a:t>
            </a:r>
            <a:r>
              <a:rPr lang="en-US" b="1" dirty="0"/>
              <a:t> ∞ -1, 6 – </a:t>
            </a:r>
            <a:r>
              <a:rPr lang="en-US" b="1" dirty="0" err="1"/>
              <a:t>glycosidic</a:t>
            </a:r>
            <a:r>
              <a:rPr lang="en-US" b="1" dirty="0"/>
              <a:t> linkage</a:t>
            </a:r>
            <a:endParaRPr lang="th-TH" b="1" dirty="0"/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CF943FBF-A1B2-43FC-AA55-AA866249EC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4. polysaccharide : starch</a:t>
            </a:r>
            <a:endParaRPr lang="th-TH" altLang="th-TH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8908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ตัวยึดเนื้อหา 2">
            <a:extLst>
              <a:ext uri="{FF2B5EF4-FFF2-40B4-BE49-F238E27FC236}">
                <a16:creationId xmlns:a16="http://schemas.microsoft.com/office/drawing/2014/main" id="{D2122870-74A9-42ED-8380-AEE357E15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358187" cy="2016224"/>
          </a:xfrm>
        </p:spPr>
        <p:txBody>
          <a:bodyPr/>
          <a:lstStyle/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เป็น</a:t>
            </a:r>
            <a:r>
              <a:rPr lang="en-US" b="1" dirty="0"/>
              <a:t> homopolysaccharide </a:t>
            </a:r>
            <a:r>
              <a:rPr lang="th-TH" b="1" dirty="0">
                <a:latin typeface="Angsana New" panose="02020603050405020304" pitchFamily="18" charset="-34"/>
              </a:rPr>
              <a:t>ที่มีประมาณ</a:t>
            </a:r>
            <a:r>
              <a:rPr lang="en-US" b="1" dirty="0">
                <a:latin typeface="Angsana New" panose="02020603050405020304" pitchFamily="18" charset="-34"/>
              </a:rPr>
              <a:t>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70-100%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ของแป้ง</a:t>
            </a:r>
          </a:p>
          <a:p>
            <a:r>
              <a:rPr lang="th-TH" altLang="th-TH" b="1" dirty="0">
                <a:effectLst/>
                <a:latin typeface="Angsana New" panose="02020603050405020304" pitchFamily="18" charset="-34"/>
              </a:rPr>
              <a:t>เป็นโครงสร้างที่มีแขนงแยกออกมา แต่ละแขนงมีกลูโคสประมาณ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20-35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หน่วย</a:t>
            </a:r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1294AAEC-A8ED-4E6F-AF06-223A0280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6694262" cy="306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0698ACFA-F043-4870-9B00-EA48757C00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4. polysaccharide : starch</a:t>
            </a:r>
            <a:endParaRPr lang="th-TH" altLang="th-TH" dirty="0"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DC6BD4E5-5630-408F-8B02-0C23DAC4F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66675"/>
              </p:ext>
            </p:extLst>
          </p:nvPr>
        </p:nvGraphicFramePr>
        <p:xfrm>
          <a:off x="12700" y="2708920"/>
          <a:ext cx="9144000" cy="36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635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พืช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รูปร่าง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err="1">
                          <a:latin typeface="Angsana New" pitchFamily="18" charset="-34"/>
                          <a:cs typeface="Angsana New" pitchFamily="18" charset="-34"/>
                        </a:rPr>
                        <a:t>อะไมโลส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678">
                <a:tc>
                  <a:txBody>
                    <a:bodyPr/>
                    <a:lstStyle/>
                    <a:p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ข้าวสาลี</a:t>
                      </a:r>
                      <a:b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ข้าวโพด</a:t>
                      </a:r>
                      <a:b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ข้าวเจ้า</a:t>
                      </a:r>
                      <a:b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ข้าวบาร์เลย์</a:t>
                      </a:r>
                      <a:b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มันฝรั่ง</a:t>
                      </a:r>
                      <a:b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กลมแบน และหลายเหลี่ยม</a:t>
                      </a:r>
                    </a:p>
                    <a:p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หลายเหลี่ยม</a:t>
                      </a:r>
                    </a:p>
                    <a:p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หลายเหลี่ยม</a:t>
                      </a:r>
                    </a:p>
                    <a:p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กลมแบน</a:t>
                      </a:r>
                    </a:p>
                    <a:p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กลมรีคล้ายไข่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16-31</a:t>
                      </a:r>
                    </a:p>
                    <a:p>
                      <a:pPr algn="ctr"/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28</a:t>
                      </a:r>
                    </a:p>
                    <a:p>
                      <a:pPr algn="ctr"/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14-32</a:t>
                      </a:r>
                    </a:p>
                    <a:p>
                      <a:pPr algn="ctr"/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22-29</a:t>
                      </a:r>
                    </a:p>
                    <a:p>
                      <a:pPr algn="ctr"/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145" name="TextBox 6">
            <a:extLst>
              <a:ext uri="{FF2B5EF4-FFF2-40B4-BE49-F238E27FC236}">
                <a16:creationId xmlns:a16="http://schemas.microsoft.com/office/drawing/2014/main" id="{F8A48642-B73D-48B9-85B3-0A3A901F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77" y="1403648"/>
            <a:ext cx="75311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3200" b="1" dirty="0">
                <a:latin typeface="Angsana New" panose="02020603050405020304" pitchFamily="18" charset="-34"/>
              </a:rPr>
              <a:t>เม็ดสตาร์ชส่วนใหญ่ประกอบด้วย</a:t>
            </a:r>
            <a:r>
              <a:rPr lang="th-TH" altLang="th-TH" sz="3200" b="1" dirty="0" err="1">
                <a:latin typeface="Angsana New" panose="02020603050405020304" pitchFamily="18" charset="-34"/>
              </a:rPr>
              <a:t>อะไมโลส</a:t>
            </a:r>
            <a:r>
              <a:rPr lang="th-TH" altLang="th-TH" sz="3200" b="1" dirty="0">
                <a:latin typeface="Angsana New" panose="02020603050405020304" pitchFamily="18" charset="-34"/>
              </a:rPr>
              <a:t>ประมาณ </a:t>
            </a:r>
            <a:r>
              <a:rPr lang="en-US" altLang="th-TH" sz="3200" b="1" dirty="0">
                <a:latin typeface="Angsana New" panose="02020603050405020304" pitchFamily="18" charset="-34"/>
              </a:rPr>
              <a:t>20-39% </a:t>
            </a:r>
            <a:endParaRPr lang="th-TH" altLang="th-TH" sz="3200" b="1" dirty="0">
              <a:latin typeface="Angsana New" panose="02020603050405020304" pitchFamily="18" charset="-34"/>
            </a:endParaRPr>
          </a:p>
          <a:p>
            <a:pPr eaLnBrk="1" hangingPunct="1"/>
            <a:r>
              <a:rPr lang="th-TH" altLang="th-TH" sz="3200" b="1" dirty="0">
                <a:latin typeface="Angsana New" panose="02020603050405020304" pitchFamily="18" charset="-34"/>
              </a:rPr>
              <a:t>และ</a:t>
            </a:r>
            <a:r>
              <a:rPr lang="th-TH" altLang="th-TH" sz="3200" b="1" dirty="0" err="1">
                <a:latin typeface="Angsana New" panose="02020603050405020304" pitchFamily="18" charset="-34"/>
              </a:rPr>
              <a:t>อะไมโลเ</a:t>
            </a:r>
            <a:r>
              <a:rPr lang="th-TH" altLang="th-TH" sz="3200" b="1" dirty="0">
                <a:latin typeface="Angsana New" panose="02020603050405020304" pitchFamily="18" charset="-34"/>
              </a:rPr>
              <a:t>พกตินประมาณ </a:t>
            </a:r>
            <a:r>
              <a:rPr lang="en-US" altLang="th-TH" sz="3200" b="1" dirty="0">
                <a:latin typeface="Angsana New" panose="02020603050405020304" pitchFamily="18" charset="-34"/>
              </a:rPr>
              <a:t>70-80%</a:t>
            </a:r>
            <a:r>
              <a:rPr lang="th-TH" altLang="th-TH" sz="3200" b="1" dirty="0">
                <a:latin typeface="Angsana New" panose="02020603050405020304" pitchFamily="18" charset="-34"/>
              </a:rPr>
              <a:t> ทั้งนี้ขึ้นกับชนิดของพืช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BCDA6625-1607-4409-A651-923D88196B74}"/>
              </a:ext>
            </a:extLst>
          </p:cNvPr>
          <p:cNvSpPr txBox="1">
            <a:spLocks/>
          </p:cNvSpPr>
          <p:nvPr/>
        </p:nvSpPr>
        <p:spPr>
          <a:xfrm>
            <a:off x="4699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4. polysaccharide : starch</a:t>
            </a:r>
            <a:endParaRPr lang="th-TH" altLang="th-TH" dirty="0"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 descr="http://coursewares.mju.ac.th:81/e-learning47/section2/an431/content/lesson02.files/image01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7" y="2132856"/>
            <a:ext cx="331236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coursewares.mju.ac.th:81/e-learning47/section2/an431/content/lesson02.files/image008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74" y="2060848"/>
            <a:ext cx="468052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268F534F-DB8A-443A-AC29-A62E7F9A8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4. polysaccharide : starch</a:t>
            </a:r>
            <a:endParaRPr lang="th-TH" altLang="th-TH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9902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530248-94B2-4054-8F98-59E8FBE0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4319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Amylose VS Amylopectin</a:t>
            </a:r>
            <a:endParaRPr lang="th-TH" dirty="0"/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3A12982A-DAC2-4CA5-81FE-692B30D984BF}"/>
              </a:ext>
            </a:extLst>
          </p:cNvPr>
          <p:cNvGraphicFramePr>
            <a:graphicFrameLocks noGrp="1"/>
          </p:cNvGraphicFramePr>
          <p:nvPr/>
        </p:nvGraphicFramePr>
        <p:xfrm>
          <a:off x="0" y="1627188"/>
          <a:ext cx="9144000" cy="523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62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err="1">
                          <a:latin typeface="Angsana New" pitchFamily="18" charset="-34"/>
                          <a:cs typeface="Angsana New" pitchFamily="18" charset="-34"/>
                        </a:rPr>
                        <a:t>อะไมโลส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err="1">
                          <a:latin typeface="Angsana New" pitchFamily="18" charset="-34"/>
                          <a:cs typeface="Angsana New" pitchFamily="18" charset="-34"/>
                        </a:rPr>
                        <a:t>อะไมโลเพกติน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192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 ประกอบด้วยโมเลกุลกลูโคสที่ต่อกัน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    เป็น เส้นตรงด้วยพันธะ </a:t>
                      </a:r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∞-1,4</a:t>
                      </a:r>
                    </a:p>
                    <a:p>
                      <a:endParaRPr lang="en-US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2. 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ประกอบด้วยกลูโคส </a:t>
                      </a:r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-10,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000 หน่วย</a:t>
                      </a:r>
                      <a:endParaRPr lang="en-US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3. 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ละลายน้ำได้น้อย</a:t>
                      </a: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4. 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เมื่อต้มในน้ำจะมีความข้นหนืดน้อย</a:t>
                      </a: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5. 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ต้มแล้วทิ้งไว้จะจับตัวเป็นวุ้นและแผ่น  </a:t>
                      </a:r>
                    </a:p>
                    <a:p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    แข็งได้</a:t>
                      </a: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6. 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ให้สีน้ำเงินกับสารละลายไอโอดีน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1.โมเลกุลกลูโคสที่ต่อกันด้วยพันธะ </a:t>
                      </a:r>
                    </a:p>
                    <a:p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∞-1,4 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และมีการแตกกิ่งด้วยพันธะ</a:t>
                      </a:r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   ∞-1,6</a:t>
                      </a: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  <a:r>
                        <a:rPr lang="th-TH" sz="32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แต่ละกิ่งมีกลูโคส 20-</a:t>
                      </a:r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5 หน่วย</a:t>
                      </a: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3. 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ละลายน้ำได้ดีกว่า</a:t>
                      </a:r>
                      <a:endParaRPr lang="en-US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4.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 เมื่อต้มในน้ำจะข้นหนืดมากและใส</a:t>
                      </a:r>
                      <a:endParaRPr lang="en-US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5. 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ไม่จับตัวเป็นวุ้นและแผ่นแข็ง</a:t>
                      </a:r>
                      <a:endParaRPr lang="en-US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3200" b="1" dirty="0">
                          <a:latin typeface="Angsana New" pitchFamily="18" charset="-34"/>
                          <a:cs typeface="Angsana New" pitchFamily="18" charset="-34"/>
                        </a:rPr>
                        <a:t>6. </a:t>
                      </a:r>
                      <a:r>
                        <a:rPr lang="th-TH" sz="3200" b="1" dirty="0">
                          <a:latin typeface="Angsana New" pitchFamily="18" charset="-34"/>
                          <a:cs typeface="Angsana New" pitchFamily="18" charset="-34"/>
                        </a:rPr>
                        <a:t>ให้สีม่วงแดงกับสารละลายไอโอดีน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2D5FCC-48C9-446E-B0BF-B053C14B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Amylose-iodine complex</a:t>
            </a:r>
            <a:endParaRPr lang="th-TH" dirty="0"/>
          </a:p>
        </p:txBody>
      </p:sp>
      <p:sp>
        <p:nvSpPr>
          <p:cNvPr id="53251" name="ตัวยึดเนื้อหา 2">
            <a:extLst>
              <a:ext uri="{FF2B5EF4-FFF2-40B4-BE49-F238E27FC236}">
                <a16:creationId xmlns:a16="http://schemas.microsoft.com/office/drawing/2014/main" id="{BC9AB792-6519-461F-972E-36130C728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en-US" dirty="0"/>
              <a:t>Amylose</a:t>
            </a:r>
            <a:r>
              <a:rPr lang="th-TH" dirty="0"/>
              <a:t> </a:t>
            </a:r>
            <a:r>
              <a:rPr lang="th-TH" altLang="th-TH" b="1" dirty="0">
                <a:effectLst/>
              </a:rPr>
              <a:t>มีโครงสร้างโมเลกุลประกอบด้วยกลูโคสเรียงต่อกันเป็นโซ่ยาว</a:t>
            </a:r>
          </a:p>
          <a:p>
            <a:pPr algn="thaiDist"/>
            <a:r>
              <a:rPr lang="th-TH" altLang="th-TH" b="1" dirty="0">
                <a:effectLst/>
              </a:rPr>
              <a:t>ทำให้เกิดรูปร่างโมเลกุลเป็นวงเป็นเกลียว  ทำให้</a:t>
            </a:r>
            <a:r>
              <a:rPr lang="en-US" altLang="th-TH" b="1" dirty="0"/>
              <a:t> </a:t>
            </a:r>
            <a:r>
              <a:rPr lang="en-US" dirty="0"/>
              <a:t>Amylose</a:t>
            </a:r>
            <a:r>
              <a:rPr lang="th-TH" altLang="th-TH" b="1" dirty="0">
                <a:effectLst/>
              </a:rPr>
              <a:t>สามารถรวมตัวกับโมเลกุลที่มีขนาดเล็ก เช่น ไอโอดีนได้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D96468E2-430F-4874-9281-ED9E5E74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>
            <a:extLst>
              <a:ext uri="{FF2B5EF4-FFF2-40B4-BE49-F238E27FC236}">
                <a16:creationId xmlns:a16="http://schemas.microsoft.com/office/drawing/2014/main" id="{0A4FB27F-19E3-404B-A77A-020B6BF6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64293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ชื่อเรื่อง 1">
            <a:extLst>
              <a:ext uri="{FF2B5EF4-FFF2-40B4-BE49-F238E27FC236}">
                <a16:creationId xmlns:a16="http://schemas.microsoft.com/office/drawing/2014/main" id="{67C72A2A-F616-4A6D-996A-3EE500E1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75" y="4429125"/>
            <a:ext cx="2714625" cy="1928813"/>
          </a:xfrm>
        </p:spPr>
        <p:txBody>
          <a:bodyPr/>
          <a:lstStyle/>
          <a:p>
            <a:pPr algn="ctr"/>
            <a:r>
              <a:rPr lang="en-US" altLang="th-TH" sz="4000">
                <a:effectLst/>
                <a:latin typeface="Angsana New" panose="02020603050405020304" pitchFamily="18" charset="-34"/>
              </a:rPr>
              <a:t>amylose-iodine complex</a:t>
            </a:r>
            <a:endParaRPr lang="th-TH" altLang="th-TH" sz="4000">
              <a:effectLst/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7274AA-09AC-49F0-8EF1-0231DDDB0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algn="thaiDist" eaLnBrk="1" hangingPunct="1">
              <a:defRPr/>
            </a:pPr>
            <a:r>
              <a:rPr lang="th-TH" sz="5000"/>
              <a:t>กระบวนการสังเคราะห์แสง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788C0FE1-AAA7-4B2D-A6CD-4DD2F893B664}"/>
              </a:ext>
            </a:extLst>
          </p:cNvPr>
          <p:cNvGrpSpPr>
            <a:grpSpLocks/>
          </p:cNvGrpSpPr>
          <p:nvPr/>
        </p:nvGrpSpPr>
        <p:grpSpPr bwMode="auto">
          <a:xfrm>
            <a:off x="568325" y="1916113"/>
            <a:ext cx="7562850" cy="1584325"/>
            <a:chOff x="358" y="1207"/>
            <a:chExt cx="4764" cy="998"/>
          </a:xfrm>
        </p:grpSpPr>
        <p:sp>
          <p:nvSpPr>
            <p:cNvPr id="4099" name="Text Box 3">
              <a:extLst>
                <a:ext uri="{FF2B5EF4-FFF2-40B4-BE49-F238E27FC236}">
                  <a16:creationId xmlns:a16="http://schemas.microsoft.com/office/drawing/2014/main" id="{BDCCAA37-BD06-4EB1-8F96-1AD2581E2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" y="1518"/>
              <a:ext cx="5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3200" b="1">
                  <a:latin typeface="Angsana New" pitchFamily="18" charset="-34"/>
                </a:rPr>
                <a:t>6 </a:t>
              </a:r>
              <a:r>
                <a:rPr lang="en-US" sz="3200" b="1">
                  <a:latin typeface="Angsana New" pitchFamily="18" charset="-34"/>
                </a:rPr>
                <a:t>CO</a:t>
              </a:r>
              <a:r>
                <a:rPr lang="en-US" sz="3200" b="1" baseline="-25000">
                  <a:latin typeface="Angsana New" pitchFamily="18" charset="-34"/>
                </a:rPr>
                <a:t>2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4100" name="Text Box 4">
              <a:extLst>
                <a:ext uri="{FF2B5EF4-FFF2-40B4-BE49-F238E27FC236}">
                  <a16:creationId xmlns:a16="http://schemas.microsoft.com/office/drawing/2014/main" id="{7851FE97-D800-44CF-B5CC-D172FFF90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505"/>
              <a:ext cx="2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>
                  <a:latin typeface="Angsana New" pitchFamily="18" charset="-34"/>
                </a:rPr>
                <a:t>+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4101" name="Text Box 5">
              <a:extLst>
                <a:ext uri="{FF2B5EF4-FFF2-40B4-BE49-F238E27FC236}">
                  <a16:creationId xmlns:a16="http://schemas.microsoft.com/office/drawing/2014/main" id="{22422E1E-B20A-4DD6-90B2-FADF8FE84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523"/>
              <a:ext cx="56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000" b="1">
                  <a:latin typeface="Angsana New" pitchFamily="18" charset="-34"/>
                </a:rPr>
                <a:t>6 H</a:t>
              </a:r>
              <a:r>
                <a:rPr lang="en-US" sz="3000" b="1" baseline="-25000">
                  <a:latin typeface="Angsana New" pitchFamily="18" charset="-34"/>
                </a:rPr>
                <a:t>2</a:t>
              </a:r>
              <a:r>
                <a:rPr lang="en-US" sz="3000" b="1">
                  <a:latin typeface="Angsana New" pitchFamily="18" charset="-34"/>
                </a:rPr>
                <a:t>O </a:t>
              </a:r>
            </a:p>
          </p:txBody>
        </p:sp>
        <p:sp>
          <p:nvSpPr>
            <p:cNvPr id="6157" name="Line 6">
              <a:extLst>
                <a:ext uri="{FF2B5EF4-FFF2-40B4-BE49-F238E27FC236}">
                  <a16:creationId xmlns:a16="http://schemas.microsoft.com/office/drawing/2014/main" id="{BAEF18D3-7F63-4C52-B120-6AA205AE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1706"/>
              <a:ext cx="9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4103" name="Text Box 7">
              <a:extLst>
                <a:ext uri="{FF2B5EF4-FFF2-40B4-BE49-F238E27FC236}">
                  <a16:creationId xmlns:a16="http://schemas.microsoft.com/office/drawing/2014/main" id="{B88F5186-BB85-4ECA-82E6-78B8BCC6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207"/>
              <a:ext cx="99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3200" b="1" dirty="0"/>
                <a:t>คลอโรฟิลล์</a:t>
              </a:r>
            </a:p>
          </p:txBody>
        </p:sp>
        <p:sp>
          <p:nvSpPr>
            <p:cNvPr id="4104" name="Text Box 8">
              <a:extLst>
                <a:ext uri="{FF2B5EF4-FFF2-40B4-BE49-F238E27FC236}">
                  <a16:creationId xmlns:a16="http://schemas.microsoft.com/office/drawing/2014/main" id="{3C111449-3FF1-45C0-A614-A67175F2A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5" y="1840"/>
              <a:ext cx="55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3200" b="1" dirty="0"/>
                <a:t>แสง</a:t>
              </a:r>
            </a:p>
          </p:txBody>
        </p:sp>
        <p:sp>
          <p:nvSpPr>
            <p:cNvPr id="4105" name="Text Box 9">
              <a:extLst>
                <a:ext uri="{FF2B5EF4-FFF2-40B4-BE49-F238E27FC236}">
                  <a16:creationId xmlns:a16="http://schemas.microsoft.com/office/drawing/2014/main" id="{D3C90370-C864-4479-AA04-5EA87B996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2" y="1508"/>
              <a:ext cx="9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>
                  <a:latin typeface="Angsana New" pitchFamily="18" charset="-34"/>
                </a:rPr>
                <a:t>C</a:t>
              </a:r>
              <a:r>
                <a:rPr lang="en-US" sz="3200" b="1" baseline="-25000">
                  <a:latin typeface="Angsana New" pitchFamily="18" charset="-34"/>
                </a:rPr>
                <a:t>6</a:t>
              </a:r>
              <a:r>
                <a:rPr lang="en-US" sz="3200" b="1">
                  <a:latin typeface="Angsana New" pitchFamily="18" charset="-34"/>
                </a:rPr>
                <a:t>H</a:t>
              </a:r>
              <a:r>
                <a:rPr lang="en-US" sz="3200" b="1" baseline="-25000">
                  <a:latin typeface="Angsana New" pitchFamily="18" charset="-34"/>
                </a:rPr>
                <a:t>12</a:t>
              </a:r>
              <a:r>
                <a:rPr lang="en-US" sz="3200" b="1">
                  <a:latin typeface="Angsana New" pitchFamily="18" charset="-34"/>
                </a:rPr>
                <a:t>O</a:t>
              </a:r>
              <a:r>
                <a:rPr lang="en-US" sz="3200" b="1" baseline="-25000">
                  <a:latin typeface="Angsana New" pitchFamily="18" charset="-34"/>
                </a:rPr>
                <a:t>6</a:t>
              </a:r>
            </a:p>
          </p:txBody>
        </p:sp>
        <p:sp>
          <p:nvSpPr>
            <p:cNvPr id="4106" name="Text Box 10">
              <a:extLst>
                <a:ext uri="{FF2B5EF4-FFF2-40B4-BE49-F238E27FC236}">
                  <a16:creationId xmlns:a16="http://schemas.microsoft.com/office/drawing/2014/main" id="{D218C73A-DD1A-440A-885E-E07FFBD54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" y="1478"/>
              <a:ext cx="2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>
                  <a:latin typeface="Angsana New" pitchFamily="18" charset="-34"/>
                </a:rPr>
                <a:t>+</a:t>
              </a:r>
              <a:endParaRPr lang="th-TH" sz="3200" b="1">
                <a:latin typeface="Angsana New" pitchFamily="18" charset="-34"/>
              </a:endParaRPr>
            </a:p>
          </p:txBody>
        </p:sp>
        <p:sp>
          <p:nvSpPr>
            <p:cNvPr id="4107" name="Text Box 11">
              <a:extLst>
                <a:ext uri="{FF2B5EF4-FFF2-40B4-BE49-F238E27FC236}">
                  <a16:creationId xmlns:a16="http://schemas.microsoft.com/office/drawing/2014/main" id="{514D340C-57B4-498A-AA62-3193702E3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1" y="1497"/>
              <a:ext cx="39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>
                  <a:latin typeface="Angsana New" pitchFamily="18" charset="-34"/>
                </a:rPr>
                <a:t>6O</a:t>
              </a:r>
              <a:r>
                <a:rPr lang="en-US" sz="3200" b="1" baseline="-25000">
                  <a:latin typeface="Angsana New" pitchFamily="18" charset="-34"/>
                </a:rPr>
                <a:t>2</a:t>
              </a:r>
              <a:endParaRPr lang="th-TH" sz="3200" b="1">
                <a:latin typeface="Angsana New" pitchFamily="18" charset="-34"/>
              </a:endParaRP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5D342BD7-80C8-403A-8182-1D7EE0823F7E}"/>
              </a:ext>
            </a:extLst>
          </p:cNvPr>
          <p:cNvGrpSpPr>
            <a:grpSpLocks/>
          </p:cNvGrpSpPr>
          <p:nvPr/>
        </p:nvGrpSpPr>
        <p:grpSpPr bwMode="auto">
          <a:xfrm>
            <a:off x="3765550" y="3284538"/>
            <a:ext cx="5054600" cy="2362200"/>
            <a:chOff x="2372" y="2069"/>
            <a:chExt cx="3184" cy="1488"/>
          </a:xfrm>
        </p:grpSpPr>
        <p:sp>
          <p:nvSpPr>
            <p:cNvPr id="6152" name="AutoShape 12">
              <a:extLst>
                <a:ext uri="{FF2B5EF4-FFF2-40B4-BE49-F238E27FC236}">
                  <a16:creationId xmlns:a16="http://schemas.microsoft.com/office/drawing/2014/main" id="{0ED5E403-86C3-4B96-A37B-57DADBFF9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069"/>
              <a:ext cx="306" cy="2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4109" name="Text Box 13">
              <a:extLst>
                <a:ext uri="{FF2B5EF4-FFF2-40B4-BE49-F238E27FC236}">
                  <a16:creationId xmlns:a16="http://schemas.microsoft.com/office/drawing/2014/main" id="{FBB315B6-BDDA-411E-91BD-A70F43D58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" y="2568"/>
              <a:ext cx="318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thaiDist">
                <a:defRPr/>
              </a:pPr>
              <a:r>
                <a:rPr lang="th-TH" sz="3200" b="1" dirty="0"/>
                <a:t>นำไปสังเคราะห์คาร์โบไฮเดรตเชิงซ้อนชนิด</a:t>
              </a:r>
              <a:r>
                <a:rPr lang="th-TH" sz="3200" b="1" dirty="0" err="1"/>
                <a:t>ต่างๆ</a:t>
              </a:r>
              <a:r>
                <a:rPr lang="th-TH" sz="3200" b="1" dirty="0"/>
                <a:t> เช่น ไดแซ็กคาไรด์ โอลิโกแซ</a:t>
              </a:r>
              <a:r>
                <a:rPr lang="th-TH" sz="3200" b="1" dirty="0" err="1"/>
                <a:t>็ก</a:t>
              </a:r>
              <a:r>
                <a:rPr lang="th-TH" sz="3200" b="1" dirty="0"/>
                <a:t>คาไรด์ </a:t>
              </a:r>
              <a:r>
                <a:rPr lang="th-TH" sz="3200" b="1" dirty="0">
                  <a:solidFill>
                    <a:srgbClr val="FF0000"/>
                  </a:solidFill>
                </a:rPr>
                <a:t>และพอลิแซ</a:t>
              </a:r>
              <a:r>
                <a:rPr lang="th-TH" sz="3200" b="1" dirty="0" err="1">
                  <a:solidFill>
                    <a:srgbClr val="FF0000"/>
                  </a:solidFill>
                </a:rPr>
                <a:t>็ก</a:t>
              </a:r>
              <a:r>
                <a:rPr lang="th-TH" sz="3200" b="1" dirty="0">
                  <a:solidFill>
                    <a:srgbClr val="FF0000"/>
                  </a:solidFill>
                </a:rPr>
                <a:t>คาไรด์</a:t>
              </a:r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E9625713-03A6-4CD9-8630-B8BFD1EBC716}"/>
              </a:ext>
            </a:extLst>
          </p:cNvPr>
          <p:cNvGrpSpPr>
            <a:grpSpLocks/>
          </p:cNvGrpSpPr>
          <p:nvPr/>
        </p:nvGrpSpPr>
        <p:grpSpPr bwMode="auto">
          <a:xfrm>
            <a:off x="881063" y="3862388"/>
            <a:ext cx="3992562" cy="2590800"/>
            <a:chOff x="555" y="2433"/>
            <a:chExt cx="2515" cy="1632"/>
          </a:xfrm>
        </p:grpSpPr>
        <p:sp>
          <p:nvSpPr>
            <p:cNvPr id="6150" name="AutoShape 16">
              <a:extLst>
                <a:ext uri="{FF2B5EF4-FFF2-40B4-BE49-F238E27FC236}">
                  <a16:creationId xmlns:a16="http://schemas.microsoft.com/office/drawing/2014/main" id="{6C10B79C-E0C1-496F-BF9C-540A803B77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46" y="2741"/>
              <a:ext cx="462" cy="2186"/>
            </a:xfrm>
            <a:prstGeom prst="curvedLeftArrow">
              <a:avLst>
                <a:gd name="adj1" fmla="val 94632"/>
                <a:gd name="adj2" fmla="val 189264"/>
                <a:gd name="adj3" fmla="val 136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th-TH" sz="1800"/>
            </a:p>
          </p:txBody>
        </p:sp>
        <p:sp>
          <p:nvSpPr>
            <p:cNvPr id="6151" name="Text Box 17">
              <a:extLst>
                <a:ext uri="{FF2B5EF4-FFF2-40B4-BE49-F238E27FC236}">
                  <a16:creationId xmlns:a16="http://schemas.microsoft.com/office/drawing/2014/main" id="{4A956BC6-FE55-4098-AEBB-323C26291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" y="2433"/>
              <a:ext cx="1509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th-TH" altLang="th-TH" sz="3200" b="1">
                  <a:latin typeface="Angsana New" panose="02020603050405020304" pitchFamily="18" charset="-34"/>
                </a:rPr>
                <a:t>องค์ประกอบของเนื้อเยื่อพืชและผนังเซลล์พืช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1783BA-7E16-45F8-B450-F2B23C9A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th-TH" dirty="0"/>
              <a:t>สมบัติของแป้ง (สตาร์ช)</a:t>
            </a:r>
          </a:p>
        </p:txBody>
      </p:sp>
      <p:sp>
        <p:nvSpPr>
          <p:cNvPr id="56323" name="ตัวยึดเนื้อหา 2">
            <a:extLst>
              <a:ext uri="{FF2B5EF4-FFF2-40B4-BE49-F238E27FC236}">
                <a16:creationId xmlns:a16="http://schemas.microsoft.com/office/drawing/2014/main" id="{191D790A-26C3-4950-89BA-ECF50C56C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285875"/>
            <a:ext cx="7543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1.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การพองตัวและการละลาย (</a:t>
            </a: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swelling and solubility)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th-TH" b="1" dirty="0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2.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การเกิดเจลาติไน</a:t>
            </a:r>
            <a:r>
              <a:rPr lang="th-TH" altLang="th-TH" b="1" dirty="0" err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เซ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ชัน </a:t>
            </a: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(gelatinization)</a:t>
            </a:r>
          </a:p>
          <a:p>
            <a:pPr>
              <a:buFont typeface="Wingdings" panose="05000000000000000000" pitchFamily="2" charset="2"/>
              <a:buNone/>
            </a:pPr>
            <a:endParaRPr lang="th-TH" altLang="th-TH" b="1" dirty="0">
              <a:effectLst/>
              <a:latin typeface="Angsana New" panose="02020603050405020304" pitchFamily="18" charset="-34"/>
            </a:endParaRPr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A85E6806-49E9-4833-96A8-B2BA8D1B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43125"/>
            <a:ext cx="48069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>
            <a:extLst>
              <a:ext uri="{FF2B5EF4-FFF2-40B4-BE49-F238E27FC236}">
                <a16:creationId xmlns:a16="http://schemas.microsoft.com/office/drawing/2014/main" id="{F7F45C18-77F4-4FB8-BED4-9819A4C7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3325"/>
            <a:ext cx="5495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เนื้อหา 2">
            <a:extLst>
              <a:ext uri="{FF2B5EF4-FFF2-40B4-BE49-F238E27FC236}">
                <a16:creationId xmlns:a16="http://schemas.microsoft.com/office/drawing/2014/main" id="{249D31CD-EA8B-49E9-A481-887CA6688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838325"/>
            <a:ext cx="7543800" cy="9477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3. </a:t>
            </a:r>
            <a:r>
              <a:rPr lang="th-TH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การคืนตัวของแป้งสุก (</a:t>
            </a:r>
            <a:r>
              <a:rPr lang="en-US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retrogradation)</a:t>
            </a:r>
          </a:p>
          <a:p>
            <a:pPr>
              <a:buFont typeface="Wingdings" panose="05000000000000000000" pitchFamily="2" charset="2"/>
              <a:buNone/>
            </a:pPr>
            <a:endParaRPr lang="th-TH" altLang="th-TH">
              <a:effectLst/>
              <a:latin typeface="Angsana New" panose="02020603050405020304" pitchFamily="18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CA07DB4A-50A3-4A22-A318-57BDF895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341313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th-TH" sz="5400" dirty="0"/>
              <a:t>สมบัติของแป้ง (</a:t>
            </a:r>
            <a:r>
              <a:rPr lang="th-TH" sz="5400" dirty="0" err="1"/>
              <a:t>สตาร์ช</a:t>
            </a:r>
            <a:r>
              <a:rPr lang="th-TH" sz="5400" dirty="0"/>
              <a:t>)</a:t>
            </a:r>
          </a:p>
        </p:txBody>
      </p:sp>
      <p:pic>
        <p:nvPicPr>
          <p:cNvPr id="58372" name="Picture 2">
            <a:extLst>
              <a:ext uri="{FF2B5EF4-FFF2-40B4-BE49-F238E27FC236}">
                <a16:creationId xmlns:a16="http://schemas.microsoft.com/office/drawing/2014/main" id="{E99AD707-17A6-472D-951C-A900D7FE8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ตัวยึดเนื้อหา 2">
            <a:extLst>
              <a:ext uri="{FF2B5EF4-FFF2-40B4-BE49-F238E27FC236}">
                <a16:creationId xmlns:a16="http://schemas.microsoft.com/office/drawing/2014/main" id="{659A0E88-A9E4-485C-B9E9-14ED60B64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214438"/>
            <a:ext cx="7543800" cy="1114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4. </a:t>
            </a:r>
            <a:r>
              <a:rPr lang="th-TH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ความหนืด (</a:t>
            </a:r>
            <a:r>
              <a:rPr lang="en-US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viscosity)</a:t>
            </a:r>
            <a:endParaRPr lang="th-TH" altLang="th-TH" b="1">
              <a:solidFill>
                <a:srgbClr val="FF0000"/>
              </a:solidFill>
              <a:effectLst/>
              <a:latin typeface="Angsana New" panose="02020603050405020304" pitchFamily="18" charset="-34"/>
            </a:endParaRPr>
          </a:p>
        </p:txBody>
      </p:sp>
      <p:sp>
        <p:nvSpPr>
          <p:cNvPr id="60419" name="ชื่อเรื่อง 1">
            <a:extLst>
              <a:ext uri="{FF2B5EF4-FFF2-40B4-BE49-F238E27FC236}">
                <a16:creationId xmlns:a16="http://schemas.microsoft.com/office/drawing/2014/main" id="{6115683D-ED85-45D8-811A-9C7D141F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0"/>
            <a:ext cx="7543800" cy="1431925"/>
          </a:xfrm>
        </p:spPr>
        <p:txBody>
          <a:bodyPr/>
          <a:lstStyle/>
          <a:p>
            <a:r>
              <a:rPr lang="th-TH" altLang="th-TH">
                <a:effectLst/>
              </a:rPr>
              <a:t>สมบัติของแป้ง (สตาร์ช)</a:t>
            </a:r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02D1448D-2554-4510-A20B-9623E8BE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57375"/>
            <a:ext cx="721518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099B4A1-7600-4AAB-A561-6C3E66E1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/>
              <a:t>การย่อยสลายแป้งด้วยเอนไซม์</a:t>
            </a:r>
          </a:p>
        </p:txBody>
      </p:sp>
      <p:sp>
        <p:nvSpPr>
          <p:cNvPr id="62467" name="ตัวยึดเนื้อหา 2">
            <a:extLst>
              <a:ext uri="{FF2B5EF4-FFF2-40B4-BE49-F238E27FC236}">
                <a16:creationId xmlns:a16="http://schemas.microsoft.com/office/drawing/2014/main" id="{FA591371-348A-4730-B9E3-31892D60D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417638"/>
            <a:ext cx="8115300" cy="4697412"/>
          </a:xfrm>
        </p:spPr>
        <p:txBody>
          <a:bodyPr>
            <a:normAutofit/>
          </a:bodyPr>
          <a:lstStyle/>
          <a:p>
            <a:pPr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เอนไซม์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∞-amylase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และ </a:t>
            </a:r>
            <a:r>
              <a:rPr lang="th-TH" altLang="th-TH" b="1" dirty="0">
                <a:effectLst/>
                <a:latin typeface="Times New Roman" panose="02020603050405020304" pitchFamily="18" charset="0"/>
              </a:rPr>
              <a:t>∞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-</a:t>
            </a:r>
            <a:r>
              <a:rPr lang="en-US" altLang="th-TH" b="1" dirty="0" err="1">
                <a:effectLst/>
                <a:latin typeface="Angsana New" panose="02020603050405020304" pitchFamily="18" charset="-34"/>
              </a:rPr>
              <a:t>glucodidase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เร่งปฏิกิริยา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hydrolyze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พันธะ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</a:t>
            </a:r>
            <a:r>
              <a:rPr lang="en-US" altLang="th-TH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–1,4-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ไกลโคซิดิก</a:t>
            </a:r>
          </a:p>
          <a:p>
            <a:pPr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การย่อยแป้งจะเกิดขึ้นได้ ขึ้นอยู่กับความจำเพาะของเอนไซม์ ในระบบการย่อยอาหาร</a:t>
            </a:r>
          </a:p>
          <a:p>
            <a:pPr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แป้งจะเริ่มถูกย่อยในปากซึ่งมี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pH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ในช่วง 6.2-7.4 โดยเอนไซม์ </a:t>
            </a:r>
            <a:r>
              <a:rPr lang="th-TH" altLang="th-TH" b="1" dirty="0">
                <a:effectLst/>
                <a:latin typeface="Times New Roman" panose="02020603050405020304" pitchFamily="18" charset="0"/>
              </a:rPr>
              <a:t>∞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-amylase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BFE46795-86C7-4EDD-972F-394FE801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417638"/>
            <a:ext cx="8215312" cy="4963690"/>
          </a:xfrm>
        </p:spPr>
        <p:txBody>
          <a:bodyPr/>
          <a:lstStyle/>
          <a:p>
            <a:pPr algn="thaiDist">
              <a:defRPr/>
            </a:pPr>
            <a:r>
              <a:rPr lang="th-TH" sz="3000" b="1" dirty="0">
                <a:latin typeface="Angsana New" pitchFamily="18" charset="-34"/>
              </a:rPr>
              <a:t>แป้ง</a:t>
            </a:r>
            <a:r>
              <a:rPr lang="th-TH" sz="3000" b="1" dirty="0">
                <a:effectLst/>
                <a:latin typeface="Angsana New" pitchFamily="18" charset="-34"/>
              </a:rPr>
              <a:t>จะผ่านกระเพาะอาหารและเข้าสู่ลำไส้เล็กส่วน</a:t>
            </a:r>
            <a:r>
              <a:rPr lang="en-US" sz="3000" b="1" dirty="0">
                <a:effectLst/>
                <a:latin typeface="Angsana New" pitchFamily="18" charset="-34"/>
              </a:rPr>
              <a:t> duodenum</a:t>
            </a:r>
            <a:r>
              <a:rPr lang="th-TH" sz="3000" b="1" dirty="0">
                <a:effectLst/>
                <a:latin typeface="Angsana New" pitchFamily="18" charset="-34"/>
              </a:rPr>
              <a:t> จะถูกย่อยอีกครั้งหนึ่งด้วยเอนไซม์ </a:t>
            </a:r>
            <a:r>
              <a:rPr lang="th-TH" sz="3000" b="1" dirty="0">
                <a:effectLst/>
                <a:latin typeface="Times New Roman" pitchFamily="18" charset="0"/>
              </a:rPr>
              <a:t>∞</a:t>
            </a:r>
            <a:r>
              <a:rPr lang="en-US" sz="3000" b="1" dirty="0">
                <a:effectLst/>
                <a:latin typeface="Angsana New" pitchFamily="18" charset="-34"/>
              </a:rPr>
              <a:t>-amylase </a:t>
            </a:r>
            <a:r>
              <a:rPr lang="th-TH" sz="3000" b="1" dirty="0">
                <a:effectLst/>
                <a:latin typeface="Angsana New" pitchFamily="18" charset="-34"/>
              </a:rPr>
              <a:t>จากตับอ่อน </a:t>
            </a:r>
            <a:r>
              <a:rPr lang="th-TH" sz="3000" b="1" dirty="0">
                <a:latin typeface="Angsana New" pitchFamily="18" charset="-34"/>
              </a:rPr>
              <a:t>จะ</a:t>
            </a:r>
            <a:r>
              <a:rPr lang="th-TH" sz="3000" b="1" dirty="0">
                <a:effectLst/>
                <a:latin typeface="Angsana New" pitchFamily="18" charset="-34"/>
              </a:rPr>
              <a:t>ได้</a:t>
            </a:r>
            <a:r>
              <a:rPr lang="en-US" sz="3000" b="1" dirty="0">
                <a:effectLst/>
                <a:latin typeface="Angsana New" pitchFamily="18" charset="-34"/>
              </a:rPr>
              <a:t> dextrin, maltose, glucose, </a:t>
            </a:r>
            <a:r>
              <a:rPr lang="en-US" sz="3000" b="1" dirty="0">
                <a:latin typeface="Angsana New" pitchFamily="18" charset="-34"/>
              </a:rPr>
              <a:t>disaccharide</a:t>
            </a:r>
            <a:r>
              <a:rPr lang="th-TH" sz="3000" b="1" dirty="0">
                <a:latin typeface="Angsana New" pitchFamily="18" charset="-34"/>
              </a:rPr>
              <a:t> และ </a:t>
            </a:r>
            <a:r>
              <a:rPr lang="en-US" sz="3000" b="1" dirty="0">
                <a:latin typeface="Angsana New" pitchFamily="18" charset="-34"/>
              </a:rPr>
              <a:t>oligosaccharide </a:t>
            </a:r>
            <a:endParaRPr lang="th-TH" sz="3000" b="1" dirty="0">
              <a:latin typeface="Angsana New" pitchFamily="18" charset="-34"/>
            </a:endParaRPr>
          </a:p>
          <a:p>
            <a:pPr algn="thaiDist">
              <a:defRPr/>
            </a:pPr>
            <a:r>
              <a:rPr lang="th-TH" sz="3000" b="1" dirty="0">
                <a:effectLst/>
                <a:latin typeface="Angsana New" pitchFamily="18" charset="-34"/>
              </a:rPr>
              <a:t>ส่วนแป้งที่ยังเหลืออยู่ จะผ่านลงไปที่ปลายของลำไส้เล็กและลำไส้ใหญ่ ซึ่งอาจจะถูกย่อยสลายต่อด้วยจุลินทรีย์ที่มีอยู่ในลำไส้ </a:t>
            </a:r>
          </a:p>
          <a:p>
            <a:pPr algn="thaiDist">
              <a:buFont typeface="Wingdings" panose="05000000000000000000" pitchFamily="2" charset="2"/>
              <a:buNone/>
              <a:defRPr/>
            </a:pPr>
            <a:endParaRPr lang="th-TH" sz="3000" b="1" dirty="0">
              <a:effectLst/>
              <a:latin typeface="Angsana New" pitchFamily="18" charset="-34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th-TH" sz="3000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2FF7A66-63F9-4FD5-92FA-EBE75EE3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800" dirty="0"/>
              <a:t>การย่อยสลายแป้งด้วยเอนไซม์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A6174B-654F-49D6-8ECD-156B2701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b="1" dirty="0"/>
              <a:t>4. polysaccharide : cellulose</a:t>
            </a:r>
            <a:endParaRPr lang="th-TH" b="1" dirty="0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F60714BB-7346-4022-AF45-38C70E288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52" y="1417638"/>
            <a:ext cx="4585320" cy="531460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h-TH" b="1" dirty="0">
                <a:latin typeface="Angsana New" pitchFamily="18" charset="-34"/>
              </a:rPr>
              <a:t>เป็น </a:t>
            </a:r>
            <a:r>
              <a:rPr lang="en-US" b="1" dirty="0">
                <a:latin typeface="Angsana New" pitchFamily="18" charset="-34"/>
              </a:rPr>
              <a:t>homopolysaccharide </a:t>
            </a:r>
            <a:r>
              <a:rPr lang="th-TH" b="1" dirty="0">
                <a:latin typeface="Angsana New" pitchFamily="18" charset="-34"/>
              </a:rPr>
              <a:t>สายตรงของน้ำตาลกลูโคส ด้วย </a:t>
            </a:r>
            <a:r>
              <a:rPr lang="th-TH" b="1" dirty="0">
                <a:latin typeface="Angsana New" pitchFamily="18" charset="-34"/>
                <a:sym typeface="Symbol"/>
              </a:rPr>
              <a:t> </a:t>
            </a:r>
            <a:r>
              <a:rPr lang="en-US" b="1" dirty="0">
                <a:latin typeface="Angsana New" pitchFamily="18" charset="-34"/>
                <a:sym typeface="Symbol"/>
              </a:rPr>
              <a:t>1, 4 </a:t>
            </a:r>
            <a:r>
              <a:rPr lang="en-US" b="1" dirty="0" err="1">
                <a:effectLst/>
                <a:latin typeface="Angsana New" pitchFamily="18" charset="-34"/>
              </a:rPr>
              <a:t>glycosidic</a:t>
            </a:r>
            <a:r>
              <a:rPr lang="en-US" b="1" dirty="0">
                <a:effectLst/>
                <a:latin typeface="Angsana New" pitchFamily="18" charset="-34"/>
              </a:rPr>
              <a:t> linkage </a:t>
            </a:r>
          </a:p>
          <a:p>
            <a:pPr>
              <a:defRPr/>
            </a:pPr>
            <a:r>
              <a:rPr lang="th-TH" b="1" dirty="0"/>
              <a:t>ประกอบด้วยกลูโคสประมาณ 1,250-12,500 โมเลกุล</a:t>
            </a:r>
            <a:endParaRPr lang="th-TH" b="1" dirty="0">
              <a:latin typeface="Angsana New" pitchFamily="18" charset="-34"/>
            </a:endParaRPr>
          </a:p>
          <a:p>
            <a:pPr>
              <a:defRPr/>
            </a:pPr>
            <a:r>
              <a:rPr lang="th-TH" b="1" dirty="0">
                <a:latin typeface="Angsana New" pitchFamily="18" charset="-34"/>
              </a:rPr>
              <a:t>เป็นคาร์โบไฮเดรตที่มีมากที่สุดในโลก</a:t>
            </a:r>
          </a:p>
          <a:p>
            <a:pPr>
              <a:defRPr/>
            </a:pPr>
            <a:r>
              <a:rPr lang="th-TH" b="1" dirty="0"/>
              <a:t>พบมากในพืช เพื่อทำหน้าที่เสริมโครงสร้างของลำต้นและกิ่งก้านของพืช ผักและผลไม้ให้แข็งแรง  </a:t>
            </a:r>
          </a:p>
          <a:p>
            <a:pPr>
              <a:defRPr/>
            </a:pPr>
            <a:r>
              <a:rPr lang="th-TH" b="1" dirty="0"/>
              <a:t> ไม่ละลายน้ำ และทนต่อกรดและด่างเจือจาง      </a:t>
            </a:r>
            <a:endParaRPr lang="th-TH" b="1" dirty="0">
              <a:latin typeface="Angsana New" pitchFamily="18" charset="-34"/>
            </a:endParaRPr>
          </a:p>
        </p:txBody>
      </p:sp>
      <p:pic>
        <p:nvPicPr>
          <p:cNvPr id="67588" name="Picture 2">
            <a:extLst>
              <a:ext uri="{FF2B5EF4-FFF2-40B4-BE49-F238E27FC236}">
                <a16:creationId xmlns:a16="http://schemas.microsoft.com/office/drawing/2014/main" id="{6993DC3E-EF0A-46B6-84C9-B9BCACB2B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0"/>
          <a:stretch>
            <a:fillRect/>
          </a:stretch>
        </p:blipFill>
        <p:spPr bwMode="auto">
          <a:xfrm>
            <a:off x="5220072" y="2428875"/>
            <a:ext cx="3714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29F3F43B-6C00-4330-BD00-F563B598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00187"/>
            <a:ext cx="8229600" cy="5000626"/>
          </a:xfrm>
        </p:spPr>
        <p:txBody>
          <a:bodyPr>
            <a:normAutofit/>
          </a:bodyPr>
          <a:lstStyle/>
          <a:p>
            <a:pPr algn="thaiDist">
              <a:defRPr/>
            </a:pPr>
            <a:r>
              <a:rPr lang="th-TH" b="1" dirty="0">
                <a:effectLst/>
                <a:latin typeface="Angsana New" pitchFamily="18" charset="-34"/>
              </a:rPr>
              <a:t>ร่างกายของสัตว์บางชนิดไม่มี </a:t>
            </a:r>
            <a:r>
              <a:rPr lang="en-US" b="1" dirty="0"/>
              <a:t>cellulase</a:t>
            </a:r>
            <a:r>
              <a:rPr lang="en-US" b="1" dirty="0">
                <a:effectLst/>
                <a:latin typeface="Angsana New" pitchFamily="18" charset="-34"/>
              </a:rPr>
              <a:t> </a:t>
            </a:r>
            <a:r>
              <a:rPr lang="th-TH" b="1" dirty="0">
                <a:effectLst/>
                <a:latin typeface="Angsana New" pitchFamily="18" charset="-34"/>
              </a:rPr>
              <a:t>ในระบบย่อย</a:t>
            </a:r>
          </a:p>
          <a:p>
            <a:pPr algn="thaiDist">
              <a:defRPr/>
            </a:pPr>
            <a:r>
              <a:rPr lang="th-TH" b="1" dirty="0"/>
              <a:t>พืชประเภทผัก และถั่ว ผลไม้ จัดเป็นแหล่งที่ให้เส้นใยอาหาร</a:t>
            </a:r>
          </a:p>
          <a:p>
            <a:pPr algn="thaiDist">
              <a:defRPr/>
            </a:pPr>
            <a:r>
              <a:rPr lang="th-TH" b="1" dirty="0"/>
              <a:t>เมื่อย่อย</a:t>
            </a:r>
            <a:r>
              <a:rPr lang="en-US" b="1" dirty="0"/>
              <a:t> cellulose</a:t>
            </a:r>
            <a:r>
              <a:rPr lang="th-TH" b="1" dirty="0"/>
              <a:t> จะใด้น้ำตาล </a:t>
            </a:r>
            <a:r>
              <a:rPr lang="en-US" b="1" dirty="0"/>
              <a:t>glucose</a:t>
            </a:r>
            <a:r>
              <a:rPr lang="th-TH" b="1" dirty="0"/>
              <a:t> </a:t>
            </a:r>
          </a:p>
          <a:p>
            <a:pPr algn="thaiDist">
              <a:defRPr/>
            </a:pPr>
            <a:r>
              <a:rPr lang="th-TH" b="1" dirty="0"/>
              <a:t>สัตว์ที่กินหญ้าจะสามารถย่อยเซลลูโลสได้โดยอาศัยแบคทีเรียในกระเพาะอาหาร</a:t>
            </a:r>
          </a:p>
          <a:p>
            <a:pPr algn="thaiDist">
              <a:defRPr/>
            </a:pPr>
            <a:r>
              <a:rPr lang="th-TH" b="1" dirty="0"/>
              <a:t>แต่ถ้าสลายไม่สมบูรณ์ จะได้เป็นน้ำตาล </a:t>
            </a:r>
            <a:r>
              <a:rPr lang="en-US" b="1" dirty="0" err="1"/>
              <a:t>cellobios</a:t>
            </a:r>
            <a:endParaRPr lang="th-TH" b="1" dirty="0">
              <a:effectLst/>
              <a:latin typeface="Angsana New" pitchFamily="18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4080A65-1182-41B6-B3B4-4FC67751C2AA}"/>
              </a:ext>
            </a:extLst>
          </p:cNvPr>
          <p:cNvSpPr txBox="1">
            <a:spLocks/>
          </p:cNvSpPr>
          <p:nvPr/>
        </p:nvSpPr>
        <p:spPr>
          <a:xfrm>
            <a:off x="424521" y="3571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/>
              <a:t>4. polysaccharide : cellulose</a:t>
            </a:r>
            <a:endParaRPr lang="th-TH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ตัวยึดเนื้อหา 2">
            <a:extLst>
              <a:ext uri="{FF2B5EF4-FFF2-40B4-BE49-F238E27FC236}">
                <a16:creationId xmlns:a16="http://schemas.microsoft.com/office/drawing/2014/main" id="{C02AE706-18B3-4422-BBB7-6A1853C5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เนื่องจากโครงสร้างของโมเลกุลของเซลลูโลสในแต่ละหน่วยย่อย คือ น้ำตาลกลูโคส</a:t>
            </a:r>
          </a:p>
          <a:p>
            <a:pPr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น้ำตาลกลูโคสมีหมู่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–OH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เหลืออยู่ จึงเกิด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H-bond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ระหว่างสายของพอลิเมอร์</a:t>
            </a:r>
          </a:p>
          <a:p>
            <a:pPr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ทำให้โครงสร้างบางส่วนเป็นผลึก (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crystalline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) ทำให้ส่วนนี้มีความหนาแน่นมาก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tensile strength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สูง มีลักษณะเหนียว (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toughness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)</a:t>
            </a: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48EFE8D9-6038-4F3C-A269-049C47C035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/>
              <a:t>4. polysaccharide : cellulose</a:t>
            </a:r>
            <a:endParaRPr lang="th-TH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2D4628B-C3C2-4100-818D-4CB6AAF3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4. polysaccharide : hemicellulose</a:t>
            </a:r>
            <a:endParaRPr lang="th-TH" b="1" dirty="0"/>
          </a:p>
        </p:txBody>
      </p:sp>
      <p:sp>
        <p:nvSpPr>
          <p:cNvPr id="74755" name="ตัวยึดเนื้อหา 2">
            <a:extLst>
              <a:ext uri="{FF2B5EF4-FFF2-40B4-BE49-F238E27FC236}">
                <a16:creationId xmlns:a16="http://schemas.microsoft.com/office/drawing/2014/main" id="{3AAA4364-E03D-4340-A3F4-35F3DB33A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4546848" cy="5323730"/>
          </a:xfrm>
        </p:spPr>
        <p:txBody>
          <a:bodyPr>
            <a:normAutofit/>
          </a:bodyPr>
          <a:lstStyle/>
          <a:p>
            <a:pPr algn="thaiDist"/>
            <a:r>
              <a:rPr lang="th-TH" altLang="th-TH" sz="3000" b="1" dirty="0">
                <a:effectLst/>
                <a:latin typeface="Angsana New" panose="02020603050405020304" pitchFamily="18" charset="-34"/>
              </a:rPr>
              <a:t>เป็น </a:t>
            </a:r>
            <a:r>
              <a:rPr lang="en-US" altLang="th-TH" sz="3000" b="1" dirty="0">
                <a:effectLst/>
                <a:latin typeface="Angsana New" panose="02020603050405020304" pitchFamily="18" charset="-34"/>
              </a:rPr>
              <a:t>heteropolysaccharide </a:t>
            </a:r>
            <a:r>
              <a:rPr lang="th-TH" altLang="th-TH" sz="3000" b="1" dirty="0">
                <a:effectLst/>
                <a:latin typeface="Angsana New" panose="02020603050405020304" pitchFamily="18" charset="-34"/>
              </a:rPr>
              <a:t>ประกอบด้วยน้ำตาลตั้งแต่ </a:t>
            </a:r>
            <a:r>
              <a:rPr lang="en-US" altLang="th-TH" sz="3000" b="1" dirty="0">
                <a:effectLst/>
                <a:latin typeface="Angsana New" panose="02020603050405020304" pitchFamily="18" charset="-34"/>
              </a:rPr>
              <a:t>2-4</a:t>
            </a:r>
            <a:r>
              <a:rPr lang="th-TH" altLang="th-TH" sz="3000" b="1" dirty="0">
                <a:effectLst/>
                <a:latin typeface="Angsana New" panose="02020603050405020304" pitchFamily="18" charset="-34"/>
              </a:rPr>
              <a:t> ชนิดขึ้นไป มีทั้งน้ำตาลเฮกโซส และเพนโทส</a:t>
            </a:r>
          </a:p>
          <a:p>
            <a:pPr algn="thaiDist"/>
            <a:r>
              <a:rPr lang="th-TH" altLang="th-TH" sz="3000" b="1" dirty="0">
                <a:effectLst/>
                <a:latin typeface="Angsana New" panose="02020603050405020304" pitchFamily="18" charset="-34"/>
              </a:rPr>
              <a:t>ที่พบมากคือ น้ำตาลไซโลส และ</a:t>
            </a:r>
            <a:r>
              <a:rPr lang="th-TH" altLang="th-TH" sz="3000" b="1" dirty="0" err="1">
                <a:effectLst/>
                <a:latin typeface="Angsana New" panose="02020603050405020304" pitchFamily="18" charset="-34"/>
              </a:rPr>
              <a:t>อะ</a:t>
            </a:r>
            <a:r>
              <a:rPr lang="th-TH" altLang="th-TH" sz="3000" b="1" dirty="0">
                <a:effectLst/>
                <a:latin typeface="Angsana New" panose="02020603050405020304" pitchFamily="18" charset="-34"/>
              </a:rPr>
              <a:t>ราบิโนส</a:t>
            </a:r>
          </a:p>
          <a:p>
            <a:pPr algn="thaiDist"/>
            <a:r>
              <a:rPr lang="th-TH" altLang="th-TH" sz="3000" b="1" dirty="0">
                <a:effectLst/>
                <a:latin typeface="Angsana New" panose="02020603050405020304" pitchFamily="18" charset="-34"/>
              </a:rPr>
              <a:t>อาจพบกลูโคส แมนโนส กาแล็กโทส และกรดกลูคูโรน</a:t>
            </a:r>
            <a:r>
              <a:rPr lang="th-TH" altLang="th-TH" sz="3000" b="1" dirty="0" err="1">
                <a:effectLst/>
                <a:latin typeface="Angsana New" panose="02020603050405020304" pitchFamily="18" charset="-34"/>
              </a:rPr>
              <a:t>ิก</a:t>
            </a:r>
            <a:endParaRPr lang="th-TH" altLang="th-TH" sz="3000" b="1" dirty="0">
              <a:effectLst/>
              <a:latin typeface="Angsana New" panose="02020603050405020304" pitchFamily="18" charset="-34"/>
            </a:endParaRPr>
          </a:p>
        </p:txBody>
      </p:sp>
      <p:pic>
        <p:nvPicPr>
          <p:cNvPr id="74756" name="Picture 3">
            <a:extLst>
              <a:ext uri="{FF2B5EF4-FFF2-40B4-BE49-F238E27FC236}">
                <a16:creationId xmlns:a16="http://schemas.microsoft.com/office/drawing/2014/main" id="{02076528-652C-4C79-B472-15B745CFB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3992"/>
            <a:ext cx="272569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6F63A12B-5134-4E17-B167-58030068D7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6564" y="2440780"/>
            <a:ext cx="4833937" cy="3643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Box 5">
            <a:extLst>
              <a:ext uri="{FF2B5EF4-FFF2-40B4-BE49-F238E27FC236}">
                <a16:creationId xmlns:a16="http://schemas.microsoft.com/office/drawing/2014/main" id="{B36A9ACC-D9FA-43D3-B4CE-07A6CB1C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" y="1858962"/>
            <a:ext cx="33194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3200" b="1" dirty="0">
                <a:latin typeface="Angsana New" panose="02020603050405020304" pitchFamily="18" charset="-34"/>
              </a:rPr>
              <a:t>เช่น รำข้าวสาลี ประกอบด้วย</a:t>
            </a:r>
          </a:p>
          <a:p>
            <a:pPr eaLnBrk="1" hangingPunct="1"/>
            <a:r>
              <a:rPr lang="th-TH" altLang="th-TH" sz="3200" b="1" dirty="0">
                <a:latin typeface="Angsana New" panose="02020603050405020304" pitchFamily="18" charset="-34"/>
              </a:rPr>
              <a:t>เฮมิเซลลูโลสประมาณ </a:t>
            </a:r>
            <a:r>
              <a:rPr lang="en-US" altLang="th-TH" sz="3200" b="1" dirty="0">
                <a:latin typeface="Angsana New" panose="02020603050405020304" pitchFamily="18" charset="-34"/>
              </a:rPr>
              <a:t>43%</a:t>
            </a:r>
            <a:r>
              <a:rPr lang="th-TH" altLang="th-TH" sz="3200" b="1" dirty="0">
                <a:latin typeface="Angsana New" panose="02020603050405020304" pitchFamily="18" charset="-34"/>
              </a:rPr>
              <a:t> </a:t>
            </a:r>
          </a:p>
          <a:p>
            <a:pPr eaLnBrk="1" hangingPunct="1"/>
            <a:r>
              <a:rPr lang="th-TH" altLang="th-TH" sz="3200" b="1" dirty="0">
                <a:latin typeface="Angsana New" panose="02020603050405020304" pitchFamily="18" charset="-34"/>
              </a:rPr>
              <a:t>ของคาร์โบไฮเดรตทั้งหมด</a:t>
            </a:r>
          </a:p>
        </p:txBody>
      </p:sp>
      <p:sp>
        <p:nvSpPr>
          <p:cNvPr id="75781" name="TextBox 6">
            <a:extLst>
              <a:ext uri="{FF2B5EF4-FFF2-40B4-BE49-F238E27FC236}">
                <a16:creationId xmlns:a16="http://schemas.microsoft.com/office/drawing/2014/main" id="{BA364744-EA2D-4AC7-B7FA-B7AAB1616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62" y="3894231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th-TH" dirty="0"/>
              <a:t>arabinoxylan</a:t>
            </a:r>
            <a:endParaRPr lang="th-TH" altLang="th-TH" dirty="0"/>
          </a:p>
        </p:txBody>
      </p:sp>
      <p:sp>
        <p:nvSpPr>
          <p:cNvPr id="8" name="ลูกศรขวาท้ายขีด 7">
            <a:extLst>
              <a:ext uri="{FF2B5EF4-FFF2-40B4-BE49-F238E27FC236}">
                <a16:creationId xmlns:a16="http://schemas.microsoft.com/office/drawing/2014/main" id="{16D51A0F-3526-4F00-9828-10EACBD34324}"/>
              </a:ext>
            </a:extLst>
          </p:cNvPr>
          <p:cNvSpPr/>
          <p:nvPr/>
        </p:nvSpPr>
        <p:spPr>
          <a:xfrm>
            <a:off x="3161110" y="3698874"/>
            <a:ext cx="857250" cy="82550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64CF652E-8C0C-4FE8-8D28-9F3178E3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4. polysaccharide : hemicellulose</a:t>
            </a:r>
            <a:endParaRPr lang="th-TH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ประเภทของคาร์โบไฮเดรต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ในทางอาหารสัตว์สามารถแบ่งคาร์โบไฮเดรตออกเป็น</a:t>
            </a:r>
            <a:r>
              <a:rPr lang="en-US" dirty="0"/>
              <a:t> 2 </a:t>
            </a:r>
            <a:r>
              <a:rPr lang="th-TH" dirty="0"/>
              <a:t>ประเภท คือ</a:t>
            </a:r>
          </a:p>
          <a:p>
            <a:r>
              <a:rPr lang="en-US" dirty="0"/>
              <a:t>1. </a:t>
            </a:r>
            <a:r>
              <a:rPr lang="th-TH" b="1" dirty="0"/>
              <a:t>คาร์โบไฮเดรตที่เป็นโครงสร้าง</a:t>
            </a:r>
            <a:r>
              <a:rPr lang="en-US" dirty="0"/>
              <a:t> (structural carbohydrate) </a:t>
            </a:r>
            <a:endParaRPr lang="th-TH" dirty="0"/>
          </a:p>
          <a:p>
            <a:r>
              <a:rPr lang="en-US" dirty="0"/>
              <a:t>2. </a:t>
            </a:r>
            <a:r>
              <a:rPr lang="th-TH" dirty="0"/>
              <a:t>คาร์โบไฮเดรตที่ไม่ใช่โครงสร้าง</a:t>
            </a:r>
            <a:r>
              <a:rPr lang="en-US" dirty="0"/>
              <a:t> (non structural carbohydrate)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2663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797541-5754-4A77-896E-366029DD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AB42D4CD-0DBB-4DB9-A846-2DF83FB6D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b="1" dirty="0"/>
              <a:t>4. polysaccharide : glycogen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คือ แป้งในร่างกายสัตว์ </a:t>
            </a:r>
          </a:p>
          <a:p>
            <a:r>
              <a:rPr lang="th-TH" b="1" dirty="0"/>
              <a:t>มีคุณสมบัติและหน้าที่คล้ายกับแป้งที่สะสมในพืช </a:t>
            </a:r>
          </a:p>
          <a:p>
            <a:r>
              <a:rPr lang="th-TH" b="1" dirty="0"/>
              <a:t>สะสมไว้เนื้อเยื่อของตับและเซลล์กล้ามเนื้อ</a:t>
            </a:r>
          </a:p>
          <a:p>
            <a:r>
              <a:rPr lang="th-TH" b="1" dirty="0"/>
              <a:t>ประกอบด้วยน้ำตาลกลูโคสต่อกันด้วยพันธะไกลโคซิดิกคล้ายกับ</a:t>
            </a:r>
            <a:r>
              <a:rPr lang="th-TH" b="1" dirty="0" err="1"/>
              <a:t>อะไมโล</a:t>
            </a:r>
            <a:r>
              <a:rPr lang="th-TH" b="1" dirty="0"/>
              <a:t>เพคซิน </a:t>
            </a:r>
          </a:p>
          <a:p>
            <a:r>
              <a:rPr lang="th-TH" b="1" dirty="0"/>
              <a:t>แต่มีคุณสมบัติในการละลายน้ำดี และสามารถถูกย่อยโดยเอนไซม์จากตัวสัตว์ได้ ผลผลิตจากการย่อย คือ กลูโคส</a:t>
            </a:r>
            <a:endParaRPr lang="en-US" b="1" dirty="0"/>
          </a:p>
          <a:p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3840595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2">
            <a:extLst>
              <a:ext uri="{FF2B5EF4-FFF2-40B4-BE49-F238E27FC236}">
                <a16:creationId xmlns:a16="http://schemas.microsoft.com/office/drawing/2014/main" id="{FE24DEFA-F900-43EA-82B2-EE6BD340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8"/>
          <a:stretch>
            <a:fillRect/>
          </a:stretch>
        </p:blipFill>
        <p:spPr bwMode="auto">
          <a:xfrm>
            <a:off x="428625" y="2143125"/>
            <a:ext cx="56276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3">
            <a:extLst>
              <a:ext uri="{FF2B5EF4-FFF2-40B4-BE49-F238E27FC236}">
                <a16:creationId xmlns:a16="http://schemas.microsoft.com/office/drawing/2014/main" id="{6A650385-D34A-46F7-BEE5-9B60408EA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25"/>
            <a:ext cx="2547937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88454608-5BC2-443D-8D0A-DD3AFD9E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4. polysaccharide : glycogen </a:t>
            </a:r>
            <a:endParaRPr lang="th-TH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B762A3-776C-4CA6-919C-01A7401A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err="1"/>
              <a:t>inulin</a:t>
            </a:r>
            <a:endParaRPr lang="th-TH" dirty="0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E2540714-6003-49DA-A173-F853468CB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57375"/>
            <a:ext cx="3786188" cy="4114800"/>
          </a:xfrm>
        </p:spPr>
        <p:txBody>
          <a:bodyPr/>
          <a:lstStyle/>
          <a:p>
            <a:pPr>
              <a:defRPr/>
            </a:pPr>
            <a:r>
              <a:rPr lang="th-TH" b="1" dirty="0"/>
              <a:t>ใช้เป็นแหล่งของน้ำตาลฟรุกโทส</a:t>
            </a:r>
          </a:p>
          <a:p>
            <a:pPr>
              <a:defRPr/>
            </a:pPr>
            <a:r>
              <a:rPr lang="th-TH" b="1" dirty="0"/>
              <a:t>พบมากในพืชหัว เช่น หอม กระเทียม</a:t>
            </a:r>
          </a:p>
          <a:p>
            <a:pPr>
              <a:defRPr/>
            </a:pPr>
            <a:r>
              <a:rPr lang="th-TH" b="1" dirty="0"/>
              <a:t>ถูกไฮโดร</a:t>
            </a:r>
            <a:r>
              <a:rPr lang="th-TH" b="1" dirty="0" err="1"/>
              <a:t>ไลซ์</a:t>
            </a:r>
            <a:r>
              <a:rPr lang="th-TH" b="1" dirty="0"/>
              <a:t>ได้ด้วยกรด</a:t>
            </a:r>
          </a:p>
          <a:p>
            <a:pPr>
              <a:defRPr/>
            </a:pPr>
            <a:r>
              <a:rPr lang="th-TH" b="1" dirty="0"/>
              <a:t>ละลายได้ดีในน้ำเย็น</a:t>
            </a:r>
          </a:p>
          <a:p>
            <a:pPr>
              <a:defRPr/>
            </a:pPr>
            <a:r>
              <a:rPr lang="th-TH" b="1" dirty="0"/>
              <a:t>ไม่เกิดสีกับไอโอดีน</a:t>
            </a: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5F358A97-E09A-4A82-A0E3-186C9DA8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9" y="439737"/>
            <a:ext cx="400208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9DE178-1F58-478B-AF9B-F3CA478E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Pectin substance</a:t>
            </a:r>
            <a:endParaRPr lang="th-TH" dirty="0"/>
          </a:p>
        </p:txBody>
      </p:sp>
      <p:sp>
        <p:nvSpPr>
          <p:cNvPr id="77827" name="ตัวยึดเนื้อหา 2">
            <a:extLst>
              <a:ext uri="{FF2B5EF4-FFF2-40B4-BE49-F238E27FC236}">
                <a16:creationId xmlns:a16="http://schemas.microsoft.com/office/drawing/2014/main" id="{C619DB77-C7F7-4D4B-8C6C-3157B61A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2000250"/>
            <a:ext cx="7896225" cy="4114800"/>
          </a:xfrm>
        </p:spPr>
        <p:txBody>
          <a:bodyPr/>
          <a:lstStyle/>
          <a:p>
            <a:r>
              <a:rPr lang="th-TH" altLang="th-TH" b="1">
                <a:effectLst/>
                <a:latin typeface="Angsana New" panose="02020603050405020304" pitchFamily="18" charset="-34"/>
              </a:rPr>
              <a:t>พอลิเมอร์ของกรดกาแล็กทูโรนิก ต่อกันด้วยพันธะไกลโคไซด์ที่ตำแหน่ง </a:t>
            </a:r>
            <a:r>
              <a:rPr lang="th-TH" altLang="th-TH" b="1">
                <a:effectLst/>
                <a:latin typeface="Angsana New" panose="02020603050405020304" pitchFamily="18" charset="-34"/>
                <a:sym typeface="Symbol" panose="05050102010706020507" pitchFamily="18" charset="2"/>
              </a:rPr>
              <a:t> </a:t>
            </a:r>
            <a:r>
              <a:rPr lang="en-US" altLang="th-TH" b="1">
                <a:effectLst/>
                <a:latin typeface="Angsana New" panose="02020603050405020304" pitchFamily="18" charset="-34"/>
                <a:sym typeface="Symbol" panose="05050102010706020507" pitchFamily="18" charset="2"/>
              </a:rPr>
              <a:t>1,4 </a:t>
            </a:r>
          </a:p>
        </p:txBody>
      </p:sp>
      <p:pic>
        <p:nvPicPr>
          <p:cNvPr id="77828" name="Picture 3">
            <a:extLst>
              <a:ext uri="{FF2B5EF4-FFF2-40B4-BE49-F238E27FC236}">
                <a16:creationId xmlns:a16="http://schemas.microsoft.com/office/drawing/2014/main" id="{1CDD2B39-8E75-48D4-8AD8-0C9BBDC18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3929063"/>
            <a:ext cx="50260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2">
            <a:extLst>
              <a:ext uri="{FF2B5EF4-FFF2-40B4-BE49-F238E27FC236}">
                <a16:creationId xmlns:a16="http://schemas.microsoft.com/office/drawing/2014/main" id="{63E61988-F81D-4989-ACDF-979466AA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r="31731" b="50000"/>
          <a:stretch>
            <a:fillRect/>
          </a:stretch>
        </p:blipFill>
        <p:spPr bwMode="auto">
          <a:xfrm>
            <a:off x="571500" y="3929063"/>
            <a:ext cx="21431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ลูกศรขวาท้ายขีด 5">
            <a:extLst>
              <a:ext uri="{FF2B5EF4-FFF2-40B4-BE49-F238E27FC236}">
                <a16:creationId xmlns:a16="http://schemas.microsoft.com/office/drawing/2014/main" id="{64A2AB16-5654-44D4-B227-8DDCF33E0003}"/>
              </a:ext>
            </a:extLst>
          </p:cNvPr>
          <p:cNvSpPr/>
          <p:nvPr/>
        </p:nvSpPr>
        <p:spPr>
          <a:xfrm>
            <a:off x="2928938" y="4373563"/>
            <a:ext cx="785812" cy="9842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ตัวยึดเนื้อหา 2">
            <a:extLst>
              <a:ext uri="{FF2B5EF4-FFF2-40B4-BE49-F238E27FC236}">
                <a16:creationId xmlns:a16="http://schemas.microsoft.com/office/drawing/2014/main" id="{4CD4B97D-1BE2-414B-B849-40673774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14500"/>
            <a:ext cx="8286750" cy="4114800"/>
          </a:xfrm>
        </p:spPr>
        <p:txBody>
          <a:bodyPr>
            <a:normAutofit fontScale="92500" lnSpcReduction="20000"/>
          </a:bodyPr>
          <a:lstStyle/>
          <a:p>
            <a:r>
              <a:rPr lang="th-TH" altLang="th-TH" b="1">
                <a:effectLst/>
                <a:latin typeface="Angsana New" panose="02020603050405020304" pitchFamily="18" charset="-34"/>
              </a:rPr>
              <a:t>การแบ่งเกรดเพกติน แบ่งออกเป็น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2 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ชนิด คือ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1.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rapid-set pectin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>
                <a:effectLst/>
                <a:latin typeface="Angsana New" panose="02020603050405020304" pitchFamily="18" charset="-34"/>
              </a:rPr>
              <a:t>		: 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มี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degree of methoxylation 70%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>
                <a:effectLst/>
                <a:latin typeface="Angsana New" panose="02020603050405020304" pitchFamily="18" charset="-34"/>
              </a:rPr>
              <a:t>		: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 เกิดเจลกับน้ำตาลและกรดที่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pH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 3-3.4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>
                <a:effectLst/>
                <a:latin typeface="Angsana New" panose="02020603050405020304" pitchFamily="18" charset="-34"/>
              </a:rPr>
              <a:t>	2. slow-set pectin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>
                <a:effectLst/>
                <a:latin typeface="Angsana New" panose="02020603050405020304" pitchFamily="18" charset="-34"/>
              </a:rPr>
              <a:t>		: 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มี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degree of methoxylation 50-70%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>
                <a:effectLst/>
                <a:latin typeface="Angsana New" panose="02020603050405020304" pitchFamily="18" charset="-34"/>
              </a:rPr>
              <a:t>		: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 เกิดเจลกับน้ำตาลและกรดที่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pH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 2.8-3.2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th-TH" b="1">
                <a:effectLst/>
                <a:latin typeface="Angsana New" panose="02020603050405020304" pitchFamily="18" charset="-34"/>
              </a:rPr>
              <a:t>		: 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ถ้า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degree of methoxylation 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ต่ำกว่า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50% 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เกิดเจลกับ แคลเซียมไอออน</a:t>
            </a:r>
            <a:endParaRPr lang="en-US" altLang="th-TH" b="1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endParaRPr lang="th-TH" altLang="th-TH" b="1">
              <a:effectLst/>
              <a:latin typeface="Angsana New" panose="02020603050405020304" pitchFamily="18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F5013E69-9140-4177-AD9A-8E4E930B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Pectin substance</a:t>
            </a:r>
            <a:endParaRPr lang="th-TH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2847F7-1F91-4840-A057-75A5D810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fiber</a:t>
            </a:r>
            <a:endParaRPr lang="th-TH" dirty="0"/>
          </a:p>
        </p:txBody>
      </p:sp>
      <p:sp>
        <p:nvSpPr>
          <p:cNvPr id="80899" name="ตัวยึดเนื้อหา 2">
            <a:extLst>
              <a:ext uri="{FF2B5EF4-FFF2-40B4-BE49-F238E27FC236}">
                <a16:creationId xmlns:a16="http://schemas.microsoft.com/office/drawing/2014/main" id="{4C7D9358-FFCB-4E87-BF42-45413B873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altLang="th-TH" b="1" dirty="0">
                <a:latin typeface="Angsana New" panose="02020603050405020304" pitchFamily="18" charset="-34"/>
              </a:rPr>
              <a:t>คือพวก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เส้นใยในอาหาร </a:t>
            </a:r>
          </a:p>
          <a:p>
            <a:pPr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เมื่อก่อนเรียก </a:t>
            </a: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crude fiber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หมายถึง สารที่เหลืออยู่ภายหลังจากการ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ไฮโ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ดร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ไลซ์ด้ว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ยกรดและด่าง ซึ่งได้แก่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cellulose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และ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lignin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เท่านั้น</a:t>
            </a:r>
          </a:p>
          <a:p>
            <a:pPr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ต่อมาให้ชื่อใหม่ ว่า </a:t>
            </a:r>
            <a:r>
              <a:rPr lang="en-US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dietary fiber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หมายถึง คาร์โบไฮเดรตที่ไม่ถูก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ไฮโ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ดร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ไลซ์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ด้วยเอนไซม์ในระบบทางเดินทางของมนุษย์ คือ เซลลูโลส เฮมิเซลลูโลส เพนโทแซน 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กัม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และเพกติน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DD1F12-D706-42AC-A680-EC6F3F24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fiber</a:t>
            </a:r>
            <a:endParaRPr lang="th-TH" dirty="0"/>
          </a:p>
        </p:txBody>
      </p:sp>
      <p:sp>
        <p:nvSpPr>
          <p:cNvPr id="81923" name="ตัวยึดเนื้อหา 2">
            <a:extLst>
              <a:ext uri="{FF2B5EF4-FFF2-40B4-BE49-F238E27FC236}">
                <a16:creationId xmlns:a16="http://schemas.microsoft.com/office/drawing/2014/main" id="{062017AE-4F4F-46D5-A96A-1AD8D832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785938"/>
            <a:ext cx="7543800" cy="4114800"/>
          </a:xfrm>
        </p:spPr>
        <p:txBody>
          <a:bodyPr>
            <a:normAutofit fontScale="92500"/>
          </a:bodyPr>
          <a:lstStyle/>
          <a:p>
            <a:r>
              <a:rPr lang="th-TH" altLang="th-TH" b="1">
                <a:effectLst/>
                <a:latin typeface="Angsana New" panose="02020603050405020304" pitchFamily="18" charset="-34"/>
              </a:rPr>
              <a:t>เส้นใยแบ่งออกเป็น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3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 กลุ่ม คือ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1. structure polysaccharide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เส้นใยที่เป็นพอลิแซ็คคาไรด์และ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>
                <a:effectLst/>
                <a:latin typeface="Angsana New" panose="02020603050405020304" pitchFamily="18" charset="-34"/>
              </a:rPr>
              <a:t>ทำหน้าที่เป็นโครงสร้าง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2. structure polysaccharide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เส้นใยที่ไม่เป็นพอลิแซ็คคาไรด์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>
                <a:effectLst/>
                <a:latin typeface="Angsana New" panose="02020603050405020304" pitchFamily="18" charset="-34"/>
              </a:rPr>
              <a:t>แต่ทำหน้าที่เป็นโครงสร้าง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	</a:t>
            </a:r>
            <a:r>
              <a:rPr lang="en-US" altLang="th-TH" b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3. non-structure polysaccharide </a:t>
            </a:r>
            <a:r>
              <a:rPr lang="en-US" altLang="th-TH" b="1">
                <a:effectLst/>
                <a:latin typeface="Angsana New" panose="02020603050405020304" pitchFamily="18" charset="-34"/>
              </a:rPr>
              <a:t>: </a:t>
            </a:r>
            <a:r>
              <a:rPr lang="th-TH" altLang="th-TH" b="1">
                <a:effectLst/>
                <a:latin typeface="Angsana New" panose="02020603050405020304" pitchFamily="18" charset="-34"/>
              </a:rPr>
              <a:t>เส้นใยที่เป็นพอลิแซ็คคาไรด์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th-TH" b="1">
                <a:effectLst/>
                <a:latin typeface="Angsana New" panose="02020603050405020304" pitchFamily="18" charset="-34"/>
              </a:rPr>
              <a:t>แต่ไม่ทำหน้าที่เป็นโครงสร้าง</a:t>
            </a:r>
          </a:p>
          <a:p>
            <a:pPr>
              <a:buFont typeface="Wingdings" panose="05000000000000000000" pitchFamily="2" charset="2"/>
              <a:buNone/>
            </a:pPr>
            <a:endParaRPr lang="th-TH" altLang="th-TH" b="1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th-TH" b="1">
              <a:effectLst/>
              <a:latin typeface="Angsana New" panose="02020603050405020304" pitchFamily="18" charset="-34"/>
            </a:endParaRPr>
          </a:p>
          <a:p>
            <a:pPr>
              <a:buFont typeface="Wingdings" panose="05000000000000000000" pitchFamily="2" charset="2"/>
              <a:buNone/>
            </a:pPr>
            <a:endParaRPr lang="th-TH" altLang="th-TH" b="1">
              <a:effectLst/>
              <a:latin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57B93B-3E24-464C-86EF-6536FBDB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mucopolysaccharide</a:t>
            </a:r>
            <a:endParaRPr lang="th-TH" dirty="0"/>
          </a:p>
        </p:txBody>
      </p:sp>
      <p:sp>
        <p:nvSpPr>
          <p:cNvPr id="82947" name="ตัวยึดเนื้อหา 2">
            <a:extLst>
              <a:ext uri="{FF2B5EF4-FFF2-40B4-BE49-F238E27FC236}">
                <a16:creationId xmlns:a16="http://schemas.microsoft.com/office/drawing/2014/main" id="{47E445A7-4ED3-485D-9944-6E887000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7638"/>
            <a:ext cx="8253413" cy="5165724"/>
          </a:xfrm>
        </p:spPr>
        <p:txBody>
          <a:bodyPr>
            <a:normAutofit/>
          </a:bodyPr>
          <a:lstStyle/>
          <a:p>
            <a:pPr algn="thaiDist"/>
            <a:r>
              <a:rPr lang="th-TH" altLang="th-TH" b="1" dirty="0">
                <a:effectLst/>
                <a:latin typeface="Angsana New" panose="02020603050405020304" pitchFamily="18" charset="-34"/>
              </a:rPr>
              <a:t>ในสัตว์ แบคทีเรีย และรา มีสารประกอบเชิงซ้อนของคาร์โบไฮเดรตกับโปรตีน ที่เชื่อมต่อกันด้วยพันธะโควาเลน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ต์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  <a:p>
            <a:pPr algn="thaiDist"/>
            <a:r>
              <a:rPr lang="en-US" altLang="th-TH" b="1" dirty="0">
                <a:effectLst/>
                <a:latin typeface="Angsana New" panose="02020603050405020304" pitchFamily="18" charset="-34"/>
              </a:rPr>
              <a:t>oligosaccharide </a:t>
            </a:r>
            <a:r>
              <a:rPr lang="en-US" altLang="th-TH" b="1" dirty="0">
                <a:latin typeface="Angsana New" panose="02020603050405020304" pitchFamily="18" charset="-34"/>
              </a:rPr>
              <a:t>+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prot</a:t>
            </a:r>
            <a:r>
              <a:rPr lang="en-US" altLang="th-TH" b="1" dirty="0">
                <a:latin typeface="Angsana New" panose="02020603050405020304" pitchFamily="18" charset="-34"/>
              </a:rPr>
              <a:t>ein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เรียกว่า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glycoprotein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  <a:p>
            <a:pPr algn="thaiDist"/>
            <a:r>
              <a:rPr lang="en-US" altLang="th-TH" b="1" dirty="0">
                <a:latin typeface="Angsana New" panose="02020603050405020304" pitchFamily="18" charset="-34"/>
              </a:rPr>
              <a:t>polysaccharide +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</a:t>
            </a:r>
            <a:r>
              <a:rPr lang="en-US" altLang="th-TH" b="1" dirty="0">
                <a:effectLst/>
                <a:latin typeface="Angsana New" panose="02020603050405020304" pitchFamily="18" charset="-34"/>
              </a:rPr>
              <a:t>protein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 เรียกว่า </a:t>
            </a:r>
            <a:r>
              <a:rPr lang="en-US" altLang="th-TH" b="1" dirty="0" err="1">
                <a:effectLst/>
                <a:latin typeface="Angsana New" panose="02020603050405020304" pitchFamily="18" charset="-34"/>
              </a:rPr>
              <a:t>protioglycan</a:t>
            </a:r>
            <a:endParaRPr lang="th-TH" altLang="th-TH" b="1" dirty="0">
              <a:effectLst/>
              <a:latin typeface="Angsana New" panose="02020603050405020304" pitchFamily="18" charset="-34"/>
            </a:endParaRPr>
          </a:p>
          <a:p>
            <a:pPr algn="thaiDist"/>
            <a:r>
              <a:rPr lang="en-US" altLang="th-TH" b="1" dirty="0">
                <a:latin typeface="Angsana New" panose="02020603050405020304" pitchFamily="18" charset="-34"/>
              </a:rPr>
              <a:t>polysaccharide 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ที่แยกตัวออกจากม</a:t>
            </a:r>
            <a:r>
              <a:rPr lang="th-TH" altLang="th-TH" b="1" dirty="0" err="1">
                <a:effectLst/>
                <a:latin typeface="Angsana New" panose="02020603050405020304" pitchFamily="18" charset="-34"/>
              </a:rPr>
              <a:t>ิวซิ</a:t>
            </a:r>
            <a:r>
              <a:rPr lang="th-TH" altLang="th-TH" b="1" dirty="0">
                <a:effectLst/>
                <a:latin typeface="Angsana New" panose="02020603050405020304" pitchFamily="18" charset="-34"/>
              </a:rPr>
              <a:t>นของสัตว์เลี้ยงลูกด้วยนม เรียกว่า 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มิวโคพอลิแซ</a:t>
            </a:r>
            <a:r>
              <a:rPr lang="th-TH" altLang="th-TH" b="1" dirty="0" err="1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็ค</a:t>
            </a:r>
            <a:r>
              <a:rPr lang="th-TH" altLang="th-TH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คาไรด์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1. </a:t>
            </a:r>
            <a:r>
              <a:rPr lang="th-TH" b="1" dirty="0"/>
              <a:t>คาร์โบไฮเดรตที่เป็นโครงสร้าง</a:t>
            </a:r>
            <a:r>
              <a:rPr lang="en-US" dirty="0"/>
              <a:t> (structural carbohydrate)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หมายถึง คาร์โบไฮเดรตที่เป็นส่วนประกอบของผนังเซลล์ของพืช เช่น เซลลูโลส</a:t>
            </a:r>
            <a:r>
              <a:rPr lang="en-US" dirty="0"/>
              <a:t> (cellulose) </a:t>
            </a:r>
            <a:r>
              <a:rPr lang="th-TH" dirty="0"/>
              <a:t>เฮมิเซลลูโลส</a:t>
            </a:r>
            <a:r>
              <a:rPr lang="en-US" dirty="0"/>
              <a:t> (hemicellulose) </a:t>
            </a:r>
            <a:r>
              <a:rPr lang="th-TH" dirty="0"/>
              <a:t>และเพ</a:t>
            </a:r>
            <a:r>
              <a:rPr lang="th-TH" dirty="0" err="1"/>
              <a:t>คติน</a:t>
            </a:r>
            <a:r>
              <a:rPr lang="th-TH" dirty="0"/>
              <a:t> </a:t>
            </a:r>
            <a:r>
              <a:rPr lang="en-US" dirty="0"/>
              <a:t>(pectin) </a:t>
            </a:r>
            <a:r>
              <a:rPr lang="th-TH" dirty="0"/>
              <a:t>เป็นต้น </a:t>
            </a:r>
          </a:p>
          <a:p>
            <a:r>
              <a:rPr lang="th-TH" dirty="0"/>
              <a:t>ทำหน้าที่สร้างความแข็งแรงให้แก่ผนังเซลล์ </a:t>
            </a:r>
          </a:p>
          <a:p>
            <a:r>
              <a:rPr lang="th-TH" dirty="0"/>
              <a:t>เอนไซม์จากสัตว์ไม่สามารถเข้าย่อยได้ </a:t>
            </a:r>
          </a:p>
          <a:p>
            <a:r>
              <a:rPr lang="th-TH" dirty="0"/>
              <a:t>จุลินท</a:t>
            </a:r>
            <a:r>
              <a:rPr lang="th-TH" dirty="0" err="1"/>
              <a:t>รีย์</a:t>
            </a:r>
            <a:r>
              <a:rPr lang="th-TH" dirty="0"/>
              <a:t>ที่อยู่ในกระเพาะรูเมนหรือที่ไส้ติ่งสามารถผลิต เอนไซม์</a:t>
            </a:r>
            <a:r>
              <a:rPr lang="th-TH" dirty="0" err="1"/>
              <a:t>เซลลูเลส</a:t>
            </a:r>
            <a:r>
              <a:rPr lang="en-US" dirty="0"/>
              <a:t> (</a:t>
            </a:r>
            <a:r>
              <a:rPr lang="en-US" dirty="0" err="1"/>
              <a:t>cellulase</a:t>
            </a:r>
            <a:r>
              <a:rPr lang="en-US" dirty="0"/>
              <a:t>) </a:t>
            </a:r>
            <a:r>
              <a:rPr lang="th-TH" dirty="0"/>
              <a:t>สำหรับย่อยเซลลูโลส</a:t>
            </a:r>
          </a:p>
        </p:txBody>
      </p:sp>
    </p:spTree>
    <p:extLst>
      <p:ext uri="{BB962C8B-B14F-4D97-AF65-F5344CB8AC3E}">
        <p14:creationId xmlns:p14="http://schemas.microsoft.com/office/powerpoint/2010/main" val="272738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2. </a:t>
            </a:r>
            <a:r>
              <a:rPr lang="th-TH" dirty="0"/>
              <a:t>คาร์โบไฮเดรตที่ไม่ใช่โครงสร้าง</a:t>
            </a:r>
            <a:r>
              <a:rPr lang="en-US" dirty="0"/>
              <a:t> (non structural carbohydrate)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คาร์โบไฮเดรตที่เป็นส่วนประกอบต่าง ๆ ภายในเซลล์ ได้แก่ น้ำตาล</a:t>
            </a:r>
            <a:r>
              <a:rPr lang="en-US" dirty="0"/>
              <a:t> (sugar) </a:t>
            </a:r>
            <a:r>
              <a:rPr lang="th-TH" dirty="0"/>
              <a:t>ชนิดต่างๆ ซึ่งเอนไซม์จากสัตว์สามารถย่อยและใช้ประโยชน์ได้โดยตรง</a:t>
            </a:r>
          </a:p>
        </p:txBody>
      </p:sp>
    </p:spTree>
    <p:extLst>
      <p:ext uri="{BB962C8B-B14F-4D97-AF65-F5344CB8AC3E}">
        <p14:creationId xmlns:p14="http://schemas.microsoft.com/office/powerpoint/2010/main" val="24506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ประเภทของคาร์โบไฮเดรต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ในทางเคมีแบ่งตามจำนวนหน่วยของน้ำตาลที่เป็นองค์ประกอบได้เป็น</a:t>
            </a:r>
            <a:r>
              <a:rPr lang="en-US" dirty="0"/>
              <a:t> 4 </a:t>
            </a:r>
            <a:r>
              <a:rPr lang="th-TH" dirty="0"/>
              <a:t>ประเภท คือ</a:t>
            </a:r>
          </a:p>
          <a:p>
            <a:r>
              <a:rPr lang="en-US" dirty="0"/>
              <a:t>1. </a:t>
            </a:r>
            <a:r>
              <a:rPr lang="th-TH" dirty="0"/>
              <a:t>โมโนแซคคาไรด์</a:t>
            </a:r>
            <a:r>
              <a:rPr lang="en-US" dirty="0"/>
              <a:t> (monosaccharide)</a:t>
            </a:r>
          </a:p>
          <a:p>
            <a:r>
              <a:rPr lang="en-US" dirty="0"/>
              <a:t>2. </a:t>
            </a:r>
            <a:r>
              <a:rPr lang="th-TH" dirty="0" err="1"/>
              <a:t>ได</a:t>
            </a:r>
            <a:r>
              <a:rPr lang="th-TH" dirty="0"/>
              <a:t>แซคคาไรด์</a:t>
            </a:r>
            <a:r>
              <a:rPr lang="en-US" dirty="0"/>
              <a:t> (disaccharide)</a:t>
            </a:r>
            <a:endParaRPr lang="th-TH" dirty="0"/>
          </a:p>
          <a:p>
            <a:r>
              <a:rPr lang="en-US" dirty="0"/>
              <a:t>3. </a:t>
            </a:r>
            <a:r>
              <a:rPr lang="th-TH" dirty="0"/>
              <a:t>โอลิโก</a:t>
            </a:r>
            <a:r>
              <a:rPr lang="th-TH" dirty="0" err="1"/>
              <a:t>แซค</a:t>
            </a:r>
            <a:r>
              <a:rPr lang="th-TH" dirty="0"/>
              <a:t>คา</a:t>
            </a:r>
            <a:r>
              <a:rPr lang="th-TH" dirty="0" err="1"/>
              <a:t>ไรด์</a:t>
            </a:r>
            <a:r>
              <a:rPr lang="th-TH" dirty="0"/>
              <a:t> </a:t>
            </a:r>
            <a:r>
              <a:rPr lang="en-US" dirty="0"/>
              <a:t>(oligosaccharide) </a:t>
            </a:r>
            <a:endParaRPr lang="th-TH" dirty="0"/>
          </a:p>
          <a:p>
            <a:r>
              <a:rPr lang="en-US" dirty="0"/>
              <a:t>4. </a:t>
            </a:r>
            <a:r>
              <a:rPr lang="th-TH" dirty="0"/>
              <a:t>โพลี</a:t>
            </a:r>
            <a:r>
              <a:rPr lang="th-TH" dirty="0" err="1"/>
              <a:t>แซค</a:t>
            </a:r>
            <a:r>
              <a:rPr lang="th-TH" dirty="0"/>
              <a:t>คา</a:t>
            </a:r>
            <a:r>
              <a:rPr lang="th-TH" dirty="0" err="1"/>
              <a:t>ไรด์</a:t>
            </a:r>
            <a:r>
              <a:rPr lang="en-US" dirty="0"/>
              <a:t> (polysaccharide)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751513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3004</Words>
  <Application>Microsoft Macintosh PowerPoint</Application>
  <PresentationFormat>On-screen Show (4:3)</PresentationFormat>
  <Paragraphs>366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Angsana New</vt:lpstr>
      <vt:lpstr>Arial</vt:lpstr>
      <vt:lpstr>Calibri</vt:lpstr>
      <vt:lpstr>Tahoma</vt:lpstr>
      <vt:lpstr>Times New Roman</vt:lpstr>
      <vt:lpstr>Wingdings</vt:lpstr>
      <vt:lpstr>ชุดรูปแบบของ Office</vt:lpstr>
      <vt:lpstr>บทที่ 2.1 ชนิดและโครงสร้างคาร์โบไฮเดรต</vt:lpstr>
      <vt:lpstr>ความสำคัญของคาร์โบไฮเดรต</vt:lpstr>
      <vt:lpstr>ความสำคัญของคาร์โบไฮเดรต</vt:lpstr>
      <vt:lpstr>PowerPoint Presentation</vt:lpstr>
      <vt:lpstr>กระบวนการสังเคราะห์แสง</vt:lpstr>
      <vt:lpstr>ประเภทของคาร์โบไฮเดรต</vt:lpstr>
      <vt:lpstr>1. คาร์โบไฮเดรตที่เป็นโครงสร้าง (structural carbohydrate) </vt:lpstr>
      <vt:lpstr>2. คาร์โบไฮเดรตที่ไม่ใช่โครงสร้าง (non structural carbohydrate)</vt:lpstr>
      <vt:lpstr>ประเภทของคาร์โบไฮเดรต</vt:lpstr>
      <vt:lpstr>1. monosaccharide</vt:lpstr>
      <vt:lpstr>1. monosaccharide </vt:lpstr>
      <vt:lpstr>1. monosaccharide </vt:lpstr>
      <vt:lpstr>1. monosaccharide </vt:lpstr>
      <vt:lpstr>1.monosaccharide </vt:lpstr>
      <vt:lpstr>PowerPoint Presentation</vt:lpstr>
      <vt:lpstr>1. monosaccharide</vt:lpstr>
      <vt:lpstr>1. monosaccharide </vt:lpstr>
      <vt:lpstr>อนุพันธ์ของโมโนแซ็คคาไรด์</vt:lpstr>
      <vt:lpstr>อนุพันธ์ของโมโนแซ็คคาไรด์</vt:lpstr>
      <vt:lpstr>อนุพันธ์ของโมโนแซ็คคาไรด์</vt:lpstr>
      <vt:lpstr>อนุพันธ์ของโมโนแซ็คคาไรด์</vt:lpstr>
      <vt:lpstr>อนุพันธ์ของโมโนแซ็คคาไรด์</vt:lpstr>
      <vt:lpstr>2. disaccharide</vt:lpstr>
      <vt:lpstr>2. disaccharide</vt:lpstr>
      <vt:lpstr>2. disaccharide</vt:lpstr>
      <vt:lpstr>2. disaccharide</vt:lpstr>
      <vt:lpstr>2. disaccharide</vt:lpstr>
      <vt:lpstr>2. disaccharide</vt:lpstr>
      <vt:lpstr>สมบัติของน้ำตาล</vt:lpstr>
      <vt:lpstr>สมบัติของน้ำตาล</vt:lpstr>
      <vt:lpstr>ระดับความหวานของน้ำตาลบางชนิดเมื่อเปรียบเทียบกับซูโครส</vt:lpstr>
      <vt:lpstr>สมบัติของน้ำตาล</vt:lpstr>
      <vt:lpstr>3. oligosaccharide</vt:lpstr>
      <vt:lpstr>3. oligosaccharide</vt:lpstr>
      <vt:lpstr>4. polysaccharide</vt:lpstr>
      <vt:lpstr>4. polysaccharide</vt:lpstr>
      <vt:lpstr>4. polysaccharide</vt:lpstr>
      <vt:lpstr>4. polysaccharide : starch</vt:lpstr>
      <vt:lpstr>4. polysaccharide : starch</vt:lpstr>
      <vt:lpstr>PowerPoint Presentation</vt:lpstr>
      <vt:lpstr>PowerPoint Presentation</vt:lpstr>
      <vt:lpstr>4. polysaccharide : starch</vt:lpstr>
      <vt:lpstr>4. polysaccharide : starch</vt:lpstr>
      <vt:lpstr>4. polysaccharide : starch</vt:lpstr>
      <vt:lpstr>PowerPoint Presentation</vt:lpstr>
      <vt:lpstr>4. polysaccharide : starch</vt:lpstr>
      <vt:lpstr>Amylose VS Amylopectin</vt:lpstr>
      <vt:lpstr>Amylose-iodine complex</vt:lpstr>
      <vt:lpstr>amylose-iodine complex</vt:lpstr>
      <vt:lpstr>สมบัติของแป้ง (สตาร์ช)</vt:lpstr>
      <vt:lpstr>สมบัติของแป้ง (สตาร์ช)</vt:lpstr>
      <vt:lpstr>สมบัติของแป้ง (สตาร์ช)</vt:lpstr>
      <vt:lpstr>การย่อยสลายแป้งด้วยเอนไซม์</vt:lpstr>
      <vt:lpstr>การย่อยสลายแป้งด้วยเอนไซม์</vt:lpstr>
      <vt:lpstr>4. polysaccharide : cellulose</vt:lpstr>
      <vt:lpstr>PowerPoint Presentation</vt:lpstr>
      <vt:lpstr>4. polysaccharide : cellulose</vt:lpstr>
      <vt:lpstr>4. polysaccharide : hemicellulose</vt:lpstr>
      <vt:lpstr>4. polysaccharide : hemicellulose</vt:lpstr>
      <vt:lpstr>PowerPoint Presentation</vt:lpstr>
      <vt:lpstr>4. polysaccharide : glycogen </vt:lpstr>
      <vt:lpstr>4. polysaccharide : glycogen </vt:lpstr>
      <vt:lpstr>inulin</vt:lpstr>
      <vt:lpstr>Pectin substance</vt:lpstr>
      <vt:lpstr>Pectin substance</vt:lpstr>
      <vt:lpstr>fiber</vt:lpstr>
      <vt:lpstr>fiber</vt:lpstr>
      <vt:lpstr>mucopolysaccharide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คาร์โบไฮเดรตและการใช้ประโยชน์</dc:title>
  <dc:creator>Windows User</dc:creator>
  <cp:lastModifiedBy>Microsoft Office User</cp:lastModifiedBy>
  <cp:revision>66</cp:revision>
  <dcterms:created xsi:type="dcterms:W3CDTF">2018-10-18T01:54:26Z</dcterms:created>
  <dcterms:modified xsi:type="dcterms:W3CDTF">2021-06-16T02:31:28Z</dcterms:modified>
</cp:coreProperties>
</file>