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493" r:id="rId1"/>
  </p:sldMasterIdLst>
  <p:sldIdLst>
    <p:sldId id="256" r:id="rId2"/>
    <p:sldId id="257" r:id="rId3"/>
    <p:sldId id="258" r:id="rId4"/>
    <p:sldId id="265" r:id="rId5"/>
    <p:sldId id="266" r:id="rId6"/>
    <p:sldId id="264" r:id="rId7"/>
    <p:sldId id="261" r:id="rId8"/>
    <p:sldId id="263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สไตล์สีปานกลาง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2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8FE5-BB2C-4D70-9AD4-1A7892F7FE47}" type="datetimeFigureOut">
              <a:rPr lang="th-TH" smtClean="0"/>
              <a:t>02/09/64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9186-8760-4429-B118-5FD9C32F80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371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8FE5-BB2C-4D70-9AD4-1A7892F7FE47}" type="datetimeFigureOut">
              <a:rPr lang="th-TH" smtClean="0"/>
              <a:t>02/09/64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9186-8760-4429-B118-5FD9C32F80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484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8FE5-BB2C-4D70-9AD4-1A7892F7FE47}" type="datetimeFigureOut">
              <a:rPr lang="th-TH" smtClean="0"/>
              <a:t>02/09/64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9186-8760-4429-B118-5FD9C32F80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1075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8FE5-BB2C-4D70-9AD4-1A7892F7FE47}" type="datetimeFigureOut">
              <a:rPr lang="th-TH" smtClean="0"/>
              <a:t>02/09/64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9186-8760-4429-B118-5FD9C32F80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8624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8FE5-BB2C-4D70-9AD4-1A7892F7FE47}" type="datetimeFigureOut">
              <a:rPr lang="th-TH" smtClean="0"/>
              <a:t>02/09/64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9186-8760-4429-B118-5FD9C32F80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1142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8FE5-BB2C-4D70-9AD4-1A7892F7FE47}" type="datetimeFigureOut">
              <a:rPr lang="th-TH" smtClean="0"/>
              <a:t>02/09/64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9186-8760-4429-B118-5FD9C32F80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2353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8FE5-BB2C-4D70-9AD4-1A7892F7FE47}" type="datetimeFigureOut">
              <a:rPr lang="th-TH" smtClean="0"/>
              <a:t>02/09/64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9186-8760-4429-B118-5FD9C32F80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7100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8FE5-BB2C-4D70-9AD4-1A7892F7FE47}" type="datetimeFigureOut">
              <a:rPr lang="th-TH" smtClean="0"/>
              <a:t>02/09/64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9186-8760-4429-B118-5FD9C32F80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1854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8FE5-BB2C-4D70-9AD4-1A7892F7FE47}" type="datetimeFigureOut">
              <a:rPr lang="th-TH" smtClean="0"/>
              <a:t>02/09/64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9186-8760-4429-B118-5FD9C32F80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70239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8FE5-BB2C-4D70-9AD4-1A7892F7FE47}" type="datetimeFigureOut">
              <a:rPr lang="th-TH" smtClean="0"/>
              <a:t>02/09/64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CFD9186-8760-4429-B118-5FD9C32F80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32205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8FE5-BB2C-4D70-9AD4-1A7892F7FE47}" type="datetimeFigureOut">
              <a:rPr lang="th-TH" smtClean="0"/>
              <a:t>02/09/64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9186-8760-4429-B118-5FD9C32F80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85256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8FE5-BB2C-4D70-9AD4-1A7892F7FE47}" type="datetimeFigureOut">
              <a:rPr lang="th-TH" smtClean="0"/>
              <a:t>02/09/64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9186-8760-4429-B118-5FD9C32F80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2232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8FE5-BB2C-4D70-9AD4-1A7892F7FE47}" type="datetimeFigureOut">
              <a:rPr lang="th-TH" smtClean="0"/>
              <a:t>02/09/64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9186-8760-4429-B118-5FD9C32F80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90107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8FE5-BB2C-4D70-9AD4-1A7892F7FE47}" type="datetimeFigureOut">
              <a:rPr lang="th-TH" smtClean="0"/>
              <a:t>02/09/64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9186-8760-4429-B118-5FD9C32F80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3880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8FE5-BB2C-4D70-9AD4-1A7892F7FE47}" type="datetimeFigureOut">
              <a:rPr lang="th-TH" smtClean="0"/>
              <a:t>02/09/64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9186-8760-4429-B118-5FD9C32F80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76539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8FE5-BB2C-4D70-9AD4-1A7892F7FE47}" type="datetimeFigureOut">
              <a:rPr lang="th-TH" smtClean="0"/>
              <a:t>02/09/64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9186-8760-4429-B118-5FD9C32F80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90224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8FE5-BB2C-4D70-9AD4-1A7892F7FE47}" type="datetimeFigureOut">
              <a:rPr lang="th-TH" smtClean="0"/>
              <a:t>02/09/64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9186-8760-4429-B118-5FD9C32F80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7604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C748FE5-BB2C-4D70-9AD4-1A7892F7FE47}" type="datetimeFigureOut">
              <a:rPr lang="th-TH" smtClean="0"/>
              <a:t>02/09/64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CFD9186-8760-4429-B118-5FD9C32F80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8171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4" r:id="rId1"/>
    <p:sldLayoutId id="2147484495" r:id="rId2"/>
    <p:sldLayoutId id="2147484496" r:id="rId3"/>
    <p:sldLayoutId id="2147484497" r:id="rId4"/>
    <p:sldLayoutId id="2147484498" r:id="rId5"/>
    <p:sldLayoutId id="2147484499" r:id="rId6"/>
    <p:sldLayoutId id="2147484500" r:id="rId7"/>
    <p:sldLayoutId id="2147484501" r:id="rId8"/>
    <p:sldLayoutId id="2147484502" r:id="rId9"/>
    <p:sldLayoutId id="2147484503" r:id="rId10"/>
    <p:sldLayoutId id="2147484504" r:id="rId11"/>
    <p:sldLayoutId id="2147484505" r:id="rId12"/>
    <p:sldLayoutId id="2147484506" r:id="rId13"/>
    <p:sldLayoutId id="2147484507" r:id="rId14"/>
    <p:sldLayoutId id="2147484508" r:id="rId15"/>
    <p:sldLayoutId id="2147484509" r:id="rId16"/>
    <p:sldLayoutId id="214748451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9AC2CB9-64C4-4B5C-9EE6-6F1B08D77B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KERANGKA TEORI SEMANTIK</a:t>
            </a:r>
            <a:endParaRPr lang="th-TH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D78D6797-665B-4DB7-A9A6-E050357336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Teori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Role and Reference Grammar (RRG)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9884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A43588F-6505-49AC-8D25-84E1F631B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360" y="1390261"/>
            <a:ext cx="10018713" cy="35767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Jadual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3.12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Representasi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Leksikal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Bagi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Kelas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Aktionsart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Kata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Kerja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Bahasa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Melayu</a:t>
            </a:r>
            <a:b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ms-MY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Sumber:  Maslida Yusof, (2015)</a:t>
            </a: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th-TH" dirty="0"/>
          </a:p>
        </p:txBody>
      </p:sp>
      <p:graphicFrame>
        <p:nvGraphicFramePr>
          <p:cNvPr id="12" name="ตาราง 12">
            <a:extLst>
              <a:ext uri="{FF2B5EF4-FFF2-40B4-BE49-F238E27FC236}">
                <a16:creationId xmlns:a16="http://schemas.microsoft.com/office/drawing/2014/main" id="{A2975789-800A-46F0-B601-72E2878D96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0651032"/>
              </p:ext>
            </p:extLst>
          </p:nvPr>
        </p:nvGraphicFramePr>
        <p:xfrm>
          <a:off x="1465652" y="1959429"/>
          <a:ext cx="10018712" cy="470262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009356">
                  <a:extLst>
                    <a:ext uri="{9D8B030D-6E8A-4147-A177-3AD203B41FA5}">
                      <a16:colId xmlns:a16="http://schemas.microsoft.com/office/drawing/2014/main" val="3123710296"/>
                    </a:ext>
                  </a:extLst>
                </a:gridCol>
                <a:gridCol w="5009356">
                  <a:extLst>
                    <a:ext uri="{9D8B030D-6E8A-4147-A177-3AD203B41FA5}">
                      <a16:colId xmlns:a16="http://schemas.microsoft.com/office/drawing/2014/main" val="59893612"/>
                    </a:ext>
                  </a:extLst>
                </a:gridCol>
              </a:tblGrid>
              <a:tr h="4532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Kelas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Kata </a:t>
                      </a:r>
                      <a:r>
                        <a:rPr lang="en-US" dirty="0" err="1"/>
                        <a:t>kerja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387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Keadaan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Takut</a:t>
                      </a:r>
                      <a:endParaRPr lang="en-US" dirty="0"/>
                    </a:p>
                    <a:p>
                      <a:r>
                        <a:rPr lang="en-US" dirty="0" err="1"/>
                        <a:t>Tinggal</a:t>
                      </a:r>
                      <a:endParaRPr lang="en-US" dirty="0"/>
                    </a:p>
                    <a:p>
                      <a:r>
                        <a:rPr lang="en-US" dirty="0"/>
                        <a:t>Ada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89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Pencapaian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Meletup</a:t>
                      </a:r>
                      <a:endParaRPr lang="en-US" dirty="0"/>
                    </a:p>
                    <a:p>
                      <a:r>
                        <a:rPr lang="en-US" dirty="0" err="1"/>
                        <a:t>Pecah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572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Penyempurnaan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Cair</a:t>
                      </a:r>
                      <a:endParaRPr lang="en-US" dirty="0"/>
                    </a:p>
                    <a:p>
                      <a:r>
                        <a:rPr lang="en-US" dirty="0" err="1"/>
                        <a:t>Pergi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856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Aktiviti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Menangis</a:t>
                      </a:r>
                      <a:endParaRPr lang="en-US" dirty="0"/>
                    </a:p>
                    <a:p>
                      <a:r>
                        <a:rPr lang="en-US" dirty="0" err="1"/>
                        <a:t>Berlari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297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Aktiviti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penyempurnaan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Berlari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ke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padang</a:t>
                      </a:r>
                      <a:r>
                        <a:rPr lang="en-US" dirty="0"/>
                        <a:t>)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788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Makan</a:t>
                      </a:r>
                      <a:r>
                        <a:rPr lang="en-US" dirty="0"/>
                        <a:t> (nasi </a:t>
                      </a:r>
                      <a:r>
                        <a:rPr lang="en-US" dirty="0" err="1"/>
                        <a:t>itu</a:t>
                      </a:r>
                      <a:r>
                        <a:rPr lang="en-US" dirty="0"/>
                        <a:t>)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271761"/>
                  </a:ext>
                </a:extLst>
              </a:tr>
              <a:tr h="673048">
                <a:tc>
                  <a:txBody>
                    <a:bodyPr/>
                    <a:lstStyle/>
                    <a:p>
                      <a:r>
                        <a:rPr lang="en-US" dirty="0" err="1"/>
                        <a:t>Kausatif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keadaan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Menakutkan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345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4821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056C840-C72B-46F5-BEC2-8A1198417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Aktiviti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76E25D0-C1E0-454D-8B97-ECE4DFD07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6947" y="1931437"/>
            <a:ext cx="10018713" cy="300445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 Cari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RRG. </a:t>
            </a:r>
            <a:r>
              <a:rPr lang="en-US" dirty="0" err="1"/>
              <a:t>Atau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2. Cari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kata </a:t>
            </a:r>
            <a:r>
              <a:rPr lang="en-US" dirty="0" err="1"/>
              <a:t>kerja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3. 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bincangkan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67142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2DF724B-6E7F-48E3-A176-891B66F15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02454A3-3F63-4370-85C7-EDA379823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5949" y="1331259"/>
            <a:ext cx="8946541" cy="419548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1.  PENGENALAN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50000"/>
              </a:lnSpc>
              <a:spcAft>
                <a:spcPts val="10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Teori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Role and Reference Grammar (RRG). 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Teori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RRG yang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digunakan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dipetik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atau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dirujuk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daripada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buku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(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karya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) Van Valin dan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LaPolla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(1997), Van Valin (2001, 2004 dan 2005)</a:t>
            </a:r>
            <a:r>
              <a:rPr lang="ms-MY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dan</a:t>
            </a:r>
            <a:r>
              <a:rPr lang="ms-MY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Emma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L.Pavey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(2011). 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Karya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Van Valin dan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LaPolla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(1997),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merupakan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antara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penulisan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yang paling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lengkap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yang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menjelaskan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pendekatan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teori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RRG. 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Namun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kini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diakui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sendiri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oleh Van Valin (2001,2004 dan 2005) yang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menunjukkan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tentang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kemas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kini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atau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perbincangan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lanjutan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tentang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kerangka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teori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RRG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ini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53954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C1A4D19-8F88-4EAF-83B3-731E90CCF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689" y="1553548"/>
            <a:ext cx="10018713" cy="132961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2.  KONSEP UTAMA TEORI ROLE AND REFERENCE GRAMMAR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(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RRG)</a:t>
            </a: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844E4AB-24F6-4F6B-87AF-219252993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5649" y="2180251"/>
            <a:ext cx="10018713" cy="3124201"/>
          </a:xfrm>
        </p:spPr>
        <p:txBody>
          <a:bodyPr>
            <a:normAutofit fontScale="85000" lnSpcReduction="10000"/>
          </a:bodyPr>
          <a:lstStyle/>
          <a:p>
            <a:pPr algn="thaiDist">
              <a:lnSpc>
                <a:spcPct val="150000"/>
              </a:lnSpc>
              <a:spcAft>
                <a:spcPts val="100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Teori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RRG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diperkenalkan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untuk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menjawab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dan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persoalan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asas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dalam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nahu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tatabahasa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iaitu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pertama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apakah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bentuk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teori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lingusitik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jika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ia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diaplikasikan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kepada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analisis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bahasa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selain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daripada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bahasa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Inggeris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. 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Selain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itu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, RRG juga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cuba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menjawab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persoalan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apakah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sifat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interaksi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antara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komponen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sintaksis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,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semantik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dan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pragmatik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yang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berbeza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dalam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sistem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tatabahasa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sesuatu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bahasa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dapat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dihuraikan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(Van Valin &amp;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LaPolla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1997).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64705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D14C583-7545-4F2F-8F0A-3D242333C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229" y="1096346"/>
            <a:ext cx="7538391" cy="3401009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                                       R                                      </a:t>
            </a: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                                                                                                                                                        </a:t>
            </a:r>
            <a:r>
              <a:rPr lang="en-US" sz="4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5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REPRESENTASI SINTAKSIS</a:t>
            </a: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						                                                                                                                                                             </a:t>
            </a:r>
            <a:r>
              <a:rPr lang="en-US" sz="5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5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Wacana</a:t>
            </a:r>
            <a:r>
              <a:rPr lang="en-US" sz="5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pragmatik</a:t>
            </a:r>
            <a:r>
              <a:rPr lang="en-US" sz="5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	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												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6700" b="1" dirty="0" err="1"/>
              <a:t>Algoritma</a:t>
            </a:r>
            <a:endParaRPr lang="en-US" sz="6700" b="1" dirty="0"/>
          </a:p>
          <a:p>
            <a:pPr marL="0" indent="0">
              <a:buNone/>
            </a:pPr>
            <a:r>
              <a:rPr lang="en-US" b="1" dirty="0"/>
              <a:t>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7000" b="1" dirty="0" err="1"/>
              <a:t>Perkaitan</a:t>
            </a:r>
            <a:endParaRPr lang="en-US" sz="7000" b="1" dirty="0"/>
          </a:p>
          <a:p>
            <a:pPr marL="0" indent="0">
              <a:buNone/>
            </a:pPr>
            <a:r>
              <a:rPr lang="en-US" dirty="0"/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1000"/>
              </a:spcAft>
              <a:buClr>
                <a:srgbClr val="E48312">
                  <a:lumMod val="75000"/>
                </a:srgbClr>
              </a:buClr>
              <a:buSzPct val="145000"/>
              <a:buFont typeface="Arial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1000"/>
              </a:spcAft>
              <a:buClr>
                <a:srgbClr val="E48312">
                  <a:lumMod val="75000"/>
                </a:srgbClr>
              </a:buClr>
              <a:buSzPct val="145000"/>
              <a:buFont typeface="Arial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1000"/>
              </a:spcAft>
              <a:buClr>
                <a:srgbClr val="E48312">
                  <a:lumMod val="75000"/>
                </a:srgbClr>
              </a:buClr>
              <a:buSzPct val="145000"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                                                                             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REP                                                                      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1000"/>
              </a:spcAft>
              <a:buClr>
                <a:srgbClr val="E48312">
                  <a:lumMod val="75000"/>
                </a:srgbClr>
              </a:buClr>
              <a:buSzPct val="145000"/>
              <a:buFont typeface="Arial"/>
              <a:buNone/>
              <a:tabLst/>
              <a:defRPr/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                                                                                                                                                      </a:t>
            </a:r>
            <a:r>
              <a:rPr kumimoji="0" lang="en-US" sz="5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REPRESENTASI SEMANTIK</a:t>
            </a:r>
          </a:p>
          <a:p>
            <a:pPr marL="0" indent="0">
              <a:buNone/>
            </a:pPr>
            <a:endParaRPr lang="th-TH" b="1" dirty="0"/>
          </a:p>
        </p:txBody>
      </p:sp>
      <p:sp>
        <p:nvSpPr>
          <p:cNvPr id="7" name="สี่เหลี่ยมผืนผ้า 6">
            <a:extLst>
              <a:ext uri="{FF2B5EF4-FFF2-40B4-BE49-F238E27FC236}">
                <a16:creationId xmlns:a16="http://schemas.microsoft.com/office/drawing/2014/main" id="{BC4B3057-4BE2-4A44-9757-00A2CDE72E74}"/>
              </a:ext>
            </a:extLst>
          </p:cNvPr>
          <p:cNvSpPr/>
          <p:nvPr/>
        </p:nvSpPr>
        <p:spPr>
          <a:xfrm>
            <a:off x="1698171" y="933061"/>
            <a:ext cx="2052735" cy="6251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Idea</a:t>
            </a:r>
            <a:endParaRPr lang="th-TH" dirty="0"/>
          </a:p>
        </p:txBody>
      </p:sp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58879651-9C78-4F0F-8DCD-2A4E0783E8C2}"/>
              </a:ext>
            </a:extLst>
          </p:cNvPr>
          <p:cNvSpPr/>
          <p:nvPr/>
        </p:nvSpPr>
        <p:spPr>
          <a:xfrm>
            <a:off x="1698170" y="2262673"/>
            <a:ext cx="2052735" cy="6251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Invertori</a:t>
            </a:r>
            <a:r>
              <a:rPr lang="en-US" dirty="0"/>
              <a:t> </a:t>
            </a:r>
            <a:r>
              <a:rPr lang="en-US" dirty="0" err="1"/>
              <a:t>Sintaksis</a:t>
            </a:r>
            <a:endParaRPr lang="th-TH" dirty="0"/>
          </a:p>
        </p:txBody>
      </p:sp>
      <p:sp>
        <p:nvSpPr>
          <p:cNvPr id="11" name="สี่เหลี่ยมผืนผ้า 10">
            <a:extLst>
              <a:ext uri="{FF2B5EF4-FFF2-40B4-BE49-F238E27FC236}">
                <a16:creationId xmlns:a16="http://schemas.microsoft.com/office/drawing/2014/main" id="{ECAE2437-F968-40B1-8C7E-30A11D9F6975}"/>
              </a:ext>
            </a:extLst>
          </p:cNvPr>
          <p:cNvSpPr/>
          <p:nvPr/>
        </p:nvSpPr>
        <p:spPr>
          <a:xfrm>
            <a:off x="1698170" y="3592285"/>
            <a:ext cx="2052735" cy="6251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Leksikon</a:t>
            </a:r>
            <a:endParaRPr lang="th-TH" dirty="0"/>
          </a:p>
        </p:txBody>
      </p:sp>
      <p:cxnSp>
        <p:nvCxnSpPr>
          <p:cNvPr id="13" name="ลูกศรเชื่อมต่อแบบตรง 12">
            <a:extLst>
              <a:ext uri="{FF2B5EF4-FFF2-40B4-BE49-F238E27FC236}">
                <a16:creationId xmlns:a16="http://schemas.microsoft.com/office/drawing/2014/main" id="{CDE65774-565D-43C3-A9A3-D0B4433F94F1}"/>
              </a:ext>
            </a:extLst>
          </p:cNvPr>
          <p:cNvCxnSpPr>
            <a:cxnSpLocks/>
          </p:cNvCxnSpPr>
          <p:nvPr/>
        </p:nvCxnSpPr>
        <p:spPr>
          <a:xfrm>
            <a:off x="3816964" y="1245636"/>
            <a:ext cx="857673" cy="31257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ลูกศรเชื่อมต่อแบบตรง 17">
            <a:extLst>
              <a:ext uri="{FF2B5EF4-FFF2-40B4-BE49-F238E27FC236}">
                <a16:creationId xmlns:a16="http://schemas.microsoft.com/office/drawing/2014/main" id="{A0A0C2FD-0D67-447A-87F1-DD1F8C865721}"/>
              </a:ext>
            </a:extLst>
          </p:cNvPr>
          <p:cNvCxnSpPr>
            <a:cxnSpLocks/>
          </p:cNvCxnSpPr>
          <p:nvPr/>
        </p:nvCxnSpPr>
        <p:spPr>
          <a:xfrm flipV="1">
            <a:off x="3750905" y="1742492"/>
            <a:ext cx="998377" cy="8327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ลูกศรเชื่อมต่อแบบตรง 20">
            <a:extLst>
              <a:ext uri="{FF2B5EF4-FFF2-40B4-BE49-F238E27FC236}">
                <a16:creationId xmlns:a16="http://schemas.microsoft.com/office/drawing/2014/main" id="{7CDE8A53-F44D-4B51-B374-BD23A76DA135}"/>
              </a:ext>
            </a:extLst>
          </p:cNvPr>
          <p:cNvCxnSpPr>
            <a:cxnSpLocks/>
          </p:cNvCxnSpPr>
          <p:nvPr/>
        </p:nvCxnSpPr>
        <p:spPr>
          <a:xfrm flipV="1">
            <a:off x="3750905" y="4128795"/>
            <a:ext cx="923732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ตัวเชื่อมต่อตรง 22">
            <a:extLst>
              <a:ext uri="{FF2B5EF4-FFF2-40B4-BE49-F238E27FC236}">
                <a16:creationId xmlns:a16="http://schemas.microsoft.com/office/drawing/2014/main" id="{B6756A1B-8DE6-4113-9086-7CD9B061B269}"/>
              </a:ext>
            </a:extLst>
          </p:cNvPr>
          <p:cNvCxnSpPr>
            <a:cxnSpLocks/>
          </p:cNvCxnSpPr>
          <p:nvPr/>
        </p:nvCxnSpPr>
        <p:spPr>
          <a:xfrm flipV="1">
            <a:off x="7095557" y="1635189"/>
            <a:ext cx="228973" cy="116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ตัวเชื่อมต่อตรง 24">
            <a:extLst>
              <a:ext uri="{FF2B5EF4-FFF2-40B4-BE49-F238E27FC236}">
                <a16:creationId xmlns:a16="http://schemas.microsoft.com/office/drawing/2014/main" id="{BB90BE60-1720-400F-8D30-5E147A7882C4}"/>
              </a:ext>
            </a:extLst>
          </p:cNvPr>
          <p:cNvCxnSpPr>
            <a:cxnSpLocks/>
          </p:cNvCxnSpPr>
          <p:nvPr/>
        </p:nvCxnSpPr>
        <p:spPr>
          <a:xfrm>
            <a:off x="7324530" y="1635189"/>
            <a:ext cx="0" cy="24936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>
            <a:extLst>
              <a:ext uri="{FF2B5EF4-FFF2-40B4-BE49-F238E27FC236}">
                <a16:creationId xmlns:a16="http://schemas.microsoft.com/office/drawing/2014/main" id="{25FDAFBE-5A0B-429F-BA0E-C8842D14A294}"/>
              </a:ext>
            </a:extLst>
          </p:cNvPr>
          <p:cNvCxnSpPr>
            <a:cxnSpLocks/>
          </p:cNvCxnSpPr>
          <p:nvPr/>
        </p:nvCxnSpPr>
        <p:spPr>
          <a:xfrm>
            <a:off x="7095557" y="4128795"/>
            <a:ext cx="2289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ลูกศรเชื่อมต่อแบบตรง 33">
            <a:extLst>
              <a:ext uri="{FF2B5EF4-FFF2-40B4-BE49-F238E27FC236}">
                <a16:creationId xmlns:a16="http://schemas.microsoft.com/office/drawing/2014/main" id="{FD5C4D72-CD47-4F2B-98DD-6853674FFC15}"/>
              </a:ext>
            </a:extLst>
          </p:cNvPr>
          <p:cNvCxnSpPr/>
          <p:nvPr/>
        </p:nvCxnSpPr>
        <p:spPr>
          <a:xfrm flipV="1">
            <a:off x="5561045" y="1646853"/>
            <a:ext cx="0" cy="6951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ลูกศรเชื่อมต่อแบบตรง 35">
            <a:extLst>
              <a:ext uri="{FF2B5EF4-FFF2-40B4-BE49-F238E27FC236}">
                <a16:creationId xmlns:a16="http://schemas.microsoft.com/office/drawing/2014/main" id="{115C0AB6-CB5B-4AD4-B2A8-CBFF2AE9F54E}"/>
              </a:ext>
            </a:extLst>
          </p:cNvPr>
          <p:cNvCxnSpPr/>
          <p:nvPr/>
        </p:nvCxnSpPr>
        <p:spPr>
          <a:xfrm>
            <a:off x="5533424" y="2881992"/>
            <a:ext cx="0" cy="11581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ชื่อเรื่อง 1">
            <a:extLst>
              <a:ext uri="{FF2B5EF4-FFF2-40B4-BE49-F238E27FC236}">
                <a16:creationId xmlns:a16="http://schemas.microsoft.com/office/drawing/2014/main" id="{25A3325F-4409-4132-9689-A15586FC4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8997" y="4576665"/>
            <a:ext cx="10018713" cy="175259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Rajah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Organisasi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RRG </a:t>
            </a:r>
            <a:b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Sumber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Van Valin &amp;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LaPolla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(1997,2005)</a:t>
            </a: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52882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3242B1F-450D-4453-BF2C-6310F5988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7616" y="423765"/>
            <a:ext cx="10785446" cy="60104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Pada rajah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berikut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memperlihatkan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interaksi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antara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representasi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sintaksis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struktur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representasi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semantik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makna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dan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wacana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pragmatik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fungsi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berkomunikasi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bagi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bahasa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manusia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marL="0" indent="0">
              <a:buNone/>
            </a:pP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Teori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menunjukkan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perkaitan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antara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representasi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semantik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bagi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ayat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representasi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sintaksisnya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melalui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set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rumus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perkaitan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dikenali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sebagai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algoritma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perkaitan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 </a:t>
            </a:r>
          </a:p>
          <a:p>
            <a:pPr marL="0" indent="0">
              <a:buNone/>
            </a:pP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Berasaskan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interaksi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teori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RRG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mengutarakan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tiga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representasi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utama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iaitu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representasi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struktur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sintaksis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ayat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representasi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semantik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dan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representasi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struktur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maklumat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fokus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bagi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ujaran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Representasi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sintaksis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mengikut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kerangka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teori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RRG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merupakan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gambaran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awal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kepada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bentuk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sistem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tatabahasa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manusia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yang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secara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tidak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langsung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mempunyai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perkaitan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dengan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aspek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semantik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pragmatik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tatabahasa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tersebut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 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Antara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komponen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terkandung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dalam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struktur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sintaksis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ialah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mengenal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pasti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unsur-unsur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struktur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klausa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882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>
            <a:extLst>
              <a:ext uri="{FF2B5EF4-FFF2-40B4-BE49-F238E27FC236}">
                <a16:creationId xmlns:a16="http://schemas.microsoft.com/office/drawing/2014/main" id="{951AAD62-F325-4E2D-82EB-915C00D54A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2396960"/>
              </p:ext>
            </p:extLst>
          </p:nvPr>
        </p:nvGraphicFramePr>
        <p:xfrm>
          <a:off x="2164701" y="2280156"/>
          <a:ext cx="8542988" cy="2749044"/>
        </p:xfrm>
        <a:graphic>
          <a:graphicData uri="http://schemas.openxmlformats.org/drawingml/2006/table">
            <a:tbl>
              <a:tblPr firstRow="1" firstCol="1" bandRow="1"/>
              <a:tblGrid>
                <a:gridCol w="4271494">
                  <a:extLst>
                    <a:ext uri="{9D8B030D-6E8A-4147-A177-3AD203B41FA5}">
                      <a16:colId xmlns:a16="http://schemas.microsoft.com/office/drawing/2014/main" val="619618216"/>
                    </a:ext>
                  </a:extLst>
                </a:gridCol>
                <a:gridCol w="4271494">
                  <a:extLst>
                    <a:ext uri="{9D8B030D-6E8A-4147-A177-3AD203B41FA5}">
                      <a16:colId xmlns:a16="http://schemas.microsoft.com/office/drawing/2014/main" val="1211778363"/>
                    </a:ext>
                  </a:extLst>
                </a:gridCol>
              </a:tblGrid>
              <a:tr h="4581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UNIT SEMANTIK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UNIT SINTAKSIS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434612"/>
                  </a:ext>
                </a:extLst>
              </a:tr>
              <a:tr h="4581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Predikat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Nukleus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4978196"/>
                  </a:ext>
                </a:extLst>
              </a:tr>
              <a:tr h="4581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Argumen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bagi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 Inti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Argumen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 Inti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1840557"/>
                  </a:ext>
                </a:extLst>
              </a:tr>
              <a:tr h="4581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Bukan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Argumen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Sipian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2199053"/>
                  </a:ext>
                </a:extLst>
              </a:tr>
              <a:tr h="4581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Predikat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 +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Argumen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Argumen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8671796"/>
                  </a:ext>
                </a:extLst>
              </a:tr>
              <a:tr h="4581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Predikat+Argumen+Bukan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Argumen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Klausa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 (=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inti+sipian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7956257"/>
                  </a:ext>
                </a:extLst>
              </a:tr>
            </a:tbl>
          </a:graphicData>
        </a:graphic>
      </p:graphicFrame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42322B3D-D555-48DE-A184-4030B9B788FA}"/>
              </a:ext>
            </a:extLst>
          </p:cNvPr>
          <p:cNvSpPr txBox="1"/>
          <p:nvPr/>
        </p:nvSpPr>
        <p:spPr>
          <a:xfrm>
            <a:off x="3047222" y="5279455"/>
            <a:ext cx="6889879" cy="9635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Jadual</a:t>
            </a:r>
            <a:r>
              <a:rPr lang="en-US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3.4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Unit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semantik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mendasari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unit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sintaksis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bagi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struktur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berlapisan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klausa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algn="ctr">
              <a:lnSpc>
                <a:spcPct val="115000"/>
              </a:lnSpc>
              <a:tabLst>
                <a:tab pos="457200" algn="l"/>
              </a:tabLst>
            </a:pP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Sumbur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Van Valin &amp;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Lapolla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(1997,2005)</a:t>
            </a:r>
          </a:p>
          <a:p>
            <a:pPr marL="457200">
              <a:lnSpc>
                <a:spcPct val="150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8" name="ชื่อเรื่อง 7">
            <a:extLst>
              <a:ext uri="{FF2B5EF4-FFF2-40B4-BE49-F238E27FC236}">
                <a16:creationId xmlns:a16="http://schemas.microsoft.com/office/drawing/2014/main" id="{B046E071-519E-4B09-AAD3-C4522AA99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457200">
              <a:lnSpc>
                <a:spcPct val="150000"/>
              </a:lnSpc>
              <a:spcAft>
                <a:spcPts val="1000"/>
              </a:spcAft>
            </a:pP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Hubungan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antara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unit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semantik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dan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sintaksis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pada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struktur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lapis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klausa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dapat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dilihat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pada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jadual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3.4 yang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menunjukkan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hubungan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antara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unit </a:t>
            </a:r>
            <a:r>
              <a:rPr lang="en-US" sz="2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semantik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dan </a:t>
            </a:r>
            <a:r>
              <a:rPr lang="en-US" sz="2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sintaksis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99959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052158E-2984-487D-A6CC-E0E5DD13F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9707" y="415213"/>
            <a:ext cx="10018713" cy="17525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3.2.2  </a:t>
            </a:r>
            <a:r>
              <a:rPr lang="en-US" sz="31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Representasi</a:t>
            </a:r>
            <a:r>
              <a:rPr lang="en-US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31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Semantik</a:t>
            </a: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DBE5686-56C8-49DE-A697-B3E10C6E6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967204"/>
            <a:ext cx="10018713" cy="312420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Mengenal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pasti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representasi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semantik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ayat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merupakan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langkah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kedua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untuk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memahami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hubungan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antara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muka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di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antara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sintaksis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semantik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dan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pragmatik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Van Valin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LaPolla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(1997). 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Selain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itu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, Van Valin (2005</a:t>
            </a:r>
            <a:r>
              <a:rPr lang="en-US" sz="2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), </a:t>
            </a:r>
            <a:r>
              <a:rPr lang="en-US" sz="2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menyatakan</a:t>
            </a:r>
            <a:r>
              <a:rPr lang="en-US" sz="2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bahawa</a:t>
            </a:r>
            <a:r>
              <a:rPr lang="en-US" sz="2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pencirian</a:t>
            </a:r>
            <a:r>
              <a:rPr lang="en-US" sz="2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representasi</a:t>
            </a:r>
            <a:r>
              <a:rPr lang="en-US" sz="2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semantik</a:t>
            </a:r>
            <a:r>
              <a:rPr lang="en-US" sz="2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bagi</a:t>
            </a:r>
            <a:r>
              <a:rPr lang="en-US" sz="2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ayat</a:t>
            </a:r>
            <a:r>
              <a:rPr lang="en-US" sz="2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 </a:t>
            </a:r>
            <a:r>
              <a:rPr lang="ms-MY" sz="2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berdasarkan kepada perwakilan semantik dari </a:t>
            </a:r>
            <a:r>
              <a:rPr lang="ms-MY" sz="2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kata kerja </a:t>
            </a:r>
            <a:r>
              <a:rPr lang="ms-MY" sz="2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atau </a:t>
            </a:r>
            <a:r>
              <a:rPr lang="ms-MY" sz="2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unsur predikat.  </a:t>
            </a:r>
            <a:endParaRPr lang="en-US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09548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7F5D7AB-BDDC-4D02-8CD5-04B6D8FB9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1633" y="256592"/>
            <a:ext cx="10018713" cy="134827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ms-MY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3.2.2.1  Kelas Kata Kerja </a:t>
            </a: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251FAE5-A17E-4E61-8495-91B8214A9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2341" y="1177213"/>
            <a:ext cx="10018713" cy="5046306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ms-MY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50000"/>
              </a:lnSpc>
              <a:spcAft>
                <a:spcPts val="1000"/>
              </a:spcAft>
            </a:pPr>
            <a:r>
              <a:rPr lang="ms-MY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Kelas kata kerja dalam  teori RRG bermula dari klasifikasi Aktionsart oleh Vendler (1967) (dalam Robert Van Valin [2005:31]). Beliau mengemukakan empat kelas kata kerja iaitu, </a:t>
            </a:r>
            <a:r>
              <a:rPr lang="ms-MY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keadaan, pencapaian, penyempurnaan dan aktiviti.  </a:t>
            </a:r>
          </a:p>
          <a:p>
            <a:pPr algn="thaiDist">
              <a:lnSpc>
                <a:spcPct val="150000"/>
              </a:lnSpc>
              <a:spcAft>
                <a:spcPts val="1000"/>
              </a:spcAft>
            </a:pPr>
            <a:r>
              <a:rPr lang="ms-MY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Kelas Aktionsart ini, kemudiannya digunakan untuk menentukan jenis atau kelas kata kerja dalam RRG. Seperti </a:t>
            </a:r>
            <a:r>
              <a:rPr lang="ms-MY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keadaan</a:t>
            </a:r>
            <a:r>
              <a:rPr lang="ms-MY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merujuk kepada keadaan tidak dinamik dengan tempoh masa tidak terhad.  </a:t>
            </a:r>
          </a:p>
          <a:p>
            <a:pPr algn="thaiDist">
              <a:lnSpc>
                <a:spcPct val="150000"/>
              </a:lnSpc>
              <a:spcAft>
                <a:spcPts val="1000"/>
              </a:spcAft>
            </a:pPr>
            <a:r>
              <a:rPr lang="ms-MY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Aktiviti</a:t>
            </a:r>
            <a:r>
              <a:rPr lang="ms-MY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pula bersifat dinamik dan tidak mempunyai had masa.  </a:t>
            </a:r>
          </a:p>
          <a:p>
            <a:pPr algn="thaiDist">
              <a:lnSpc>
                <a:spcPct val="150000"/>
              </a:lnSpc>
              <a:spcAft>
                <a:spcPts val="1000"/>
              </a:spcAft>
            </a:pPr>
            <a:r>
              <a:rPr lang="ms-MY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Pencapaian</a:t>
            </a:r>
            <a:r>
              <a:rPr lang="ms-MY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merujuk kepada perubahan yang berlaku serta merta,  biasanya ia mengubah kata kerja keadaan dan aktiviti.  Pencapaian mempunyai titik penamat (masa).  </a:t>
            </a:r>
          </a:p>
          <a:p>
            <a:pPr algn="thaiDist">
              <a:lnSpc>
                <a:spcPct val="150000"/>
              </a:lnSpc>
              <a:spcAft>
                <a:spcPts val="1000"/>
              </a:spcAft>
            </a:pPr>
            <a:r>
              <a:rPr lang="ms-MY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Manakala, </a:t>
            </a:r>
            <a:r>
              <a:rPr lang="ms-MY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penyempurnaan</a:t>
            </a:r>
            <a:r>
              <a:rPr lang="ms-MY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pula merujuk kepada perubahan keadaan yang berlaku perlahan-perlahan ke arah titik penamat</a:t>
            </a:r>
            <a:r>
              <a:rPr lang="ms-MY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.  </a:t>
            </a:r>
            <a:r>
              <a:rPr lang="ms-MY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Contoh kelas kata kerja ini (dalam bahasa Inggeris) adalah seperti berikut: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84601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EC2AAB2-D948-4920-B5F7-6611A02C6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2761" y="471195"/>
            <a:ext cx="10018713" cy="103103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ms-MY" sz="27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Contoh kelas kata kerja ini (dalam bahasa Inggeris) adalah seperti berikut:</a:t>
            </a: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2ABB10C-1FA8-497F-9BC9-964CFD620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359" y="1959428"/>
            <a:ext cx="10795519" cy="4898572"/>
          </a:xfrm>
        </p:spPr>
        <p:txBody>
          <a:bodyPr>
            <a:normAutofit fontScale="85000" lnSpcReduction="10000"/>
          </a:bodyPr>
          <a:lstStyle/>
          <a:p>
            <a:pPr marL="0" lvl="0" indent="0" algn="thaiDist">
              <a:lnSpc>
                <a:spcPct val="150000"/>
              </a:lnSpc>
              <a:buClr>
                <a:srgbClr val="000000"/>
              </a:buClr>
              <a:buNone/>
            </a:pPr>
            <a:r>
              <a:rPr lang="ms-MY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   a.  States (Keadaan) :  be sick (sakit), be tall (tinggi), be dead (mati), love (cinta), know (tahu), belive (percaya)</a:t>
            </a:r>
          </a:p>
          <a:p>
            <a:pPr marL="0" lvl="0" indent="0" algn="thaiDist">
              <a:lnSpc>
                <a:spcPct val="150000"/>
              </a:lnSpc>
              <a:buClr>
                <a:srgbClr val="000000"/>
              </a:buClr>
              <a:buNone/>
            </a:pPr>
            <a:r>
              <a:rPr lang="ms-MY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 b.  Achievements (Pencapaian) : pop, explode (meletup), shatter (hancur) (</a:t>
            </a:r>
            <a:r>
              <a:rPr lang="ms-MY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semua kata kerja tak transitif</a:t>
            </a:r>
            <a:r>
              <a:rPr lang="ms-MY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) </a:t>
            </a:r>
          </a:p>
          <a:p>
            <a:pPr marL="457200" lvl="0" indent="-457200" algn="thaiDist">
              <a:lnSpc>
                <a:spcPct val="150000"/>
              </a:lnSpc>
              <a:buClr>
                <a:srgbClr val="000000"/>
              </a:buClr>
              <a:buAutoNum type="alphaLcPeriod" startAt="3"/>
            </a:pPr>
            <a:r>
              <a:rPr lang="ms-MY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Accomplishments (Penyempurnaan) : melt (cair), freeze (beku), dry (kering) </a:t>
            </a:r>
          </a:p>
          <a:p>
            <a:pPr marL="0" lvl="0" indent="0" algn="thaiDist">
              <a:lnSpc>
                <a:spcPct val="150000"/>
              </a:lnSpc>
              <a:buClr>
                <a:srgbClr val="000000"/>
              </a:buClr>
              <a:buNone/>
            </a:pPr>
            <a:r>
              <a:rPr lang="ms-MY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                         (the intransitive version) :     learn (belajar)</a:t>
            </a:r>
          </a:p>
          <a:p>
            <a:pPr marL="0" lvl="0" indent="0" algn="thaiDist">
              <a:lnSpc>
                <a:spcPct val="150000"/>
              </a:lnSpc>
              <a:buClr>
                <a:srgbClr val="000000"/>
              </a:buClr>
              <a:buNone/>
            </a:pPr>
            <a:r>
              <a:rPr lang="ms-MY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d.   Activities (Aktiviti) : march, walk, roll (berarak, berjalan, berguling)</a:t>
            </a:r>
          </a:p>
          <a:p>
            <a:pPr marL="0" lvl="0" indent="0" algn="thaiDist">
              <a:lnSpc>
                <a:spcPct val="150000"/>
              </a:lnSpc>
              <a:buClr>
                <a:srgbClr val="000000"/>
              </a:buClr>
              <a:buNone/>
            </a:pPr>
            <a:r>
              <a:rPr lang="ms-MY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   (versi tak transitif) </a:t>
            </a:r>
            <a:r>
              <a:rPr lang="ms-MY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: swim, think, write, drink. </a:t>
            </a:r>
          </a:p>
          <a:p>
            <a:pPr marL="0" lvl="0" indent="0" algn="thaiDist">
              <a:lnSpc>
                <a:spcPct val="150000"/>
              </a:lnSpc>
              <a:buClr>
                <a:srgbClr val="000000"/>
              </a:buClr>
              <a:buNone/>
            </a:pPr>
            <a:r>
              <a:rPr lang="ms-MY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                                     berenang, berfikir, menulis, minum.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70222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หลื่อมซ้อน">
  <a:themeElements>
    <a:clrScheme name="ส้ม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เหลื่อมซ้อน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ื่อมซ้อน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TM03457496[[fn=เหลื่อมซ้อน]]</Template>
  <TotalTime>195</TotalTime>
  <Words>874</Words>
  <Application>Microsoft Office PowerPoint</Application>
  <PresentationFormat>แบบจอกว้าง</PresentationFormat>
  <Paragraphs>86</Paragraphs>
  <Slides>11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11</vt:i4>
      </vt:variant>
    </vt:vector>
  </HeadingPairs>
  <TitlesOfParts>
    <vt:vector size="16" baseType="lpstr">
      <vt:lpstr>Arial</vt:lpstr>
      <vt:lpstr>Calibri</vt:lpstr>
      <vt:lpstr>Corbel</vt:lpstr>
      <vt:lpstr>Times New Roman</vt:lpstr>
      <vt:lpstr>เหลื่อมซ้อน</vt:lpstr>
      <vt:lpstr>KERANGKA TEORI SEMANTIK</vt:lpstr>
      <vt:lpstr> </vt:lpstr>
      <vt:lpstr>2.  KONSEP UTAMA TEORI ROLE AND REFERENCE GRAMMAR (RRG)   </vt:lpstr>
      <vt:lpstr>Rajah Organisasi RRG  Sumber: Van Valin &amp; LaPolla (1997,2005) </vt:lpstr>
      <vt:lpstr>งานนำเสนอ PowerPoint</vt:lpstr>
      <vt:lpstr>Hubungan antara unit semantik dan sintaksis pada struktur lapis klausa dapat dilihat pada jadual 3.4 yang menunjukkan hubungan antara unit semantik dan sintaksis. </vt:lpstr>
      <vt:lpstr>3.2.2  Representasi Semantik </vt:lpstr>
      <vt:lpstr>3.2.2.1  Kelas Kata Kerja  </vt:lpstr>
      <vt:lpstr>Contoh kelas kata kerja ini (dalam bahasa Inggeris) adalah seperti berikut: </vt:lpstr>
      <vt:lpstr>Jadual 3.12 Representasi Leksikal Bagi Kelas Aktionsart Kata Kerja Bahasa Melayu Sumber:  Maslida Yusof, (2015) </vt:lpstr>
      <vt:lpstr>Aktiviti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KERANGKA TEORI SEMANTIK</dc:title>
  <dc:creator>Suhaila Binsamaae</dc:creator>
  <cp:lastModifiedBy>Suhaila Binsamaae</cp:lastModifiedBy>
  <cp:revision>17</cp:revision>
  <dcterms:created xsi:type="dcterms:W3CDTF">2020-09-28T15:29:07Z</dcterms:created>
  <dcterms:modified xsi:type="dcterms:W3CDTF">2021-09-02T05:38:18Z</dcterms:modified>
</cp:coreProperties>
</file>