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9" r:id="rId1"/>
  </p:sldMasterIdLst>
  <p:sldIdLst>
    <p:sldId id="256" r:id="rId2"/>
    <p:sldId id="296" r:id="rId3"/>
    <p:sldId id="257" r:id="rId4"/>
    <p:sldId id="258" r:id="rId5"/>
    <p:sldId id="288" r:id="rId6"/>
    <p:sldId id="286" r:id="rId7"/>
    <p:sldId id="259" r:id="rId8"/>
    <p:sldId id="260" r:id="rId9"/>
    <p:sldId id="261" r:id="rId10"/>
    <p:sldId id="262" r:id="rId11"/>
    <p:sldId id="265" r:id="rId12"/>
    <p:sldId id="285" r:id="rId13"/>
    <p:sldId id="264" r:id="rId14"/>
    <p:sldId id="266" r:id="rId15"/>
    <p:sldId id="267" r:id="rId16"/>
    <p:sldId id="268" r:id="rId17"/>
    <p:sldId id="269" r:id="rId18"/>
    <p:sldId id="270" r:id="rId19"/>
    <p:sldId id="287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81" r:id="rId29"/>
    <p:sldId id="279" r:id="rId30"/>
    <p:sldId id="282" r:id="rId31"/>
    <p:sldId id="292" r:id="rId32"/>
    <p:sldId id="293" r:id="rId33"/>
    <p:sldId id="294" r:id="rId34"/>
    <p:sldId id="295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69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84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93391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042713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24129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199627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99595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824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890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403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879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704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04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083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83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723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7/5/2021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794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274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9536" y="1749385"/>
            <a:ext cx="7315200" cy="3255264"/>
          </a:xfrm>
        </p:spPr>
        <p:txBody>
          <a:bodyPr anchor="ctr">
            <a:normAutofit/>
          </a:bodyPr>
          <a:lstStyle/>
          <a:p>
            <a:pPr algn="ctr"/>
            <a:r>
              <a:rPr lang="th-TH" sz="9600" b="1" dirty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บทที่ </a:t>
            </a:r>
            <a:r>
              <a:rPr lang="en-US" sz="9600" b="1" dirty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7 </a:t>
            </a:r>
            <a:br>
              <a:rPr lang="en-US" sz="9600" b="1" dirty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9600" b="1" dirty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ห้างหุ้นส่วน บริษัท</a:t>
            </a:r>
            <a:endParaRPr lang="en-US" sz="9600" b="1" dirty="0">
              <a:solidFill>
                <a:srgbClr val="00206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72040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806" y="332014"/>
            <a:ext cx="8596668" cy="1320800"/>
          </a:xfrm>
        </p:spPr>
        <p:txBody>
          <a:bodyPr/>
          <a:lstStyle/>
          <a:p>
            <a:pPr algn="ctr"/>
            <a:r>
              <a:rPr lang="th-TH" b="1" dirty="0">
                <a:solidFill>
                  <a:srgbClr val="002060"/>
                </a:solidFill>
              </a:rPr>
              <a:t>ลักษณะสำคัญของ</a:t>
            </a:r>
            <a:br>
              <a:rPr lang="th-TH" b="1" dirty="0">
                <a:solidFill>
                  <a:srgbClr val="002060"/>
                </a:solidFill>
              </a:rPr>
            </a:br>
            <a:r>
              <a:rPr lang="th-TH" b="1" dirty="0">
                <a:solidFill>
                  <a:srgbClr val="002060"/>
                </a:solidFill>
              </a:rPr>
              <a:t>ห้างหุ้นส่วนสามัญ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2762" y="1790475"/>
            <a:ext cx="8629951" cy="3880773"/>
          </a:xfrm>
        </p:spPr>
        <p:txBody>
          <a:bodyPr anchor="t">
            <a:normAutofit fontScale="92500" lnSpcReduction="10000"/>
          </a:bodyPr>
          <a:lstStyle/>
          <a:p>
            <a:pPr algn="thaiDist"/>
            <a:r>
              <a:rPr lang="th-TH" sz="3200" u="sng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ห้างหุ้นส่วนสามัญจะจดทะเบียนเป็นนิติบุคคลหรือไม่จดทะเบียนเป็นนิติบุคคลก็ได้ </a:t>
            </a:r>
            <a:r>
              <a:rPr 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แต่ถ้าจดทะเบียนก็จะเป็นห้างหุ้นส่วนสามัญนิติบุคคล</a:t>
            </a:r>
          </a:p>
          <a:p>
            <a:pPr algn="thaiDist"/>
            <a:r>
              <a:rPr 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ในกรณีเรื่องการค้าขายแข่งกับห้าง กฎหมายกำหนดไม่ให้ผู้เป็นหุ้นส่วน ในห้างหุ้นส่วนสามัญนิติบุคคลไปประกอบกิจการแข่งขันกับกิจการของห้างฯเว้นแต่ได้รับความยินยอม จากผู้เป็นหุ้นส่วนทั้งหมด</a:t>
            </a:r>
          </a:p>
          <a:p>
            <a:pPr algn="thaiDist"/>
            <a:r>
              <a:rPr 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สัญญาหุ้นส่วนไม่มีแบบชัดเจนตายตัว ไม่จำเป็นต้องทำหลักฐานเป็นหนังสือ</a:t>
            </a:r>
          </a:p>
          <a:p>
            <a:pPr algn="thaiDist"/>
            <a:r>
              <a:rPr 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ห้างหุ้นส่วนสามัญเลิกเมื่อผู้เป็นหุ้นส่วนคนใดคนหนึ่ง ตาย ล้มละลาย หรือตกเป็นผู้ไร้ความสามารถ</a:t>
            </a:r>
          </a:p>
          <a:p>
            <a:pPr algn="thaiDist"/>
            <a:endParaRPr lang="th-TH" sz="3200" b="1" dirty="0">
              <a:solidFill>
                <a:schemeClr val="tx1"/>
              </a:solidFill>
              <a:latin typeface="TH Niramit AS" pitchFamily="2" charset="-34"/>
              <a:cs typeface="+mj-cs"/>
            </a:endParaRPr>
          </a:p>
          <a:p>
            <a:pPr algn="thaiDist"/>
            <a:endParaRPr lang="th-TH" sz="3200" b="1" dirty="0">
              <a:solidFill>
                <a:schemeClr val="tx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52831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>
                <a:solidFill>
                  <a:srgbClr val="002060"/>
                </a:solidFill>
              </a:rPr>
              <a:t>ลักษณะสำคัญของ</a:t>
            </a:r>
            <a:br>
              <a:rPr lang="th-TH" b="1" dirty="0">
                <a:solidFill>
                  <a:srgbClr val="002060"/>
                </a:solidFill>
              </a:rPr>
            </a:br>
            <a:r>
              <a:rPr lang="th-TH" b="1" dirty="0">
                <a:solidFill>
                  <a:srgbClr val="002060"/>
                </a:solidFill>
              </a:rPr>
              <a:t>ห้างหุ้นส่วนสามัญ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0362" y="1997303"/>
            <a:ext cx="9381066" cy="3880773"/>
          </a:xfrm>
        </p:spPr>
        <p:txBody>
          <a:bodyPr anchor="t">
            <a:normAutofit fontScale="92500"/>
          </a:bodyPr>
          <a:lstStyle/>
          <a:p>
            <a:pPr algn="thaiDist"/>
            <a:r>
              <a:rPr 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ความรับผิดชอบผู้เป็นหุ้นส่วนในห้างหุ้นส่วนสามัญนิติบุคคลเกี่ยวกับหนี้ ซึ่งห้างฯก่อให้เกิดขึ้นก่อนที่ตนออกจากหุ้นส่วนมีกำหนดเวลาเพียงสองปีนับแต่ออกจากหุ้นส่วน ซึ่งต่างจากความรับผิดชอบของผู้เป็นหุ้นส่วนไม่จดทะเบียนที่ออกจากห้างฯ ซึ่งมีอายุความสิบปี</a:t>
            </a:r>
          </a:p>
          <a:p>
            <a:pPr algn="thaiDist"/>
            <a:r>
              <a:rPr 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เมื่อห้างหุ้นส่วนสามัญนิติบุคคลผิดนัดชำระลูกหนี้ เจ้าหนี้ของห้างหุ้นส่วนมีสิทธิที่จะเรียกชำระหนี้เอาจากผู้เป็นหุ้นส่วนคนใดคนหนึ่งของห้างฯก็ได้ แต่ผู้เป็นหุ้นส่วนอาจเกี่ยงให้เจ้าหนี้ บังคับชำระหนี้เอาจากทรัพย์สินของห้างฯก่อนได้ หากผู้เป็นห้างหุ้นส่วนพิสูจน์ได้ว่า ห้างฯยังมีทรัพย์สินอยู่ และการบังคับชำระหนี้ไม่เป็นการยาก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076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th-TH" sz="7200" b="1" dirty="0">
                <a:solidFill>
                  <a:schemeClr val="accent2">
                    <a:lumMod val="75000"/>
                  </a:schemeClr>
                </a:solidFill>
              </a:rPr>
              <a:t>ห้างหุ้นส่วนจำกัด</a:t>
            </a:r>
            <a:endParaRPr lang="en-US" sz="7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191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800" b="1" dirty="0">
                <a:solidFill>
                  <a:schemeClr val="accent2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ห้างหุ้นส่วนจำกัด</a:t>
            </a:r>
            <a:endParaRPr lang="en-US" sz="4800" b="1" dirty="0">
              <a:solidFill>
                <a:schemeClr val="accent2">
                  <a:lumMod val="7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005" y="1616303"/>
            <a:ext cx="8596668" cy="3880773"/>
          </a:xfrm>
        </p:spPr>
        <p:txBody>
          <a:bodyPr anchor="t">
            <a:normAutofit/>
          </a:bodyPr>
          <a:lstStyle/>
          <a:p>
            <a:pPr algn="thaiDist"/>
            <a:r>
              <a:rPr lang="th-TH" sz="3200" dirty="0"/>
              <a:t> </a:t>
            </a:r>
            <a:r>
              <a:rPr lang="th-TH" sz="3600" dirty="0"/>
              <a:t> </a:t>
            </a:r>
            <a:r>
              <a:rPr lang="th-TH" sz="4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ห้างหุ้นส่วนจำกัด คือ ห้างหุ้นส่วนประเภทที่มีผู้เป็นหุ้นส่วน 2 จำพวก ได้แก่ </a:t>
            </a:r>
          </a:p>
          <a:p>
            <a:pPr lvl="1" algn="thaiDist"/>
            <a:r>
              <a:rPr lang="th-TH" sz="4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หุ้นส่วนจำพวกไม่จำกัดความรับผิด </a:t>
            </a:r>
          </a:p>
          <a:p>
            <a:pPr lvl="1" algn="thaiDist"/>
            <a:r>
              <a:rPr lang="th-TH" sz="4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หุ้นส่วนจำพวกจำกัดความรับผิด</a:t>
            </a:r>
            <a:endParaRPr lang="en-US" sz="48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42685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017" y="642730"/>
            <a:ext cx="10144540" cy="5751443"/>
          </a:xfrm>
        </p:spPr>
        <p:txBody>
          <a:bodyPr anchor="t">
            <a:normAutofit/>
          </a:bodyPr>
          <a:lstStyle/>
          <a:p>
            <a:pPr algn="thaiDist"/>
            <a:r>
              <a:rPr lang="th-TH" sz="3200" b="1" dirty="0">
                <a:cs typeface="+mj-cs"/>
              </a:rPr>
              <a:t> </a:t>
            </a:r>
            <a:r>
              <a:rPr lang="th-TH" sz="3600" b="1" dirty="0">
                <a:solidFill>
                  <a:srgbClr val="FF0000"/>
                </a:solidFill>
                <a:cs typeface="+mj-cs"/>
              </a:rPr>
              <a:t> </a:t>
            </a:r>
            <a:r>
              <a:rPr lang="th-TH" sz="4300" b="1" dirty="0">
                <a:solidFill>
                  <a:schemeClr val="accent2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ลักษณะของหุ้นส่วนจำพวกไม่จำกัดความรับผิด </a:t>
            </a:r>
          </a:p>
          <a:p>
            <a:pPr lvl="1" algn="thaiDist"/>
            <a:r>
              <a:rPr lang="th-TH" sz="3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ผู้เป็นหุ้นส่วนคนเดียวหรือหลายคนซึ่งต้องรับผิดชอบร่วมกันในบรรดาหนี้ของห้างหุ้นส่วน </a:t>
            </a:r>
            <a:r>
              <a:rPr lang="th-TH" sz="3600" u="sng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โดยไม่จำกัดจำนวน </a:t>
            </a:r>
          </a:p>
          <a:p>
            <a:pPr lvl="1" algn="thaiDist"/>
            <a:r>
              <a:rPr lang="th-TH" sz="3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คุณสมบัติของผู้เป็นหุ้นส่วน ประเภทนี้จึงถือเป็นสาระสำคัญของการดำรงคงอยู่ของห้างหุ้นส่วน ดั้งนั้นหากผู้เป็นหุ้นส่วนประเภทไม่จำกัดความรับผิด ตาย ล้มละลาย หรือตกเป็นผู้ไร้ความสามารถ ก็จะทำให้ห้างหุ้นส่วนจำกัดเลิกกัน </a:t>
            </a:r>
          </a:p>
          <a:p>
            <a:pPr lvl="1" algn="thaiDist"/>
            <a:r>
              <a:rPr lang="th-TH" sz="3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นอกจากนี้ยังจะโอนหุ้นส่วนของตนให้แก่ผู้อื่นโดยไม่ได้รับความยินยอมของหุ้นส่วนคนอื่นไม่ได้</a:t>
            </a:r>
          </a:p>
          <a:p>
            <a:pPr marL="457200" lvl="1" indent="0" algn="thaiDist">
              <a:buNone/>
            </a:pPr>
            <a:endParaRPr lang="th-TH" sz="46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46941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92157" y="377687"/>
            <a:ext cx="11177971" cy="6168887"/>
          </a:xfrm>
        </p:spPr>
        <p:txBody>
          <a:bodyPr anchor="t">
            <a:normAutofit fontScale="92500" lnSpcReduction="10000"/>
          </a:bodyPr>
          <a:lstStyle/>
          <a:p>
            <a:pPr algn="thaiDist"/>
            <a:r>
              <a:rPr lang="th-TH" sz="4300" b="1" dirty="0">
                <a:solidFill>
                  <a:schemeClr val="accent2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ลักษณะของผู้เป็นหุ้นส่วนประเภทจำกัดความรับผิด</a:t>
            </a:r>
            <a:endParaRPr lang="th-TH" sz="4300" dirty="0">
              <a:solidFill>
                <a:schemeClr val="accent2">
                  <a:lumMod val="7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lvl="1" algn="thaiDist"/>
            <a:r>
              <a:rPr lang="th-TH" sz="3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ผู้เป็นหุ้นส่วนคนเดียวหรือหลายคนซึ่งจำกัดความรับผิด </a:t>
            </a:r>
            <a:r>
              <a:rPr lang="th-TH" sz="3400" u="sng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เพียงไม่เกินจำนวนเงินที่ตนจะลงหุ้นในห้างหุ้นส่วนนั้น</a:t>
            </a:r>
            <a:r>
              <a:rPr lang="th-TH" sz="3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คือ</a:t>
            </a:r>
            <a:r>
              <a:rPr lang="th-TH" sz="3400" u="sng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รับผิดในหนี้สินของห้างเพียงจำนวนเงินที่ลงทุนไว้ </a:t>
            </a:r>
            <a:r>
              <a:rPr lang="th-TH" sz="3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หรือที่รับว่าลงหุ้นเท่านั้น </a:t>
            </a:r>
          </a:p>
          <a:p>
            <a:pPr lvl="1" algn="thaiDist"/>
            <a:r>
              <a:rPr lang="th-TH" sz="3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หุ้นส่วนประเภทจำกัดความรับผิดชอบ ตาย ลาออก หรือล้มละลาย ไม่ต้องเลิกกิจการ</a:t>
            </a:r>
            <a:endParaRPr lang="en-US" sz="36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lvl="1" algn="thaiDist"/>
            <a:r>
              <a:rPr lang="th-TH" sz="3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ผู้เป็นหุ้นส่วนประเภทจำกัดความรับผิด ไม่มีสิทธิเข้าจัดการกับห้างหุ้นส่วน</a:t>
            </a:r>
          </a:p>
          <a:p>
            <a:pPr lvl="1" algn="thaiDist"/>
            <a:r>
              <a:rPr lang="th-TH" sz="3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หุ้นส่วนประเภทจำกัดความรับผิดลงทุนเป็นแรงงานไม่ได้</a:t>
            </a:r>
          </a:p>
          <a:p>
            <a:pPr lvl="1" algn="thaiDist"/>
            <a:r>
              <a:rPr lang="th-TH" sz="3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จ้าหนี้ไม่มีสิทธิเรียกร้องให้ใช้หนี้จากสินทรัพย์ส่วนตัวของผู้เป็นหุ้นส่วนประเภทจำกัดความรับผิด</a:t>
            </a:r>
          </a:p>
          <a:p>
            <a:pPr lvl="1" algn="thaiDist"/>
            <a:r>
              <a:rPr lang="th-TH" sz="3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ผู้เป็นหุ้นส่วนประเภทจำกัดความรับผิดสามารถโอนหุ้นให้กับบุคคลภายนอกได้ โดยไม่ต้องรับความยินยอมของผู้เป็นหุ้นส่วนคนอื่น ๆ</a:t>
            </a:r>
          </a:p>
          <a:p>
            <a:pPr lvl="1" algn="thaiDist"/>
            <a:r>
              <a:rPr lang="th-TH" sz="3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ผู้เป็นหุ้นส่วนประเภทจำกัดความรับผิดสามารถดำเนินกิจการค้าขายแข่งขัน กับห้างหุ้นส่วนจำกัด ที่ตนเป็นหุ้นส่วนได้</a:t>
            </a:r>
          </a:p>
          <a:p>
            <a:pPr lvl="1" algn="thaiDist"/>
            <a:endParaRPr lang="th-TH" sz="3400" dirty="0">
              <a:latin typeface="TH SarabunPSK" panose="020B0500040200020003" pitchFamily="34" charset="-34"/>
              <a:cs typeface="+mj-cs"/>
            </a:endParaRPr>
          </a:p>
          <a:p>
            <a:pPr lvl="1" algn="thaiDist"/>
            <a:endParaRPr lang="th-TH" sz="3400" dirty="0">
              <a:latin typeface="TH SarabunPSK" panose="020B05000402000200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617584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1876" y="299357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th-TH" sz="4400" b="1" dirty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ลักษณะของ</a:t>
            </a:r>
            <a:br>
              <a:rPr lang="th-TH" sz="4400" b="1" dirty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4400" b="1" dirty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ห้างหุ้นส่วนจำกัด</a:t>
            </a:r>
            <a:endParaRPr lang="en-US" sz="4400" b="1" dirty="0">
              <a:solidFill>
                <a:srgbClr val="00206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7447" y="1752375"/>
            <a:ext cx="9092595" cy="3880773"/>
          </a:xfrm>
        </p:spPr>
        <p:txBody>
          <a:bodyPr anchor="t">
            <a:normAutofit fontScale="92500" lnSpcReduction="20000"/>
          </a:bodyPr>
          <a:lstStyle/>
          <a:p>
            <a:pPr algn="thaiDist"/>
            <a:r>
              <a:rPr lang="th-TH" sz="35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ต้องจดทะเบียน และมีสถานภาพเป็นนิติบุคคล</a:t>
            </a:r>
            <a:endParaRPr lang="th-TH" sz="35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thaiDist"/>
            <a:r>
              <a:rPr lang="th-TH" sz="3500" dirty="0">
                <a:latin typeface="Angsana New" panose="02020603050405020304" pitchFamily="18" charset="-34"/>
                <a:cs typeface="Angsana New" panose="02020603050405020304" pitchFamily="18" charset="-34"/>
              </a:rPr>
              <a:t>ผู้เป็นหุ้นส่วนประเภทจำกัดความรับผิดจะ</a:t>
            </a:r>
            <a:r>
              <a:rPr lang="th-TH" sz="3500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ลงหุ้นด้วยแรงงานไม่ได้ </a:t>
            </a:r>
            <a:r>
              <a:rPr lang="th-TH" sz="35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กล่าวคือ </a:t>
            </a:r>
            <a:r>
              <a:rPr lang="th-TH" sz="3500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จะต้องตกลงหุ้นด้วยเงินหรือทรัพย์สิน </a:t>
            </a:r>
            <a:r>
              <a:rPr lang="th-TH" sz="3500" dirty="0">
                <a:latin typeface="Angsana New" panose="02020603050405020304" pitchFamily="18" charset="-34"/>
                <a:cs typeface="Angsana New" panose="02020603050405020304" pitchFamily="18" charset="-34"/>
              </a:rPr>
              <a:t>ซึ่งต่างกับหุ้นส่วนประเภทไม่จำกัดความรับผิดจะลงหุ้นด้วยเงิน ทรัพย์สิน หรือแรงงานก็ได้</a:t>
            </a:r>
          </a:p>
          <a:p>
            <a:pPr algn="thaiDist"/>
            <a:r>
              <a:rPr lang="th-TH" sz="3500" dirty="0">
                <a:latin typeface="Angsana New" panose="02020603050405020304" pitchFamily="18" charset="-34"/>
                <a:cs typeface="Angsana New" panose="02020603050405020304" pitchFamily="18" charset="-34"/>
              </a:rPr>
              <a:t>ผู้เป็นหุ้นส่วนประเภทจำกัดความรับผิดจะเข้าไปจัดการงานของห้างหุ้นส่วนจำกัด ไม่ได้ดังที่กฎหมายกำหนดไว้ ดังนั้นหากผู้เป็นหุ้นส่วนประเภทจำกัดความรับผิด เข้าไปเกี่ยวข้องจัดการงานของห้างหุ้นส่วน  ผู้เป็นหุ้นส่วนประเภทจำกัดความรับผิดผู้นั้นจะต้องรับผิดเสมือนหนึ่งเป็นหุ้นส่วนประเภทไม่จำกัดความรับผิด</a:t>
            </a:r>
          </a:p>
          <a:p>
            <a:pPr algn="thaiDist"/>
            <a:endParaRPr lang="th-TH" sz="3200" dirty="0">
              <a:latin typeface="TH Niramit AS" pitchFamily="2" charset="-34"/>
              <a:cs typeface="+mj-cs"/>
            </a:endParaRPr>
          </a:p>
          <a:p>
            <a:pPr marL="0" indent="0" algn="thaiDist">
              <a:buNone/>
            </a:pPr>
            <a:endParaRPr lang="th-TH" sz="3200" dirty="0">
              <a:latin typeface="TH Niramit AS" pitchFamily="2" charset="-34"/>
              <a:cs typeface="+mj-cs"/>
            </a:endParaRPr>
          </a:p>
          <a:p>
            <a:pPr marL="0" indent="0" algn="thaiDist">
              <a:buNone/>
            </a:pPr>
            <a:endParaRPr lang="th-TH" sz="32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887315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ลักษณะของ</a:t>
            </a:r>
            <a:br>
              <a:rPr lang="th-TH" b="1" dirty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b="1" dirty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ห้างหุ้นส่วนจำกัด</a:t>
            </a:r>
            <a:endParaRPr lang="en-US" b="1" dirty="0">
              <a:solidFill>
                <a:srgbClr val="00206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677" y="2068061"/>
            <a:ext cx="9130694" cy="3880773"/>
          </a:xfrm>
        </p:spPr>
        <p:txBody>
          <a:bodyPr anchor="t">
            <a:normAutofit fontScale="92500"/>
          </a:bodyPr>
          <a:lstStyle/>
          <a:p>
            <a:pPr algn="thaiDist"/>
            <a:r>
              <a:rPr lang="th-TH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ผู้เป็นหุ้นส่วนประเภทจำกัดความรับผิดอาจต้องรับผิดโดยไม่จำกัดในกรณีต่อไปนี้</a:t>
            </a:r>
          </a:p>
          <a:p>
            <a:pPr lvl="1" algn="thaiDist"/>
            <a:r>
              <a:rPr lang="th-TH" sz="3000" dirty="0">
                <a:latin typeface="Angsana New" panose="02020603050405020304" pitchFamily="18" charset="-34"/>
                <a:cs typeface="Angsana New" panose="02020603050405020304" pitchFamily="18" charset="-34"/>
              </a:rPr>
              <a:t>ในกรณีที่ผู้เป็นหุ้นส่วนเข้าหุ้นรวมทุนกันจะจัดตั้งห้างหุ้นส่วนจำกัด แต่ยังไม่ได้ไปจดทะเบียนในช่วงระยะเวลาที่ยังไม่ได้จดทะเบียนนี้ หากหุ้นส่วนนี้มีหนี้สินกับบุคคลภายนอก ก็ต้องรับผิดร่วมกันโดยไม่จำกัดในหนี้ดังกล่าวเสมือนหนึ่งเป็นหุ้นส่วนประเภทไม่จำกัดความรับผิดนั้นเอง</a:t>
            </a:r>
          </a:p>
          <a:p>
            <a:pPr lvl="1" algn="thaiDist"/>
            <a:r>
              <a:rPr lang="th-TH" sz="3000" dirty="0">
                <a:latin typeface="Angsana New" panose="02020603050405020304" pitchFamily="18" charset="-34"/>
                <a:cs typeface="Angsana New" panose="02020603050405020304" pitchFamily="18" charset="-34"/>
              </a:rPr>
              <a:t>ในกรณีที่ผู้เป็นหุ้นส่วนประเภทจำกัดความรับผิด แสดงให้บุคคลภายนอกทราบว่า ตนลงหุ้นไว้มากกว่าจำนวนที่ได้จดทะเบียนไว้ความรับผิด ผู้เป็นหุ้นส่วนประเภทจำกัดดังกล่าวย่อมมีความรับผิดชอบต้องชำระหนี้ต่อบุคคลภายนอกนั้นเช่นดังที่ได้อวดอ้างไว้</a:t>
            </a:r>
            <a:endParaRPr lang="th-TH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thaiDist"/>
            <a:endParaRPr lang="th-TH" sz="3200" dirty="0">
              <a:latin typeface="TH Niramit AS" pitchFamily="2" charset="-34"/>
              <a:cs typeface="+mj-cs"/>
            </a:endParaRPr>
          </a:p>
          <a:p>
            <a:pPr algn="thaiDist"/>
            <a:endParaRPr lang="th-TH" sz="32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64478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>
                <a:solidFill>
                  <a:srgbClr val="002060"/>
                </a:solidFill>
              </a:rPr>
              <a:t>ลักษณะของ</a:t>
            </a:r>
            <a:br>
              <a:rPr lang="th-TH" b="1" dirty="0">
                <a:solidFill>
                  <a:srgbClr val="002060"/>
                </a:solidFill>
              </a:rPr>
            </a:br>
            <a:r>
              <a:rPr lang="th-TH" b="1" dirty="0">
                <a:solidFill>
                  <a:srgbClr val="002060"/>
                </a:solidFill>
              </a:rPr>
              <a:t>ห้างหุ้นส่วนจำกัด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136137" cy="3880773"/>
          </a:xfrm>
        </p:spPr>
        <p:txBody>
          <a:bodyPr anchor="t">
            <a:normAutofit/>
          </a:bodyPr>
          <a:lstStyle/>
          <a:p>
            <a:pPr algn="thaiDist"/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การฟ้องหุ้นส่วนประเภทจำกัดความรับผิด ตราบใดที่ห้างหุ้นส่วนจำกัดยังไม่ได้เลิกกันตราบนั้นเจ้าหนี้ของห้างฯยังไม่มีสิทธิฟ้องร้องผู้เป็นหุ้นส่วนประเภทจำกัดความรับผิด แต่เมื่อห้างหุ้นส่วนจำกัดเลิกกันแล้วเจ้าหนี้ของห้างฯมีสิทธิฟ้องร้องผู้เป็นหุ้นส่วนประเภทจำกัดความรับผิดได้</a:t>
            </a:r>
          </a:p>
          <a:p>
            <a:pPr algn="thaiDist"/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919592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th-TH" sz="7200" b="1" dirty="0">
                <a:solidFill>
                  <a:schemeClr val="accent2">
                    <a:lumMod val="75000"/>
                  </a:schemeClr>
                </a:solidFill>
              </a:rPr>
              <a:t>บริษัท</a:t>
            </a:r>
            <a:endParaRPr lang="en-US" sz="7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367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FF920-3031-4226-9ECA-705E033DD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434" y="1273628"/>
            <a:ext cx="10398880" cy="13208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จงตอบคำถามต่อไปนี้มาโดยละเอียด</a:t>
            </a:r>
            <a:br>
              <a:rPr lang="en-US" dirty="0"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</a:br>
            <a:r>
              <a:rPr lang="en-US" dirty="0"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1. </a:t>
            </a:r>
            <a:r>
              <a:rPr lang="th-TH" dirty="0"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สัญญาห้างหุ้นส่วนและบริษัทนี้มีลักษณะพิเศษต่างจากสัญญาทั่วไป 3 ประการ </a:t>
            </a:r>
            <a:br>
              <a:rPr lang="th-TH" dirty="0"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</a:br>
            <a:r>
              <a:rPr lang="th-TH" dirty="0"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คืออะไรบ้าง </a:t>
            </a:r>
            <a:br>
              <a:rPr lang="en-US" dirty="0"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</a:br>
            <a:r>
              <a:rPr lang="en-US" dirty="0"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2. </a:t>
            </a:r>
            <a:r>
              <a:rPr lang="th-TH" dirty="0"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จงอธิบายลักษณะสำคัญของห้างหุ้นส่วนสามัญมาโดยละเอียด </a:t>
            </a:r>
            <a:br>
              <a:rPr lang="en-US" dirty="0"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</a:br>
            <a:r>
              <a:rPr lang="en-US" dirty="0"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3. </a:t>
            </a:r>
            <a:r>
              <a:rPr lang="th-TH" dirty="0"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จงอธิบายลักษณะสำคัญของห้างหุ้นส่วนจำกัดมาโดยละเอียด </a:t>
            </a:r>
            <a:br>
              <a:rPr lang="en-US" dirty="0"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</a:br>
            <a:r>
              <a:rPr lang="en-US" dirty="0"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4. </a:t>
            </a:r>
            <a:r>
              <a:rPr lang="th-TH" dirty="0"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การยกเลิกประกอบธุรกิจมีอยู่ </a:t>
            </a:r>
            <a:r>
              <a:rPr lang="en-US" dirty="0"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3 </a:t>
            </a:r>
            <a:r>
              <a:rPr lang="th-TH" dirty="0">
                <a:solidFill>
                  <a:schemeClr val="tx1"/>
                </a:solidFill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สาเหตุหลักๆ ให้อธิบายสาเหตุของการยกเลิกประกอบธุรกิจมาโดยละเอียด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ngsana New" panose="02020603050405020304" pitchFamily="18" charset="-34"/>
              </a:rPr>
            </a:br>
            <a:br>
              <a:rPr lang="en-US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</a:rPr>
            </a:br>
            <a:br>
              <a:rPr lang="en-US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th-T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0770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000" b="1" dirty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บริษัท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73275" y="1687061"/>
            <a:ext cx="9952567" cy="3880773"/>
          </a:xfrm>
        </p:spPr>
        <p:txBody>
          <a:bodyPr anchor="t">
            <a:noAutofit/>
          </a:bodyPr>
          <a:lstStyle/>
          <a:p>
            <a:pPr algn="thaiDist"/>
            <a:r>
              <a:rPr 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ปัจจุบัน บริษัทมี 2 ประเภท ได้แก่</a:t>
            </a:r>
          </a:p>
          <a:p>
            <a:pPr lvl="1" algn="thaiDist"/>
            <a:r>
              <a:rPr 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บริษัทจำกัด ที่จัดตั้งขึ้นตามประมวลกฎหมายแพ่งและพาณิชย์ (บริษัทเอกชน) </a:t>
            </a:r>
          </a:p>
          <a:p>
            <a:pPr lvl="1" algn="thaiDist"/>
            <a:r>
              <a:rPr 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บริษัทมหาชนจำกัด ที่จัดตั้งขึ้นตามพระราชบัญญัติบริษัทมหาชนจำกัด พ.ศ. 2535 (รวมทั้งบริษัทจำกัดที่ตั้งขึ้นตามประมวลกฎหมายแพ่งและพาณิชย์ที่แปรสภาพมาเป็นบริษัทมหาชนจำกัด ด้วย)</a:t>
            </a:r>
          </a:p>
          <a:p>
            <a:pPr algn="thaiDist"/>
            <a:endParaRPr lang="th-TH" sz="2800" dirty="0">
              <a:latin typeface="TH Niramit AS" pitchFamily="2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637340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64420" y="360818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th-TH" sz="4000" b="1" dirty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ลักษณะของ</a:t>
            </a:r>
            <a:br>
              <a:rPr lang="th-TH" sz="4000" b="1" dirty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4000" b="1" dirty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บริษัทจำกัด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3" y="1681618"/>
            <a:ext cx="9669538" cy="3880773"/>
          </a:xfrm>
        </p:spPr>
        <p:txBody>
          <a:bodyPr anchor="t">
            <a:noAutofit/>
          </a:bodyPr>
          <a:lstStyle/>
          <a:p>
            <a:pPr algn="thaiDist"/>
            <a:r>
              <a:rPr 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ผู้เป็นคู่สัญญานำทุนมาเข้ากันเพื่อดำเนินกิจการร่วมกันโดยประสงค์จะแบ่งปันกำไรที่ได้ จากการดำเนินกิจการร่วมกัน</a:t>
            </a:r>
          </a:p>
          <a:p>
            <a:pPr algn="thaiDist"/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บริษัทจำกัดเป็นกิจการซึ่งแบ่งทุนเป็นหุ้นมูลค่าเท่า ๆ กัน บริษัทจำกัดจึงแตกต่างกับห้างหุ้นส่วนสามัญและห้างหุ้นส่วนจำกัดเนื่องจากหุ้นในห้างหุ้นส่วนสามัญ และห้างหุ้นส่วนจำกัด มีมูลค่าไม่เท่ากัน แต่</a:t>
            </a:r>
            <a:r>
              <a:rPr lang="th-TH" sz="3200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หุ้นในบริษัทจำกัดต้องมีมูลค่าเท่ากัน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จึงมีมูลค่าเท่าใดก็ได้ เพียงแต่ต้อง</a:t>
            </a:r>
            <a:r>
              <a:rPr lang="th-TH" sz="3200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ไม่ต่ำกว่าห้าบาท</a:t>
            </a:r>
          </a:p>
          <a:p>
            <a:pPr algn="thaiDist"/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ประมวลกฎหมายแพ่งและพาณิชย์ได้กำหนดไว้แต่จำนวนผู้ถือหุ้นขั้นต่ำคือจะต้องไม่น้อยกว่า 7 คน โดยผู้ถือหุ้นจะเป็นบุคคลธรรมดา หรือนิติบุคคลก็ได้</a:t>
            </a:r>
          </a:p>
          <a:p>
            <a:pPr algn="thaiDist"/>
            <a:endParaRPr lang="th-TH" sz="2800" dirty="0">
              <a:latin typeface="Speak Pro" panose="020B0604020202020204" pitchFamily="34" charset="0"/>
              <a:cs typeface="TH Niramit AS"/>
            </a:endParaRPr>
          </a:p>
          <a:p>
            <a:pPr algn="thaiDist"/>
            <a:endParaRPr lang="th-TH" sz="2800" dirty="0">
              <a:latin typeface="Speak Pro" panose="020B0604020202020204" pitchFamily="34" charset="0"/>
              <a:cs typeface="TH Niramit AS"/>
            </a:endParaRPr>
          </a:p>
          <a:p>
            <a:pPr algn="thaiDist"/>
            <a:endParaRPr lang="th-TH" sz="2800" dirty="0">
              <a:solidFill>
                <a:schemeClr val="tx1"/>
              </a:solidFill>
              <a:latin typeface="Speak Pro" panose="020B0604020202020204" pitchFamily="34" charset="0"/>
              <a:cs typeface="TH Niramit AS"/>
            </a:endParaRPr>
          </a:p>
          <a:p>
            <a:pPr algn="thaiDist"/>
            <a:endParaRPr lang="th-TH" sz="2800" dirty="0">
              <a:latin typeface="Speak Pro" panose="020B0604020202020204" pitchFamily="34" charset="0"/>
              <a:cs typeface="TH Niramit AS"/>
            </a:endParaRPr>
          </a:p>
        </p:txBody>
      </p:sp>
    </p:spTree>
    <p:extLst>
      <p:ext uri="{BB962C8B-B14F-4D97-AF65-F5344CB8AC3E}">
        <p14:creationId xmlns:p14="http://schemas.microsoft.com/office/powerpoint/2010/main" val="35964329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000" b="1" dirty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ลักษณะของ</a:t>
            </a:r>
            <a:br>
              <a:rPr lang="th-TH" sz="4000" b="1" dirty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4000" b="1" dirty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บริษัทจำกัด</a:t>
            </a:r>
            <a:endParaRPr lang="en-US" sz="4000" b="1" dirty="0">
              <a:solidFill>
                <a:srgbClr val="00206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720" y="1883003"/>
            <a:ext cx="9342966" cy="3880773"/>
          </a:xfrm>
        </p:spPr>
        <p:txBody>
          <a:bodyPr anchor="t">
            <a:normAutofit fontScale="92500"/>
          </a:bodyPr>
          <a:lstStyle/>
          <a:p>
            <a:pPr algn="thaiDist"/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หุ้น ของบริษัทแบ่งออกเป็น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2 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ชนิด คือ</a:t>
            </a:r>
          </a:p>
          <a:p>
            <a:pPr lvl="1" algn="thaiDist"/>
            <a:r>
              <a:rPr lang="th-TH" sz="30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หุ้นสามัญ คือ หุ้นชนิดที่ให้สิทธิแก่ผู้ถือหุ้นเท่าเทียมกันทุกประการ เช่น สิทธิในการเข้าร่วมประชุมผู้ถือหุ้น สิทธิในการออกเสียงลงคะแนน สิทธิในการรับเงินปันผล เป็นต้น</a:t>
            </a:r>
          </a:p>
          <a:p>
            <a:pPr lvl="1" algn="thaiDist"/>
            <a:r>
              <a:rPr lang="th-TH" sz="30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หุ้นบุริมสิทธิ คือ หุ้นชนิดที่ให้สิทธิแก่ผู้ถือหุ้น แตกต่าง จากผู้ผู้ถือหุ้นสามัญ บุริมสิทธิของหุ้นนั้นอาจจะดีกว่าหรือด้อยกว่าสิทธิของผู้ถือหุ้นสามัญก็ได้ เช่น สิทธิในการรับเงินปันผล สิทธิในการรับคืนทุนเมื่อเลิกบริษัท เป็นต้น อย่างไรก็ตามสิทธิพิเศษต่าง ๆ ของผู้ถือหุ้นบุริมสิทธิจะต้องกำหนดไว้ในข้อบังคับ และเมื่อกำหนดสภาพบุริมสิทธิไว้อย่างไรแล้วจะแก้ไขภายหลังไม่ได้</a:t>
            </a:r>
            <a:endParaRPr lang="en-US" sz="3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584926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18206" y="155416"/>
            <a:ext cx="8596668" cy="1320800"/>
          </a:xfrm>
        </p:spPr>
        <p:txBody>
          <a:bodyPr/>
          <a:lstStyle/>
          <a:p>
            <a:pPr algn="ctr"/>
            <a:r>
              <a:rPr lang="th-TH" b="1" dirty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การจัดตั้ง</a:t>
            </a:r>
            <a:br>
              <a:rPr lang="th-TH" b="1" dirty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b="1" dirty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บริษัทจำกัด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25576" y="1378244"/>
            <a:ext cx="10848218" cy="5245712"/>
          </a:xfrm>
        </p:spPr>
        <p:txBody>
          <a:bodyPr>
            <a:noAutofit/>
          </a:bodyPr>
          <a:lstStyle/>
          <a:p>
            <a:pPr algn="thaiDist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การจัดตั้งบริษัทจำกัด จะต้องทำเป็นขั้นตอน ตามลำดับดังนี้</a:t>
            </a:r>
          </a:p>
          <a:p>
            <a:pPr algn="thaiDist"/>
            <a:r>
              <a:rPr lang="th-TH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1. ผู้เริ่มก่อการจัดทำหนังสือบริคณห์สนธิ </a:t>
            </a:r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ผู้เริ่มก่อการคือบุคคลที่ริเริ่มจัดตั้งบริษัทกฎหมาย กำหนดไว้ว่าจะต้องมีอย่างน้อย 7 คน ผู้เริ่มก่อการอย่างน้อย 7 คนนี้ ร่วมกันจัดทำหนังสือบริคณห์สนธิขึ้นมา ผู้เริ่มก่อการต้องทำขึ้นไม่น้อยกว่า 2 ฉบับ พร้อมกับลงลายมือชื่อผู้เริ่มก่อการทุกคนและพยานรับรองลายมือชื่อ ไม่น้อยกว่าสองคน</a:t>
            </a:r>
          </a:p>
          <a:p>
            <a:pPr lvl="1" algn="thaiDist"/>
            <a:r>
              <a:rPr lang="th-TH" sz="2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หนังสือบริคณห์สนธิต้องมีรายการดังต่อไปนี้</a:t>
            </a:r>
          </a:p>
          <a:p>
            <a:pPr lvl="2" algn="thaiDist"/>
            <a:r>
              <a:rPr lang="th-TH" sz="2200" dirty="0">
                <a:latin typeface="Angsana New" panose="02020603050405020304" pitchFamily="18" charset="-34"/>
                <a:cs typeface="Angsana New" panose="02020603050405020304" pitchFamily="18" charset="-34"/>
              </a:rPr>
              <a:t>ชื่อบริษัทที่คิดจะตั้งขึ้น ซึ่งต้องมีคำว่า “จำกัด” ไว้ปลายชื่อนั้นด้วยเสมอไป</a:t>
            </a:r>
          </a:p>
          <a:p>
            <a:pPr lvl="2" algn="thaiDist"/>
            <a:r>
              <a:rPr lang="th-TH" sz="2200" dirty="0">
                <a:latin typeface="Angsana New" panose="02020603050405020304" pitchFamily="18" charset="-34"/>
                <a:cs typeface="Angsana New" panose="02020603050405020304" pitchFamily="18" charset="-34"/>
              </a:rPr>
              <a:t>ที่ตั้งสำนักงานของบริษัท</a:t>
            </a:r>
          </a:p>
          <a:p>
            <a:pPr lvl="2" algn="thaiDist"/>
            <a:r>
              <a:rPr lang="th-TH" sz="2200" dirty="0">
                <a:latin typeface="Angsana New" panose="02020603050405020304" pitchFamily="18" charset="-34"/>
                <a:cs typeface="Angsana New" panose="02020603050405020304" pitchFamily="18" charset="-34"/>
              </a:rPr>
              <a:t>วัตถุประสงค์ทั้งหลายของบริษัท</a:t>
            </a:r>
          </a:p>
          <a:p>
            <a:pPr lvl="2" algn="thaiDist"/>
            <a:r>
              <a:rPr lang="th-TH" sz="2200" dirty="0">
                <a:latin typeface="Angsana New" panose="02020603050405020304" pitchFamily="18" charset="-34"/>
                <a:cs typeface="Angsana New" panose="02020603050405020304" pitchFamily="18" charset="-34"/>
              </a:rPr>
              <a:t>ถ้อยคำแสดงว่าความรับผิดชอบของผู้ถือหุ้นจะมีจำกัด</a:t>
            </a:r>
          </a:p>
          <a:p>
            <a:pPr lvl="2" algn="thaiDist"/>
            <a:r>
              <a:rPr lang="th-TH" sz="2200" dirty="0">
                <a:latin typeface="Angsana New" panose="02020603050405020304" pitchFamily="18" charset="-34"/>
                <a:cs typeface="Angsana New" panose="02020603050405020304" pitchFamily="18" charset="-34"/>
              </a:rPr>
              <a:t>จำนวนทุนหรือหุ้นซึ่งบริษัทคิดกำหนดจะจดทะเบียนแบ่งออกเป็นหุ้นที่มูลค่า กำหนดหุ้นละเท่าใด</a:t>
            </a:r>
          </a:p>
          <a:p>
            <a:pPr lvl="2" algn="thaiDist"/>
            <a:r>
              <a:rPr lang="th-TH" sz="2200" dirty="0">
                <a:latin typeface="Angsana New" panose="02020603050405020304" pitchFamily="18" charset="-34"/>
                <a:cs typeface="Angsana New" panose="02020603050405020304" pitchFamily="18" charset="-34"/>
              </a:rPr>
              <a:t>ชื่อ ที่อยู่ อาชีพ และลายมือชื่อของบรรดาผู้เริ่มก่อการ ทั้งจำนวนหุ้น ซึ่งต่างคนต่างเข้าชื่อซื้อหุ้นไว้อย่างน้อยคนละ 1 หุ้น </a:t>
            </a:r>
          </a:p>
        </p:txBody>
      </p:sp>
    </p:spTree>
    <p:extLst>
      <p:ext uri="{BB962C8B-B14F-4D97-AF65-F5344CB8AC3E}">
        <p14:creationId xmlns:p14="http://schemas.microsoft.com/office/powerpoint/2010/main" val="41284844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การจัดตั้ง</a:t>
            </a:r>
            <a:br>
              <a:rPr lang="th-TH" b="1" dirty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b="1" dirty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บริษัทจำกัด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05933" y="1930400"/>
            <a:ext cx="9566123" cy="3880773"/>
          </a:xfrm>
        </p:spPr>
        <p:txBody>
          <a:bodyPr anchor="t">
            <a:normAutofit/>
          </a:bodyPr>
          <a:lstStyle/>
          <a:p>
            <a:pPr algn="thaiDist"/>
            <a:r>
              <a:rPr 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2. ผู้เริ่มก่อการ ต้องจัดการขายหุ้นให้ครบแล้วนัดผู้ซื้อหุ้นมาประชุมตั้งบริษัท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เมื่อนำหนังสือ บริคณห์สนธิไปจดทะเบียนแล้ว ผู้เริ่มก่อการต้องจัดการให้หุ้นของบริษัทมีผู้เข้าชื่อ จองซื้อหุ้นจนครบ ในปัจจุบันกฎหมายห้ามไม่ให้โฆษณาชี้ชวนประชาชนให้ซื้อหุ้นของบริษัท (บริษัทเอกชน) ดังนั้น ผู้เริ่มก่อการจะทำเป็นหนังสือโฆษณาชี้ชวนให้ซื้อหุ้นไม่ได้</a:t>
            </a:r>
          </a:p>
          <a:p>
            <a:pPr algn="thaiDist"/>
            <a:r>
              <a:rPr 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3. การประชุมตั้งบริษัทเป็นการประชุมลงชื่อซื้อหุ้นก่อนจดทะเบียนบริษัท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ผู้เริ่มก่อการมีห้างฯที่ต้องเรียกประชุมผู้ลงชื่อซื้อหุ้นมาประชุมตั้งบริษัทโดยไม่ชักช้าในการประชุมตั้งบริษัท</a:t>
            </a:r>
            <a:endParaRPr lang="th-TH" sz="26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thaiDist"/>
            <a:endParaRPr lang="th-TH" sz="2400" dirty="0">
              <a:latin typeface="TH SarabunPSK" panose="020B0500040200020003" pitchFamily="34" charset="-34"/>
            </a:endParaRPr>
          </a:p>
          <a:p>
            <a:pPr algn="thaiDist"/>
            <a:endParaRPr lang="th-TH" sz="2400" dirty="0">
              <a:latin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691884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บริษัทมหาชนจำกัด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28075" y="1336163"/>
            <a:ext cx="9297668" cy="5069160"/>
          </a:xfrm>
        </p:spPr>
        <p:txBody>
          <a:bodyPr anchor="t">
            <a:normAutofit/>
          </a:bodyPr>
          <a:lstStyle/>
          <a:p>
            <a:pPr algn="thaiDist"/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พระราชบัญญัติบริษัทมหาชนจำกัด พ.ศ.2535 ให้นิยามไว้ว่า </a:t>
            </a:r>
          </a:p>
          <a:p>
            <a:pPr algn="thaiDist"/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“บริษัท มหาชนจำกัด คือ บริษัทประเภทที่ตั้งขึ้นด้วยความประสงค์ที่จะเสนอขายหุ้นต่อประชาชน โดยผู้ถือหุ้นมีความรับผิดจำกัด ไม่เกินจำนวนเงินค่าหุ้นที่ต้องชำระ และบริษัทดังกล่าวได้ระบุความประสงค์เช่นนั้นไว้ในหนังสือบริคณห์สนธิ”</a:t>
            </a:r>
          </a:p>
        </p:txBody>
      </p:sp>
    </p:spTree>
    <p:extLst>
      <p:ext uri="{BB962C8B-B14F-4D97-AF65-F5344CB8AC3E}">
        <p14:creationId xmlns:p14="http://schemas.microsoft.com/office/powerpoint/2010/main" val="29204356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การจัดตั้งบริษัทมหาชนจำกัด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16818" y="1697946"/>
            <a:ext cx="9310309" cy="3880773"/>
          </a:xfrm>
        </p:spPr>
        <p:txBody>
          <a:bodyPr anchor="t">
            <a:normAutofit fontScale="92500" lnSpcReduction="20000"/>
          </a:bodyPr>
          <a:lstStyle/>
          <a:p>
            <a:pPr algn="thaiDist"/>
            <a:r>
              <a:rPr lang="th-TH" sz="32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ในการจัดตั้งบริษัทมหาชนจำกัดนั้น จะมีขั้นตอนคล้ายกับการจัดตั้งบริษัททั่ว ๆ ไปโดยมีขั้นตอนในการจัดตั้ง ดังต่อไปนี้คือ</a:t>
            </a:r>
          </a:p>
          <a:p>
            <a:pPr lvl="1" algn="thaiDist"/>
            <a:r>
              <a:rPr lang="th-TH" sz="3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จะต้องมีผู้เริ่มจัดตั้งบริษัทซึ่งเป็นบุคคลธรรมดาตั้งแต่ 15 คน ขึ้นไป จัดทำหนังสือบริคณห์สนธิ</a:t>
            </a:r>
          </a:p>
          <a:p>
            <a:pPr lvl="1" algn="thaiDist"/>
            <a:r>
              <a:rPr lang="th-TH" sz="3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ผู้เริ่มจัดตั้งบริษัท ต้องนำหนังสือบริคณห์สนธิไปขอจดทะเบียนต่อนายทะเบียน</a:t>
            </a:r>
          </a:p>
          <a:p>
            <a:pPr lvl="1" algn="thaiDist"/>
            <a:r>
              <a:rPr lang="th-TH" sz="3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เมื่อนายทะเบียนรับจดทะเบียนหนังสือบริคณห์สนธิแล้ว ผู้เริ่มจัดตั้งบริษัทจะต้องนำหุ้นเสนอขายต่อประชาชนหรือบุคคลใด ๆ</a:t>
            </a:r>
          </a:p>
        </p:txBody>
      </p:sp>
    </p:spTree>
    <p:extLst>
      <p:ext uri="{BB962C8B-B14F-4D97-AF65-F5344CB8AC3E}">
        <p14:creationId xmlns:p14="http://schemas.microsoft.com/office/powerpoint/2010/main" val="24226360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การจัดตั้งบริษัทมหาชนจำกัด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3" y="1583871"/>
            <a:ext cx="9261323" cy="4457491"/>
          </a:xfrm>
        </p:spPr>
        <p:txBody>
          <a:bodyPr>
            <a:noAutofit/>
          </a:bodyPr>
          <a:lstStyle/>
          <a:p>
            <a:pPr lvl="1" algn="thaiDist"/>
            <a:r>
              <a:rPr 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ผู้เริ่มจัดตั้งบริษัทต้องเรียกประชุมจัดตั้งบริษัท เมื่อมีการจองหุ้นครบตามจำนวนที่กำหนดไว้ในหนังสือชี้ชวน หรือเอกสารเกี่ยวกับการเสนอขายหุ้นต่อประชาชน (ซึ่งต้องไม่น้อยกว่าร้อยละ ห้าสิบของจำนวนหุ้นที่กำหนดได้ในหนังสือบริคณห์สนธิ)</a:t>
            </a:r>
          </a:p>
          <a:p>
            <a:pPr lvl="1" algn="thaiDist"/>
            <a:r>
              <a:rPr 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ผู้เริ่มจัดตั้งบริษัทต้องมอบกิจการและเอกสารทั้งปวงของบริษัท แก่คณะกรรมการ ภายใน 7 วัน นับแต่วันที่เสร็จสิ้นการประชุมจัดตั้งบริษัท</a:t>
            </a:r>
          </a:p>
          <a:p>
            <a:pPr lvl="1" algn="thaiDist"/>
            <a:r>
              <a:rPr 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คณะกรรมการบริษัทต้องมีหนังสือแจ้ง ให้ผู้จองหุ้นชำระเงินค่าหุ้นเต็มจำนวน ภายใน เวลาที่กำหนดไว้ในหนังสือแจ้ง (ซึ่งไม่น้อยกว่า 14 วัน)</a:t>
            </a:r>
          </a:p>
          <a:p>
            <a:pPr lvl="1" algn="thaiDist"/>
            <a:r>
              <a:rPr lang="th-TH" sz="2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เมื่อได้ชำระเงินค่าหุ้นครบตามจำนวนที่กำหนดได้แล้วคณะกรรมการ ต้องไปดำเนินการขอจดทะเบียนบริษัทภายใน 3 เดือน นับแต่วันประชุมจัดตั้งบริษัทเสร็จ</a:t>
            </a:r>
          </a:p>
        </p:txBody>
      </p:sp>
    </p:spTree>
    <p:extLst>
      <p:ext uri="{BB962C8B-B14F-4D97-AF65-F5344CB8AC3E}">
        <p14:creationId xmlns:p14="http://schemas.microsoft.com/office/powerpoint/2010/main" val="37416506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000" b="1" dirty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ลักษณะของ</a:t>
            </a:r>
            <a:br>
              <a:rPr lang="th-TH" sz="4000" b="1" dirty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4000" b="1" dirty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บริษัทมหาชนจำกัด </a:t>
            </a:r>
            <a:endParaRPr lang="en-US" sz="4000" b="1" dirty="0">
              <a:solidFill>
                <a:srgbClr val="00206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991861"/>
            <a:ext cx="9098037" cy="3880773"/>
          </a:xfrm>
        </p:spPr>
        <p:txBody>
          <a:bodyPr>
            <a:normAutofit fontScale="25000" lnSpcReduction="20000"/>
          </a:bodyPr>
          <a:lstStyle/>
          <a:p>
            <a:pPr algn="thaiDist"/>
            <a:endParaRPr lang="th-TH" sz="9800" b="1" dirty="0">
              <a:solidFill>
                <a:schemeClr val="tx1"/>
              </a:solidFill>
              <a:latin typeface="TH SarabunPSK" panose="020B0500040200020003" pitchFamily="34" charset="-34"/>
            </a:endParaRPr>
          </a:p>
          <a:p>
            <a:pPr algn="thaiDist"/>
            <a:r>
              <a:rPr lang="th-TH" sz="9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เป็นบริษัทประเภทซึ่งแบ่งทุนออกเป็นหุ้น </a:t>
            </a:r>
            <a:r>
              <a:rPr lang="th-TH" sz="9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ซึ่งแต่ละหุ้นจะมีมูลค่าเท่า ๆ กัน(จะมีลักษณะเดียวกับบริษัทจำกัด)</a:t>
            </a:r>
          </a:p>
          <a:p>
            <a:pPr algn="thaiDist"/>
            <a:r>
              <a:rPr lang="th-TH" sz="9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ผู้ถือหุ้นมีความรับผิดจำกัดไม่เกินจำนวนค่าหุ้นที่ต้องชำระ</a:t>
            </a:r>
            <a:r>
              <a:rPr lang="th-TH" sz="9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(จะมีลักษณะเช่นเดียวกับบริษัทจำกัด)</a:t>
            </a:r>
          </a:p>
          <a:p>
            <a:pPr algn="thaiDist"/>
            <a:r>
              <a:rPr lang="th-TH" sz="9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บริษัทมีความประสงค์ที่จะเสนอขายหุ้นต่อประชาชน </a:t>
            </a:r>
            <a:r>
              <a:rPr lang="th-TH" sz="9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โดยระบุความประสงค์เช่นนั้นไว้ในหนังสือบริคณห์สนธิ (ซึ่งจะมีลักษณะที่แตกต่างจากบริษัทจำกัดหรือบริษัทเอกชนทั่ว ๆ ไป)</a:t>
            </a:r>
          </a:p>
          <a:p>
            <a:pPr algn="thaiDist"/>
            <a:r>
              <a:rPr lang="th-TH" sz="98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ลักษณะที่สำคัญของบริษัทมหาชนจำกัด คือเป็นบริษัทที่มีจุดมุ่งหมายที่จะทำธุรกิจขนาดใหญ่ โดยอาศัยเงินทุนจากการขายหุ้นต่อประชาชนเป็นการทั่วไป กฎหมายจึงได้นำเอาวัตถุประสงค์หรือจุดมุ่งหมายดังกล่าวมาเป็นองค์ประกอบหลักของบริษัทมหาชนจำกัด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4426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93662" y="266700"/>
            <a:ext cx="9560680" cy="1320800"/>
          </a:xfrm>
        </p:spPr>
        <p:txBody>
          <a:bodyPr>
            <a:normAutofit/>
          </a:bodyPr>
          <a:lstStyle/>
          <a:p>
            <a:pPr algn="ctr"/>
            <a:r>
              <a:rPr lang="th-TH" b="1" dirty="0">
                <a:solidFill>
                  <a:schemeClr val="accent2">
                    <a:lumMod val="75000"/>
                  </a:schemeClr>
                </a:solidFill>
                <a:latin typeface="Angsana New" panose="02020603050405020304" pitchFamily="18" charset="-34"/>
                <a:ea typeface="Tahoma" panose="020B0604030504040204" pitchFamily="34" charset="0"/>
                <a:cs typeface="Angsana New" panose="02020603050405020304" pitchFamily="18" charset="-34"/>
              </a:rPr>
              <a:t>ข้อแตกต่างระหว่างบริษัทจำกัด</a:t>
            </a:r>
            <a:br>
              <a:rPr lang="th-TH" b="1" dirty="0">
                <a:solidFill>
                  <a:schemeClr val="accent2">
                    <a:lumMod val="75000"/>
                  </a:schemeClr>
                </a:solidFill>
                <a:latin typeface="Angsana New" panose="02020603050405020304" pitchFamily="18" charset="-34"/>
                <a:ea typeface="Tahoma" panose="020B0604030504040204" pitchFamily="34" charset="0"/>
                <a:cs typeface="Angsana New" panose="02020603050405020304" pitchFamily="18" charset="-34"/>
              </a:rPr>
            </a:br>
            <a:r>
              <a:rPr lang="th-TH" b="1" dirty="0">
                <a:solidFill>
                  <a:schemeClr val="accent2">
                    <a:lumMod val="75000"/>
                  </a:schemeClr>
                </a:solidFill>
                <a:latin typeface="Angsana New" panose="02020603050405020304" pitchFamily="18" charset="-34"/>
                <a:ea typeface="Tahoma" panose="020B0604030504040204" pitchFamily="34" charset="0"/>
                <a:cs typeface="Angsana New" panose="02020603050405020304" pitchFamily="18" charset="-34"/>
              </a:rPr>
              <a:t>และบริษัทมหาชนจำกัด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93385" y="1660892"/>
            <a:ext cx="9560679" cy="4690922"/>
          </a:xfrm>
        </p:spPr>
        <p:txBody>
          <a:bodyPr anchor="t">
            <a:normAutofit fontScale="85000" lnSpcReduction="20000"/>
          </a:bodyPr>
          <a:lstStyle/>
          <a:p>
            <a:pPr algn="thaiDist"/>
            <a:r>
              <a:rPr lang="th-TH" sz="3600" dirty="0">
                <a:solidFill>
                  <a:schemeClr val="tx1"/>
                </a:solidFill>
                <a:latin typeface="Angsana New" panose="02020603050405020304" pitchFamily="18" charset="-34"/>
                <a:ea typeface="Tahoma" panose="020B0604030504040204" pitchFamily="34" charset="0"/>
                <a:cs typeface="Angsana New" panose="02020603050405020304" pitchFamily="18" charset="-34"/>
              </a:rPr>
              <a:t>บริษัทจำกัดตั้งขึ้นโดยไม่มีความประสงค์จะขายหุ้นต่อประชาชนแต่บริษัทมหาชนจำกัด จัดตั้งขึ้นโดยมีความประสงค์จะขายหุ้นต่อประชาชน โดยระบุความประสงค์นั้นไว้ในหนังสือบริคณห์สนธิ</a:t>
            </a:r>
          </a:p>
          <a:p>
            <a:pPr algn="thaiDist"/>
            <a:r>
              <a:rPr lang="th-TH" sz="3600" dirty="0">
                <a:solidFill>
                  <a:schemeClr val="tx1"/>
                </a:solidFill>
                <a:latin typeface="Angsana New" panose="02020603050405020304" pitchFamily="18" charset="-34"/>
                <a:ea typeface="Tahoma" panose="020B0604030504040204" pitchFamily="34" charset="0"/>
                <a:cs typeface="Angsana New" panose="02020603050405020304" pitchFamily="18" charset="-34"/>
              </a:rPr>
              <a:t>ในการจัดตั้งบริษัทจำกัดจะมีผู้เริ่มก่อการไม่น้อยกว่า 7 คน แต่การก่อตั้งบริษัทมหาชนจำกัดนั้น จะต้องมีผู้เริ่มจัดตั้งบริษัทไม่น้อยกว่า 15 คน</a:t>
            </a:r>
          </a:p>
          <a:p>
            <a:pPr algn="thaiDist"/>
            <a:r>
              <a:rPr lang="th-TH" sz="3600" dirty="0">
                <a:solidFill>
                  <a:schemeClr val="tx1"/>
                </a:solidFill>
                <a:latin typeface="Angsana New" panose="02020603050405020304" pitchFamily="18" charset="-34"/>
                <a:ea typeface="Tahoma" panose="020B0604030504040204" pitchFamily="34" charset="0"/>
                <a:cs typeface="Angsana New" panose="02020603050405020304" pitchFamily="18" charset="-34"/>
              </a:rPr>
              <a:t>ในการนำหุ้นออกขายของบริษัทจำกัดที่เกิดขึ้นใหม่ สามารถนำออกขายได้ทันที ภายหลังจากที่ได้จดทะเบียนหนังสือบริคณห์สนธิแล้ว (แต่มิได้เสนอขายต่อประชาชน) แต่การที่ผู้เริ่มจัดตั้ง บริษัทมหาชนจำกัดจะนำหุ้นออกเสนอขาย (ต่อประชาชน) ได้นั้น จะต้องได้รับอนุญาตจากสำนักงานคณะกรรมการกำกับหลักทรัพย์และตลาดหลักทรัพย์ (ก.ล.ต.) แล้ว และผู้เริ่มจัดตั้งได้ยื่นแบบแสดงรายการและแบบแสดงรายการนั้นมีผลใช้บังคับแล้ว</a:t>
            </a:r>
            <a:endParaRPr lang="th-TH" dirty="0">
              <a:solidFill>
                <a:schemeClr val="tx1"/>
              </a:solidFill>
              <a:latin typeface="Angsana New" panose="02020603050405020304" pitchFamily="18" charset="-34"/>
              <a:ea typeface="Tahoma" panose="020B060403050404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25144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>
                <a:solidFill>
                  <a:srgbClr val="002060"/>
                </a:solidFill>
              </a:rPr>
              <a:t>ความหมายของ</a:t>
            </a:r>
            <a:br>
              <a:rPr lang="th-TH" b="1" dirty="0">
                <a:solidFill>
                  <a:srgbClr val="002060"/>
                </a:solidFill>
              </a:rPr>
            </a:br>
            <a:r>
              <a:rPr lang="th-TH" b="1" dirty="0">
                <a:solidFill>
                  <a:srgbClr val="002060"/>
                </a:solidFill>
              </a:rPr>
              <a:t>ห้างหุ้นส่วนและบริษัท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7177" y="2182360"/>
            <a:ext cx="8596668" cy="3880773"/>
          </a:xfrm>
        </p:spPr>
        <p:txBody>
          <a:bodyPr>
            <a:normAutofit/>
          </a:bodyPr>
          <a:lstStyle/>
          <a:p>
            <a:r>
              <a:rPr lang="th-TH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มาตรา 1012 “อันว่าสัญญาจัดตั้งห้างหุ้นส่วนบริษัทนั้น คือสัญญาซึ่งบุคคล ตั้งแต่สองคนขึ้นไปตกลงเข้ากันเพื่อกระทำกิจการร่วมกันด้วยประสงค์จะแบ่งปันกำไรอันจะพึงได้แต่กิจการที่ทำนั้น”</a:t>
            </a:r>
            <a:endParaRPr lang="en-US" sz="2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004761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195943"/>
            <a:ext cx="8596668" cy="680357"/>
          </a:xfrm>
        </p:spPr>
        <p:txBody>
          <a:bodyPr/>
          <a:lstStyle/>
          <a:p>
            <a:pPr algn="ctr"/>
            <a:r>
              <a:rPr lang="th-TH" b="1" dirty="0">
                <a:solidFill>
                  <a:schemeClr val="accent2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การยกเลิกประกอบธุรกิจ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121229"/>
            <a:ext cx="9827381" cy="5540828"/>
          </a:xfrm>
        </p:spPr>
        <p:txBody>
          <a:bodyPr anchor="t">
            <a:normAutofit fontScale="85000" lnSpcReduction="20000"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1.</a:t>
            </a:r>
            <a:r>
              <a:rPr lang="th-TH" sz="32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การยกเลิกโดยผู้เป็นหุ้นส่วน</a:t>
            </a:r>
          </a:p>
          <a:p>
            <a:pPr lvl="1"/>
            <a:r>
              <a:rPr lang="th-TH" sz="30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หุ้นส่วนยินยอมพร้อมกัน ตกลงว่าจะเลิก </a:t>
            </a:r>
          </a:p>
          <a:p>
            <a:pPr lvl="1"/>
            <a:r>
              <a:rPr lang="th-TH" sz="30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หุ้นส่วนฝ่าฝืนกฎหมายแข่งกับห้าง และหุ้นส่วนคนอื่นลงมติให้เลิก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2.</a:t>
            </a:r>
            <a:r>
              <a:rPr lang="th-TH" sz="32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การยกเลิกโดยผลของกฎหมาย</a:t>
            </a:r>
          </a:p>
          <a:p>
            <a:pPr lvl="1"/>
            <a:r>
              <a:rPr lang="th-TH" sz="30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ตั้งห้างโดยกำหนดระยะเวลาและสิ้นสุดระยะเวลา</a:t>
            </a:r>
          </a:p>
          <a:p>
            <a:pPr lvl="1"/>
            <a:r>
              <a:rPr lang="th-TH" sz="30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ตั้งห้างเพื่อทำกิจการอย่างใดอย่างหนึ่งและเมื่อกิจการนั้นเสร็จก็ยกเลิก</a:t>
            </a:r>
          </a:p>
          <a:p>
            <a:pPr lvl="1"/>
            <a:r>
              <a:rPr lang="th-TH" sz="30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หุ้นส่วนบอกเลิกเมื่อสิ้นรอบบัญชี และได้บอกเลิกก่อน </a:t>
            </a:r>
            <a:r>
              <a:rPr lang="en-US" sz="30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6</a:t>
            </a:r>
            <a:r>
              <a:rPr lang="th-TH" sz="30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เดือน</a:t>
            </a:r>
          </a:p>
          <a:p>
            <a:pPr lvl="1"/>
            <a:r>
              <a:rPr lang="th-TH" sz="30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หุ้นส่วนตาย ล้มละลาย ไร้ความสามารถ</a:t>
            </a:r>
          </a:p>
          <a:p>
            <a:pPr lvl="1"/>
            <a:r>
              <a:rPr lang="th-TH" sz="30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วัตถุประสงค์ของการดำเนินกิจการผิดกฎหมาย</a:t>
            </a:r>
            <a:endParaRPr lang="en-US" sz="30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457200" lvl="1" indent="0">
              <a:buNone/>
            </a:pPr>
            <a:r>
              <a:rPr lang="en-US" sz="30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3. </a:t>
            </a:r>
            <a:r>
              <a:rPr lang="th-TH" sz="30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การยกเลิกโดยคำสั่งศาล </a:t>
            </a:r>
          </a:p>
          <a:p>
            <a:pPr lvl="1"/>
            <a:r>
              <a:rPr lang="th-TH" sz="30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หุ้นส่วนจงหรือประมาทเลินเล่ออย่างร้ายแรงฝ่าฝืนข้อสัญญาที่ตั้งไว้</a:t>
            </a:r>
          </a:p>
          <a:p>
            <a:pPr lvl="1"/>
            <a:r>
              <a:rPr lang="th-TH" sz="30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กิจการมีแต่ขาดทุน ไม่มีหวังฟื้นคืน</a:t>
            </a:r>
          </a:p>
          <a:p>
            <a:pPr lvl="1"/>
            <a:endParaRPr lang="en-US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2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992311A-8E7B-406C-A7CC-C274BAC65407}"/>
              </a:ext>
            </a:extLst>
          </p:cNvPr>
          <p:cNvSpPr txBox="1"/>
          <p:nvPr/>
        </p:nvSpPr>
        <p:spPr>
          <a:xfrm>
            <a:off x="2441802" y="1204535"/>
            <a:ext cx="7308395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tabLst>
                <a:tab pos="274320" algn="l"/>
              </a:tabLst>
            </a:pPr>
            <a:r>
              <a:rPr lang="en-US" sz="32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1. </a:t>
            </a:r>
            <a:r>
              <a:rPr lang="th-TH" sz="32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การเข้าหุ้นร่วมลงทุนประกอบกิจการกับผู้อื่น ซึ่งอาจเป็นการร่วมลงทุนตั้งห้างหุ้นส่วน หรือ บริษัท ซึ่งมีอยู่ 3 ประเภทอะไรบ้าง</a:t>
            </a:r>
            <a:endParaRPr lang="en-US" sz="2400" dirty="0">
              <a:effectLst/>
              <a:latin typeface="Angsana New" panose="02020603050405020304" pitchFamily="18" charset="-34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pPr marL="742950" lvl="1" indent="-285750">
              <a:buFont typeface="+mj-cs"/>
              <a:buAutoNum type="thaiAlphaPeriod"/>
              <a:tabLst>
                <a:tab pos="457200" algn="l"/>
                <a:tab pos="685800" algn="l"/>
                <a:tab pos="1371600" algn="l"/>
              </a:tabLst>
            </a:pPr>
            <a:r>
              <a:rPr lang="th-TH" sz="32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ห้างหุ้นส่วนสามัญ </a:t>
            </a:r>
            <a:endParaRPr lang="en-US" sz="2400" dirty="0">
              <a:effectLst/>
              <a:latin typeface="Angsana New" panose="02020603050405020304" pitchFamily="18" charset="-34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pPr marL="742950" lvl="1" indent="-285750">
              <a:buFont typeface="+mj-cs"/>
              <a:buAutoNum type="thaiAlphaPeriod"/>
              <a:tabLst>
                <a:tab pos="457200" algn="l"/>
                <a:tab pos="685800" algn="l"/>
                <a:tab pos="1371600" algn="l"/>
              </a:tabLst>
            </a:pPr>
            <a:r>
              <a:rPr lang="th-TH" sz="32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ห้างหุ้นส่วนจำกัด </a:t>
            </a:r>
            <a:endParaRPr lang="en-US" sz="2400" dirty="0">
              <a:effectLst/>
              <a:latin typeface="Angsana New" panose="02020603050405020304" pitchFamily="18" charset="-34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pPr marL="742950" lvl="1" indent="-285750">
              <a:buFont typeface="+mj-cs"/>
              <a:buAutoNum type="thaiAlphaPeriod"/>
              <a:tabLst>
                <a:tab pos="457200" algn="l"/>
                <a:tab pos="685800" algn="l"/>
                <a:tab pos="1371600" algn="l"/>
              </a:tabLst>
            </a:pPr>
            <a:r>
              <a:rPr lang="th-TH" sz="32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บริษัทจำกัด </a:t>
            </a:r>
            <a:endParaRPr lang="en-US" sz="2400" dirty="0">
              <a:effectLst/>
              <a:latin typeface="Angsana New" panose="02020603050405020304" pitchFamily="18" charset="-34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pPr marL="742950" lvl="1" indent="-285750">
              <a:buFont typeface="+mj-cs"/>
              <a:buAutoNum type="thaiAlphaPeriod"/>
              <a:tabLst>
                <a:tab pos="457200" algn="l"/>
                <a:tab pos="685800" algn="l"/>
                <a:tab pos="1371600" algn="l"/>
              </a:tabLst>
            </a:pPr>
            <a:r>
              <a:rPr lang="th-TH" sz="3200" dirty="0"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ถูกทุกข้อ</a:t>
            </a:r>
            <a:endParaRPr lang="en-US" sz="2400" dirty="0">
              <a:effectLst/>
              <a:latin typeface="Angsana New" panose="02020603050405020304" pitchFamily="18" charset="-34"/>
              <a:ea typeface="Times New Roman" panose="02020603050405020304" pitchFamily="18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076442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0BF17E6-6EC7-4737-92CE-4BE27E959D87}"/>
              </a:ext>
            </a:extLst>
          </p:cNvPr>
          <p:cNvSpPr txBox="1"/>
          <p:nvPr/>
        </p:nvSpPr>
        <p:spPr>
          <a:xfrm>
            <a:off x="1758042" y="1029070"/>
            <a:ext cx="759278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28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2. </a:t>
            </a:r>
            <a:r>
              <a:rPr lang="th-TH" sz="28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หุ้นชนิดที่ให้สิทธิแก่ผู้ถือหุ้น แตกต่างจากผู้ถือหุ้นสามัญ หุ้นนั้นอาจจะดีกว่าหรือด้อยกว่าสิทธิของผู้ถือหุ้นสามัญ เช่น สิทธิในการรับเงินปันผล สิทธิในการรับคืนทุนเมื่อเลิกบริษัท โดยสิทธิพิเศษต่าง ๆ จะต้องกำหนดไว้ในข้อบังคับ และเมื่อกำหนดพิเศษไว้อย่างไรแล้วจะแก้ไขภายหลังไม่ได้ ที่กล่าวมาคือหุ้นประเภทใด</a:t>
            </a:r>
            <a:endParaRPr lang="en-US" sz="2000" dirty="0">
              <a:effectLst/>
              <a:latin typeface="Angsana New" panose="02020603050405020304" pitchFamily="18" charset="-34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pPr marL="742950" lvl="1" indent="-285750">
              <a:buFont typeface="+mj-cs"/>
              <a:buAutoNum type="thaiAlphaPeriod"/>
              <a:tabLst>
                <a:tab pos="454660" algn="l"/>
                <a:tab pos="544830" algn="l"/>
              </a:tabLst>
            </a:pPr>
            <a:r>
              <a:rPr lang="th-TH" sz="28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หุ้นสามัญ</a:t>
            </a:r>
            <a:endParaRPr lang="en-US" sz="2000" dirty="0">
              <a:effectLst/>
              <a:latin typeface="Angsana New" panose="02020603050405020304" pitchFamily="18" charset="-34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pPr marL="742950" lvl="1" indent="-285750">
              <a:buFont typeface="+mj-cs"/>
              <a:buAutoNum type="thaiAlphaPeriod"/>
              <a:tabLst>
                <a:tab pos="342900" algn="l"/>
                <a:tab pos="454660" algn="l"/>
                <a:tab pos="544830" algn="l"/>
              </a:tabLst>
            </a:pPr>
            <a:r>
              <a:rPr lang="th-TH" sz="28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หุ้นสามัญจำกัดความรับผิด</a:t>
            </a:r>
            <a:endParaRPr lang="en-US" sz="2000" dirty="0">
              <a:effectLst/>
              <a:latin typeface="Angsana New" panose="02020603050405020304" pitchFamily="18" charset="-34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pPr marL="742950" lvl="1" indent="-285750">
              <a:buFont typeface="+mj-cs"/>
              <a:buAutoNum type="thaiAlphaPeriod"/>
              <a:tabLst>
                <a:tab pos="454660" algn="l"/>
                <a:tab pos="544830" algn="l"/>
              </a:tabLst>
            </a:pPr>
            <a:r>
              <a:rPr lang="th-TH" sz="28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หุ้นสามัญไม่จำกัดความรับผิด</a:t>
            </a:r>
            <a:endParaRPr lang="en-US" sz="2000" dirty="0">
              <a:effectLst/>
              <a:latin typeface="Angsana New" panose="02020603050405020304" pitchFamily="18" charset="-34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pPr marL="742950" lvl="1" indent="-285750">
              <a:buFont typeface="+mj-cs"/>
              <a:buAutoNum type="thaiAlphaPeriod"/>
              <a:tabLst>
                <a:tab pos="342900" algn="l"/>
                <a:tab pos="454660" algn="l"/>
                <a:tab pos="544830" algn="l"/>
              </a:tabLst>
            </a:pPr>
            <a:r>
              <a:rPr lang="th-TH" sz="28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หุ้นบุริมสิทธิ </a:t>
            </a:r>
            <a:endParaRPr lang="en-US" sz="2000" dirty="0">
              <a:effectLst/>
              <a:latin typeface="Angsana New" panose="02020603050405020304" pitchFamily="18" charset="-34"/>
              <a:ea typeface="Times New Roman" panose="02020603050405020304" pitchFamily="18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731535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C6F1309-8153-4DFC-B750-F0D505F4FDD5}"/>
              </a:ext>
            </a:extLst>
          </p:cNvPr>
          <p:cNvSpPr txBox="1"/>
          <p:nvPr/>
        </p:nvSpPr>
        <p:spPr>
          <a:xfrm>
            <a:off x="1966230" y="1041070"/>
            <a:ext cx="7449911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tabLst>
                <a:tab pos="180340" algn="l"/>
              </a:tabLst>
            </a:pPr>
            <a:r>
              <a:rPr lang="en-US" sz="28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3. </a:t>
            </a:r>
            <a:r>
              <a:rPr lang="th-TH" sz="28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สัญญาซึ่งบุคคลตั้งแต่ </a:t>
            </a:r>
            <a:r>
              <a:rPr lang="en-US" sz="28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2 </a:t>
            </a:r>
            <a:r>
              <a:rPr lang="th-TH" sz="28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คนขึ้นไปตกลงนำหุ้นมาลงทุนในกิจการร่วมกันด้วยประสงค์จะแบ่งปันกำไร อันจะพึงได้ แต่กิจการที่ทำนั้น และบุคคลผู้เป็นหุ้นส่วนทั้งหมดทุกคนรับผิดร่วมกันเพื่อหนี้ทั้งปวงของห้างหุ้นส่วนโดยไม่มีจำกัด ที่กล่าวมาคือลักษณะของการประกอบธุรกิจประเภทใด</a:t>
            </a:r>
            <a:endParaRPr lang="en-US" sz="2000" dirty="0">
              <a:effectLst/>
              <a:latin typeface="Angsana New" panose="02020603050405020304" pitchFamily="18" charset="-34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pPr marL="742950" lvl="1" indent="-285750">
              <a:buFont typeface="+mj-cs"/>
              <a:buAutoNum type="thaiAlphaPeriod"/>
              <a:tabLst>
                <a:tab pos="457200" algn="l"/>
                <a:tab pos="544830" algn="l"/>
              </a:tabLst>
            </a:pPr>
            <a:r>
              <a:rPr lang="th-TH" sz="28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ห้างหุ้นส่วนสามัญ </a:t>
            </a:r>
            <a:endParaRPr lang="en-US" sz="2000" dirty="0">
              <a:effectLst/>
              <a:latin typeface="Angsana New" panose="02020603050405020304" pitchFamily="18" charset="-34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pPr marL="742950" lvl="1" indent="-285750">
              <a:buFont typeface="+mj-cs"/>
              <a:buAutoNum type="thaiAlphaPeriod"/>
              <a:tabLst>
                <a:tab pos="457200" algn="l"/>
                <a:tab pos="544830" algn="l"/>
              </a:tabLst>
            </a:pPr>
            <a:r>
              <a:rPr lang="th-TH" sz="28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ห้างหุ้นส่วนจำกัด </a:t>
            </a:r>
            <a:endParaRPr lang="en-US" sz="2000" dirty="0">
              <a:effectLst/>
              <a:latin typeface="Angsana New" panose="02020603050405020304" pitchFamily="18" charset="-34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pPr marL="742950" lvl="1" indent="-285750">
              <a:buFont typeface="+mj-cs"/>
              <a:buAutoNum type="thaiAlphaPeriod"/>
              <a:tabLst>
                <a:tab pos="457200" algn="l"/>
                <a:tab pos="544830" algn="l"/>
              </a:tabLst>
            </a:pPr>
            <a:r>
              <a:rPr lang="th-TH" sz="28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บริษัท</a:t>
            </a:r>
            <a:endParaRPr lang="en-US" sz="2000" dirty="0">
              <a:effectLst/>
              <a:latin typeface="Angsana New" panose="02020603050405020304" pitchFamily="18" charset="-34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pPr marL="742950" lvl="1" indent="-285750">
              <a:buFont typeface="+mj-cs"/>
              <a:buAutoNum type="thaiAlphaPeriod"/>
              <a:tabLst>
                <a:tab pos="457200" algn="l"/>
                <a:tab pos="544830" algn="l"/>
              </a:tabLst>
            </a:pPr>
            <a:r>
              <a:rPr lang="th-TH" sz="28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บริษัทมหาชน</a:t>
            </a:r>
            <a:endParaRPr lang="en-US" sz="2000" dirty="0">
              <a:effectLst/>
              <a:latin typeface="Angsana New" panose="02020603050405020304" pitchFamily="18" charset="-34"/>
              <a:ea typeface="Times New Roman" panose="02020603050405020304" pitchFamily="18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754017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1846DE9-A4B9-4008-BBE7-E7113D3B0F38}"/>
              </a:ext>
            </a:extLst>
          </p:cNvPr>
          <p:cNvSpPr txBox="1"/>
          <p:nvPr/>
        </p:nvSpPr>
        <p:spPr>
          <a:xfrm>
            <a:off x="2398259" y="1713342"/>
            <a:ext cx="7395481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28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4. </a:t>
            </a:r>
            <a:r>
              <a:rPr lang="th-TH" sz="28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ทุนที่หุ้นส่วนนำเข้ามาลงทุนในห้างหุ้นส่วนสามัญสามารถลงทุนเป็นอะไรได้บ้าง</a:t>
            </a:r>
            <a:endParaRPr lang="en-US" sz="2800" dirty="0">
              <a:effectLst/>
              <a:latin typeface="Angsana New" panose="02020603050405020304" pitchFamily="18" charset="-34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pPr marL="318770" indent="-48260">
              <a:tabLst>
                <a:tab pos="457200" algn="l"/>
                <a:tab pos="685800" algn="l"/>
              </a:tabLst>
            </a:pPr>
            <a:r>
              <a:rPr lang="th-TH" sz="28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ก. แรงงาน</a:t>
            </a:r>
            <a:endParaRPr lang="en-US" sz="2800" dirty="0">
              <a:effectLst/>
              <a:latin typeface="Angsana New" panose="02020603050405020304" pitchFamily="18" charset="-34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pPr marL="318770" indent="-48260">
              <a:tabLst>
                <a:tab pos="457200" algn="l"/>
                <a:tab pos="685800" algn="l"/>
              </a:tabLst>
            </a:pPr>
            <a:r>
              <a:rPr lang="th-TH" sz="28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ข. เงิน</a:t>
            </a:r>
            <a:endParaRPr lang="en-US" sz="2800" dirty="0">
              <a:effectLst/>
              <a:latin typeface="Angsana New" panose="02020603050405020304" pitchFamily="18" charset="-34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pPr marL="318770" indent="-48260">
              <a:tabLst>
                <a:tab pos="457200" algn="l"/>
                <a:tab pos="685800" algn="l"/>
              </a:tabLst>
            </a:pPr>
            <a:r>
              <a:rPr lang="th-TH" sz="28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ค. ตึกอาคาร </a:t>
            </a:r>
            <a:endParaRPr lang="en-US" sz="2800" dirty="0">
              <a:effectLst/>
              <a:latin typeface="Angsana New" panose="02020603050405020304" pitchFamily="18" charset="-34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pPr marL="318770" indent="-48260">
              <a:tabLst>
                <a:tab pos="457200" algn="l"/>
                <a:tab pos="685800" algn="l"/>
              </a:tabLst>
            </a:pPr>
            <a:r>
              <a:rPr lang="th-TH" sz="2800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ง. ถูกทุกข้อ</a:t>
            </a:r>
            <a:endParaRPr lang="en-US" sz="2800" dirty="0">
              <a:effectLst/>
              <a:latin typeface="Angsana New" panose="02020603050405020304" pitchFamily="18" charset="-34"/>
              <a:ea typeface="Times New Roman" panose="02020603050405020304" pitchFamily="18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89518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>
                <a:solidFill>
                  <a:srgbClr val="002060"/>
                </a:solidFill>
              </a:rPr>
              <a:t>ประเภทของ</a:t>
            </a:r>
            <a:br>
              <a:rPr lang="th-TH" b="1" dirty="0">
                <a:solidFill>
                  <a:srgbClr val="002060"/>
                </a:solidFill>
              </a:rPr>
            </a:br>
            <a:r>
              <a:rPr lang="th-TH" b="1" dirty="0">
                <a:solidFill>
                  <a:srgbClr val="002060"/>
                </a:solidFill>
              </a:rPr>
              <a:t>ห้างหุ้นส่วนและบริษัท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778395" cy="3880773"/>
          </a:xfrm>
        </p:spPr>
        <p:txBody>
          <a:bodyPr anchor="t">
            <a:normAutofit fontScale="92500" lnSpcReduction="20000"/>
          </a:bodyPr>
          <a:lstStyle/>
          <a:p>
            <a:pPr algn="thaiDist"/>
            <a:r>
              <a:rPr lang="th-TH" sz="40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การเข้าหุ้นร่วมลงทุนประกอบกิจการกับผู้อื่น ซึ่งอาจเป็นการร่วมลงทุนตั้งห้างหุ้นส่วนและบริษัท </a:t>
            </a:r>
            <a:r>
              <a:rPr lang="en-US" sz="40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</a:t>
            </a:r>
            <a:r>
              <a:rPr lang="th-TH" sz="40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ประเภท คือ</a:t>
            </a:r>
          </a:p>
          <a:p>
            <a:pPr lvl="2"/>
            <a:r>
              <a:rPr lang="th-TH" sz="36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ห้างหุ้นส่วนสามัญ </a:t>
            </a:r>
          </a:p>
          <a:p>
            <a:pPr lvl="2"/>
            <a:r>
              <a:rPr lang="th-TH" sz="36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ห้างหุ้นส่วนจำกัด </a:t>
            </a:r>
          </a:p>
          <a:p>
            <a:pPr lvl="2"/>
            <a:r>
              <a:rPr lang="th-TH" sz="36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บริษัทจำกัด </a:t>
            </a:r>
          </a:p>
          <a:p>
            <a:pPr algn="thaiDist"/>
            <a:r>
              <a:rPr lang="th-TH" sz="40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ล้วนต่างก็เป็นกรณีที่ผู้เข้าหุ้นส่วนหรือผู้ถือหุ้นมาตกลงเพื่อหวังผลผูกพันในทางกฎหมาย</a:t>
            </a:r>
            <a:endParaRPr lang="en-US" sz="40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1224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79950" y="604254"/>
            <a:ext cx="8987950" cy="56494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วัตถุประสงค์แห่งสัญญาจัดตั้งห้างหุ้นส่วนหรือบริษัทจะต้องไม่เป็นการขัดต่อกฎหมาย ขัดต่อความสงบเรียบร้อยหรือศีลธรรมอันดีของประชาชนหรือเป็นการพ้นวิสัย เป็นต้น</a:t>
            </a:r>
          </a:p>
          <a:p>
            <a:r>
              <a:rPr lang="th-TH" sz="2800" u="sng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สัญญาห้างหุ้นส่วนหรือบริษัทนี้มีลักษณะพิเศษต่างจากสัญญาทั่วไป 3 ประการ คือ</a:t>
            </a:r>
          </a:p>
          <a:p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1. เป็นสัญญาที่คู่สัญญาตกลงเข้าทุนกัน</a:t>
            </a:r>
          </a:p>
          <a:p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2. เป็นสัญญาที่คู่สัญญากระทำกิจการร่วมกัน</a:t>
            </a:r>
          </a:p>
          <a:p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3. เป็นสัญญาที่คู่สัญญาประสงค์จะแบ่งปันกำไรอันได้จากกิจการที่ทำ กล่าวคือ หากว่ากิจการดังกล่าว มิใช่มุ่งที่จะหากำไรก็มิใช่สัญญาห้างหุ้นส่วนบริษัทแต่ประการใดในการจัดตั้งห้างหุ้นส่วนและบริษัทนั้น หลักเกณฑ์ทั่วไป คือ “ </a:t>
            </a:r>
            <a:r>
              <a:rPr lang="th-TH" sz="2800" u="sng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อันว่าสัญญาจัดตั้งห้างหุ้นส่วนและบริษัท คือ สัญญาซึ่งบุคคลตั้งแต่สองคนขึ้นไป ตกลงเข้ากัน เพื่อกระทำกิจการ ร่วมกันด้วยประสงค์จะแบ่งกำไรอันพึงจะได้แก่กิจการที่ทำนั้น”</a:t>
            </a:r>
          </a:p>
        </p:txBody>
      </p:sp>
    </p:spTree>
    <p:extLst>
      <p:ext uri="{BB962C8B-B14F-4D97-AF65-F5344CB8AC3E}">
        <p14:creationId xmlns:p14="http://schemas.microsoft.com/office/powerpoint/2010/main" val="2328370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th-TH" sz="7200" b="1" dirty="0">
                <a:solidFill>
                  <a:schemeClr val="accent2">
                    <a:lumMod val="75000"/>
                  </a:schemeClr>
                </a:solidFill>
              </a:rPr>
              <a:t>ห้างหุ้นส่วนสามัญ</a:t>
            </a:r>
            <a:endParaRPr lang="en-US" sz="7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694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>
                <a:solidFill>
                  <a:srgbClr val="002060"/>
                </a:solidFill>
              </a:rPr>
              <a:t>ห้างหุ้นส่วนสามัญ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4534" y="1681617"/>
            <a:ext cx="8596668" cy="3880773"/>
          </a:xfrm>
        </p:spPr>
        <p:txBody>
          <a:bodyPr anchor="t">
            <a:normAutofit fontScale="92500" lnSpcReduction="20000"/>
          </a:bodyPr>
          <a:lstStyle/>
          <a:p>
            <a:r>
              <a:rPr lang="th-TH" sz="40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ห้างหุ้นส่วนสามัญ </a:t>
            </a:r>
          </a:p>
          <a:p>
            <a:pPr lvl="1" algn="thaiDist"/>
            <a:r>
              <a:rPr lang="th-TH" sz="40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คือ สัญญาซึ่งบุคคลตั้งแต่ 2 คนขึ้นไป ตกลงนำหุ้นมาลงทุนในกิจการร่วมกันด้วยประสงค์จะแบ่งปันกำไร อันจะพึงได้ แต่กิจการที่ทำนั้น และ</a:t>
            </a:r>
            <a:r>
              <a:rPr lang="th-TH" sz="4000" u="sng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บุคคลผู้เป็นหุ้นส่วนทั้งหมดทุกคนรับผิดร่วมกัน เพื่อหนี้ทั้งปวงของห้างหุ้นส่วนโดยไม่มีจำกัด</a:t>
            </a:r>
          </a:p>
          <a:p>
            <a:pPr lvl="1" algn="thaiDist"/>
            <a:r>
              <a:rPr lang="th-TH" sz="40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ห้างหุ้นส่วนสามัญ มี </a:t>
            </a:r>
            <a:r>
              <a:rPr lang="en-US" sz="40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 </a:t>
            </a:r>
            <a:r>
              <a:rPr lang="th-TH" sz="40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ประเภท คือ ประเภทที่จดเบียน และไม่จดทะเบียน</a:t>
            </a:r>
            <a:endParaRPr lang="th-TH" sz="4200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lvl="1"/>
            <a:endParaRPr lang="th-TH" sz="3800" b="1" dirty="0"/>
          </a:p>
        </p:txBody>
      </p:sp>
    </p:spTree>
    <p:extLst>
      <p:ext uri="{BB962C8B-B14F-4D97-AF65-F5344CB8AC3E}">
        <p14:creationId xmlns:p14="http://schemas.microsoft.com/office/powerpoint/2010/main" val="3529453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677" y="342900"/>
            <a:ext cx="8596668" cy="1320800"/>
          </a:xfrm>
        </p:spPr>
        <p:txBody>
          <a:bodyPr/>
          <a:lstStyle/>
          <a:p>
            <a:pPr algn="ctr"/>
            <a:r>
              <a:rPr lang="th-TH" b="1" dirty="0">
                <a:solidFill>
                  <a:srgbClr val="002060"/>
                </a:solidFill>
              </a:rPr>
              <a:t>ลักษณะสำคัญของ</a:t>
            </a:r>
            <a:br>
              <a:rPr lang="th-TH" b="1" dirty="0">
                <a:solidFill>
                  <a:srgbClr val="002060"/>
                </a:solidFill>
              </a:rPr>
            </a:br>
            <a:r>
              <a:rPr lang="th-TH" b="1" dirty="0">
                <a:solidFill>
                  <a:srgbClr val="002060"/>
                </a:solidFill>
              </a:rPr>
              <a:t>ห้างหุ้นส่วนสามัญ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176" y="1663700"/>
            <a:ext cx="10360781" cy="3880773"/>
          </a:xfrm>
        </p:spPr>
        <p:txBody>
          <a:bodyPr anchor="t">
            <a:normAutofit fontScale="92500"/>
          </a:bodyPr>
          <a:lstStyle/>
          <a:p>
            <a:pPr algn="thaiDist"/>
            <a:r>
              <a:rPr lang="th-TH" sz="40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ผู้เป็นหุ้นส่วนทุกคนต้องรับผิดร่วมกันในหนี้ทั้งปวงของห้างหุ้นส่วนสามัญ</a:t>
            </a:r>
          </a:p>
          <a:p>
            <a:pPr lvl="1" algn="thaiDist"/>
            <a:r>
              <a:rPr lang="th-TH" sz="40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หนี้ที่ผู้เป็นหุ้นส่วนต้องรับผิดร่วมกัน หมายถึง หนี้ทุกชนิดที่เกิดจาก การดำเนินกิจการของห้างหุ้นส่วน ถึงแม้เป็นหนี้ที่ก่อขึ้นโดยผู้เป็นหุ้นส่วนคนใดคนหนึ่งมิได้รู้เห็นด้วย</a:t>
            </a:r>
          </a:p>
          <a:p>
            <a:pPr algn="thaiDist"/>
            <a:r>
              <a:rPr lang="th-TH" sz="40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ผู้เป็นหุ้นส่วนหมดทุกคน</a:t>
            </a:r>
            <a:r>
              <a:rPr lang="th-TH" sz="4000" u="sng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ต้องรับผิดในหนี้ทั้งปวงของห้างหุ้นส่วนสามัญโดยไม่มีจำกัด</a:t>
            </a:r>
          </a:p>
          <a:p>
            <a:pPr algn="thaiDist"/>
            <a:endParaRPr lang="th-TH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157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491" y="304800"/>
            <a:ext cx="8596668" cy="1320800"/>
          </a:xfrm>
        </p:spPr>
        <p:txBody>
          <a:bodyPr/>
          <a:lstStyle/>
          <a:p>
            <a:pPr algn="ctr"/>
            <a:r>
              <a:rPr lang="th-TH" b="1" dirty="0">
                <a:solidFill>
                  <a:srgbClr val="002060"/>
                </a:solidFill>
              </a:rPr>
              <a:t>ลักษณะสำคัญของ</a:t>
            </a:r>
            <a:br>
              <a:rPr lang="th-TH" b="1" dirty="0">
                <a:solidFill>
                  <a:srgbClr val="002060"/>
                </a:solidFill>
              </a:rPr>
            </a:br>
            <a:r>
              <a:rPr lang="th-TH" b="1" dirty="0">
                <a:solidFill>
                  <a:srgbClr val="002060"/>
                </a:solidFill>
              </a:rPr>
              <a:t>ห้างหุ้นส่วนสามัญ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847" y="1834017"/>
            <a:ext cx="9451824" cy="3880773"/>
          </a:xfrm>
        </p:spPr>
        <p:txBody>
          <a:bodyPr anchor="t">
            <a:normAutofit fontScale="92500" lnSpcReduction="20000"/>
          </a:bodyPr>
          <a:lstStyle/>
          <a:p>
            <a:pPr algn="thaiDist"/>
            <a:r>
              <a:rPr lang="th-TH" sz="3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ทุนที่หุ้นส่วนนำเข้ามาลงทุนในห้างหุ้นส่วนสามัญอาจเป็น</a:t>
            </a:r>
            <a:r>
              <a:rPr lang="th-TH" sz="3400" u="sng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เงินหรือเป็นทรัพย์สิน </a:t>
            </a:r>
            <a:r>
              <a:rPr lang="th-TH" sz="3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หรือ</a:t>
            </a:r>
            <a:r>
              <a:rPr lang="th-TH" sz="3400" u="sng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เป็นแรงงานก็ได้ </a:t>
            </a:r>
            <a:r>
              <a:rPr lang="th-TH" sz="34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ดังนั้นจึงควรกำหนดไว้ในสัญญา จัดตั้งห้างหุ้นส่วนสามัญว่า หุ้นส่วนผู้ใดลงหุ้นเป็นเงินเป็นทรัพย์สิน หรือเป็นแรงงาน</a:t>
            </a:r>
          </a:p>
          <a:p>
            <a:pPr algn="thaiDist"/>
            <a:r>
              <a:rPr lang="th-TH" sz="3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เจ้าหนี้มีสิทธิเรียกร้องให้ผู้เป็นหุ้นส่วน</a:t>
            </a:r>
            <a:r>
              <a:rPr lang="th-TH" sz="3600" u="sng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ใช้หนี้จากสินทรัพย์ส่วนตัวได้</a:t>
            </a:r>
          </a:p>
          <a:p>
            <a:pPr algn="thaiDist"/>
            <a:r>
              <a:rPr lang="th-TH" sz="3600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การจัดตั้งห้างหุ้นส่วนสามัญในสัญญาจัดตั้งห้างหุ้นส่วนสามัญ ควรมีการกำหนดไว้ด้วยว่าให้ใครเป็นผู้จัดการห้างหุ้นส่วน มีอำนาจหน้าที่เพียงใด ถ้าไม่ได้กำหนดให้ผู้ใดเป็นผู้จัดการห้างหุ้นส่วน </a:t>
            </a:r>
            <a:r>
              <a:rPr lang="th-TH" sz="3600" u="sng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กฎหมายถือว่าหุ้นส่วนทุกคนมีสิทธิจัดการห้างหุ้นส่วน</a:t>
            </a:r>
          </a:p>
          <a:p>
            <a:pPr algn="thaiDist"/>
            <a:endParaRPr lang="th-TH" sz="3400" b="1" dirty="0">
              <a:solidFill>
                <a:schemeClr val="tx1"/>
              </a:solidFill>
              <a:latin typeface="TH Niramit AS" pitchFamily="2" charset="-34"/>
            </a:endParaRPr>
          </a:p>
          <a:p>
            <a:pPr marL="457200" lvl="1" indent="0" algn="thaiDist">
              <a:buNone/>
            </a:pPr>
            <a:endParaRPr lang="th-TH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27483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617</TotalTime>
  <Words>3119</Words>
  <Application>Microsoft Office PowerPoint</Application>
  <PresentationFormat>Widescreen</PresentationFormat>
  <Paragraphs>148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5" baseType="lpstr">
      <vt:lpstr>Angsana New</vt:lpstr>
      <vt:lpstr>Arial</vt:lpstr>
      <vt:lpstr>Calibri</vt:lpstr>
      <vt:lpstr>Speak Pro</vt:lpstr>
      <vt:lpstr>TH Niramit AS</vt:lpstr>
      <vt:lpstr>TH Sarabun New</vt:lpstr>
      <vt:lpstr>TH SarabunPSK</vt:lpstr>
      <vt:lpstr>Times New Roman</vt:lpstr>
      <vt:lpstr>Trebuchet MS</vt:lpstr>
      <vt:lpstr>Wingdings 3</vt:lpstr>
      <vt:lpstr>Facet</vt:lpstr>
      <vt:lpstr>บทที่ 7  ห้างหุ้นส่วน บริษัท</vt:lpstr>
      <vt:lpstr>จงตอบคำถามต่อไปนี้มาโดยละเอียด 1. สัญญาห้างหุ้นส่วนและบริษัทนี้มีลักษณะพิเศษต่างจากสัญญาทั่วไป 3 ประการ  คืออะไรบ้าง  2. จงอธิบายลักษณะสำคัญของห้างหุ้นส่วนสามัญมาโดยละเอียด  3. จงอธิบายลักษณะสำคัญของห้างหุ้นส่วนจำกัดมาโดยละเอียด  4. การยกเลิกประกอบธุรกิจมีอยู่ 3 สาเหตุหลักๆ ให้อธิบายสาเหตุของการยกเลิกประกอบธุรกิจมาโดยละเอียด   </vt:lpstr>
      <vt:lpstr>ความหมายของ ห้างหุ้นส่วนและบริษัท</vt:lpstr>
      <vt:lpstr>ประเภทของ ห้างหุ้นส่วนและบริษัท</vt:lpstr>
      <vt:lpstr>PowerPoint Presentation</vt:lpstr>
      <vt:lpstr>ห้างหุ้นส่วนสามัญ</vt:lpstr>
      <vt:lpstr>ห้างหุ้นส่วนสามัญ</vt:lpstr>
      <vt:lpstr>ลักษณะสำคัญของ ห้างหุ้นส่วนสามัญ</vt:lpstr>
      <vt:lpstr>ลักษณะสำคัญของ ห้างหุ้นส่วนสามัญ</vt:lpstr>
      <vt:lpstr>ลักษณะสำคัญของ ห้างหุ้นส่วนสามัญ</vt:lpstr>
      <vt:lpstr>ลักษณะสำคัญของ ห้างหุ้นส่วนสามัญ</vt:lpstr>
      <vt:lpstr>ห้างหุ้นส่วนจำกัด</vt:lpstr>
      <vt:lpstr>ห้างหุ้นส่วนจำกัด</vt:lpstr>
      <vt:lpstr>PowerPoint Presentation</vt:lpstr>
      <vt:lpstr>PowerPoint Presentation</vt:lpstr>
      <vt:lpstr>ลักษณะของ ห้างหุ้นส่วนจำกัด</vt:lpstr>
      <vt:lpstr>ลักษณะของ ห้างหุ้นส่วนจำกัด</vt:lpstr>
      <vt:lpstr>ลักษณะของ ห้างหุ้นส่วนจำกัด</vt:lpstr>
      <vt:lpstr>บริษัท</vt:lpstr>
      <vt:lpstr>บริษัท</vt:lpstr>
      <vt:lpstr>ลักษณะของ บริษัทจำกัด</vt:lpstr>
      <vt:lpstr>ลักษณะของ บริษัทจำกัด</vt:lpstr>
      <vt:lpstr>การจัดตั้ง บริษัทจำกัด</vt:lpstr>
      <vt:lpstr>การจัดตั้ง บริษัทจำกัด</vt:lpstr>
      <vt:lpstr>บริษัทมหาชนจำกัด</vt:lpstr>
      <vt:lpstr>การจัดตั้งบริษัทมหาชนจำกัด</vt:lpstr>
      <vt:lpstr>การจัดตั้งบริษัทมหาชนจำกัด</vt:lpstr>
      <vt:lpstr>ลักษณะของ บริษัทมหาชนจำกัด </vt:lpstr>
      <vt:lpstr>ข้อแตกต่างระหว่างบริษัทจำกัด และบริษัทมหาชนจำกัด</vt:lpstr>
      <vt:lpstr>การยกเลิกประกอบธุรกิจ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wang as.</dc:creator>
  <cp:lastModifiedBy>Lily Lawan</cp:lastModifiedBy>
  <cp:revision>57</cp:revision>
  <dcterms:created xsi:type="dcterms:W3CDTF">2016-10-15T13:37:04Z</dcterms:created>
  <dcterms:modified xsi:type="dcterms:W3CDTF">2021-07-05T01:54:22Z</dcterms:modified>
</cp:coreProperties>
</file>